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2" r:id="rId3"/>
    <p:sldId id="288" r:id="rId4"/>
    <p:sldId id="289" r:id="rId5"/>
    <p:sldId id="290" r:id="rId6"/>
    <p:sldId id="291" r:id="rId7"/>
    <p:sldId id="279" r:id="rId8"/>
  </p:sldIdLst>
  <p:sldSz cx="9144000" cy="6858000" type="screen4x3"/>
  <p:notesSz cx="6797675" cy="9926638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orient="horz" pos="2260" userDrawn="1">
          <p15:clr>
            <a:srgbClr val="A4A3A4"/>
          </p15:clr>
        </p15:guide>
        <p15:guide id="4" orient="horz" pos="2360" userDrawn="1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6666FF"/>
    <a:srgbClr val="009900"/>
    <a:srgbClr val="CC99FF"/>
    <a:srgbClr val="FFFF00"/>
    <a:srgbClr val="CCFF33"/>
    <a:srgbClr val="FFCC00"/>
    <a:srgbClr val="0066FF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78605" autoAdjust="0"/>
  </p:normalViewPr>
  <p:slideViewPr>
    <p:cSldViewPr>
      <p:cViewPr varScale="1">
        <p:scale>
          <a:sx n="58" d="100"/>
          <a:sy n="58" d="100"/>
        </p:scale>
        <p:origin x="1520" y="28"/>
      </p:cViewPr>
      <p:guideLst>
        <p:guide orient="horz" pos="2160"/>
        <p:guide orient="horz" pos="2260"/>
        <p:guide orient="horz" pos="23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266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52D2226-98AC-4AFE-B657-9ACF05BF8FD0}" type="datetimeFigureOut">
              <a:rPr lang="el-GR"/>
              <a:pPr>
                <a:defRPr/>
              </a:pPr>
              <a:t>13/10/2022</a:t>
            </a:fld>
            <a:endParaRPr lang="el-GR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41AAB4E-E169-46CC-8BF9-2083DCFEBBD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011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A61F134-0110-4EC4-8FC8-99A49C73476D}" type="datetimeFigureOut">
              <a:rPr lang="el-GR"/>
              <a:pPr>
                <a:defRPr/>
              </a:pPr>
              <a:t>13/10/2022</a:t>
            </a:fld>
            <a:endParaRPr lang="el-G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6D483E2-2519-4019-9C93-C7C9A787EE4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84047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86835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0907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852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791020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7389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"/>
          <a:stretch>
            <a:fillRect/>
          </a:stretch>
        </p:blipFill>
        <p:spPr bwMode="auto">
          <a:xfrm>
            <a:off x="0" y="6592888"/>
            <a:ext cx="9144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LOGO          HIGH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95250"/>
            <a:ext cx="9715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1116013" y="1268413"/>
            <a:ext cx="7645400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894" y="428604"/>
            <a:ext cx="6215106" cy="1285884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3059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1614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6960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r">
              <a:defRPr lang="el-GR" sz="32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6650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402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5313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687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0277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913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552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9"/>
          <p:cNvSpPr>
            <a:spLocks noChangeArrowheads="1"/>
          </p:cNvSpPr>
          <p:nvPr/>
        </p:nvSpPr>
        <p:spPr bwMode="auto">
          <a:xfrm>
            <a:off x="251520" y="1916113"/>
            <a:ext cx="8784976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defTabSz="179388">
              <a:tabLst>
                <a:tab pos="88900" algn="l"/>
                <a:tab pos="8428038" algn="l"/>
              </a:tabLst>
              <a:defRPr/>
            </a:pPr>
            <a:r>
              <a:rPr lang="el-GR" altLang="en-US" sz="2000" b="1" i="1" dirty="0" smtClean="0">
                <a:solidFill>
                  <a:srgbClr val="C00000"/>
                </a:solidFill>
                <a:latin typeface="Cambria" pitchFamily="18" charset="0"/>
              </a:rPr>
              <a:t>Ενίσχυση της Ικανότητας των Δικαιούχων </a:t>
            </a:r>
          </a:p>
          <a:p>
            <a:pPr algn="ctr" defTabSz="179388">
              <a:tabLst>
                <a:tab pos="88900" algn="l"/>
                <a:tab pos="8428038" algn="l"/>
              </a:tabLst>
              <a:defRPr/>
            </a:pPr>
            <a:r>
              <a:rPr lang="el-GR" altLang="en-US" sz="2000" b="1" i="1" dirty="0" smtClean="0">
                <a:solidFill>
                  <a:srgbClr val="C00000"/>
                </a:solidFill>
                <a:latin typeface="Cambria" pitchFamily="18" charset="0"/>
              </a:rPr>
              <a:t>Πρόγραμμα «Τεχνική Βοήθεια και Υποστήριξη Δικαιούχων 2021-2027» </a:t>
            </a:r>
            <a:endParaRPr lang="el-GR" altLang="en-US" sz="2000" b="1" i="1" dirty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/>
            <a:endParaRPr lang="en-US" altLang="en-US" sz="16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 eaLnBrk="1" hangingPunct="1"/>
            <a:r>
              <a:rPr lang="el-GR" altLang="en-US" sz="2400" b="1" i="1" dirty="0" smtClean="0">
                <a:solidFill>
                  <a:srgbClr val="4D4D4D"/>
                </a:solidFill>
                <a:latin typeface="Verdana" pitchFamily="34" charset="0"/>
              </a:rPr>
              <a:t>  </a:t>
            </a:r>
            <a:endParaRPr lang="en-GB" altLang="en-US" sz="2400" b="1" i="1" dirty="0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2051" name="Rectangle 26"/>
          <p:cNvSpPr>
            <a:spLocks noChangeArrowheads="1"/>
          </p:cNvSpPr>
          <p:nvPr/>
        </p:nvSpPr>
        <p:spPr bwMode="auto">
          <a:xfrm>
            <a:off x="0" y="4221163"/>
            <a:ext cx="914400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el-GR" altLang="en-US" sz="1600" b="1" i="1" dirty="0" smtClean="0">
                <a:solidFill>
                  <a:srgbClr val="002060"/>
                </a:solidFill>
                <a:latin typeface="Cambria" pitchFamily="18" charset="0"/>
              </a:rPr>
              <a:t>Ειδική Υπηρεσία Στρατηγικής, Σχεδιασμού  και Αξιολόγησης</a:t>
            </a:r>
          </a:p>
          <a:p>
            <a:pPr algn="ctr" eaLnBrk="1" hangingPunct="1">
              <a:defRPr/>
            </a:pPr>
            <a:r>
              <a:rPr lang="el-GR" altLang="en-US" sz="1600" b="1" i="1" dirty="0" smtClean="0">
                <a:solidFill>
                  <a:srgbClr val="C00000"/>
                </a:solidFill>
                <a:latin typeface="Cambria" pitchFamily="18" charset="0"/>
              </a:rPr>
              <a:t>Εθνική Αρχή Συντονισμού ΕΣΠΑ</a:t>
            </a: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4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4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4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4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4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el-GR" altLang="en-US" sz="14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Οκτώβριος  2022</a:t>
            </a:r>
          </a:p>
          <a:p>
            <a:pPr algn="ctr" eaLnBrk="1" hangingPunct="1">
              <a:defRPr/>
            </a:pPr>
            <a:r>
              <a:rPr lang="el-GR" altLang="en-US" sz="1400" b="1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endParaRPr lang="en-US" altLang="en-US" sz="14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n-US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en-US" altLang="en-US" sz="1600" b="1" dirty="0" smtClean="0">
                <a:solidFill>
                  <a:srgbClr val="4D4D4D"/>
                </a:solidFill>
                <a:latin typeface="Cambria" pitchFamily="18" charset="0"/>
              </a:rPr>
              <a:t>  </a:t>
            </a:r>
            <a:endParaRPr lang="el-GR" altLang="en-US" sz="1600" b="1" dirty="0" smtClean="0">
              <a:solidFill>
                <a:srgbClr val="4D4D4D"/>
              </a:solidFill>
              <a:latin typeface="Cambria" pitchFamily="18" charset="0"/>
            </a:endParaRPr>
          </a:p>
        </p:txBody>
      </p:sp>
      <p:pic>
        <p:nvPicPr>
          <p:cNvPr id="2052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3716338"/>
            <a:ext cx="8054975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Εικόνα 1" descr="image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876925"/>
            <a:ext cx="22955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9" descr="C:\PROJECTS\NEW PERIOD site\new ESPA logo\ESPA1420_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096000"/>
            <a:ext cx="1008062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Εικόνα 7" descr="C:\Users\alagia\AppData\Local\Microsoft\Windows\Temporary Internet Files\Content.Outlook\FDR31R9W\Logo_Anaptyxis_Ependyseon_doc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9872" y="188640"/>
            <a:ext cx="2345690" cy="1584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270107"/>
              </p:ext>
            </p:extLst>
          </p:nvPr>
        </p:nvGraphicFramePr>
        <p:xfrm>
          <a:off x="2435086" y="6033052"/>
          <a:ext cx="5521289" cy="49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289">
                  <a:extLst>
                    <a:ext uri="{9D8B030D-6E8A-4147-A177-3AD203B41FA5}">
                      <a16:colId xmlns:a16="http://schemas.microsoft.com/office/drawing/2014/main" val="2583901925"/>
                    </a:ext>
                  </a:extLst>
                </a:gridCol>
              </a:tblGrid>
              <a:tr h="492292">
                <a:tc>
                  <a:txBody>
                    <a:bodyPr/>
                    <a:lstStyle/>
                    <a:p>
                      <a:endParaRPr lang="el-GR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639952"/>
                  </a:ext>
                </a:extLst>
              </a:tr>
            </a:tbl>
          </a:graphicData>
        </a:graphic>
      </p:graphicFrame>
      <p:sp>
        <p:nvSpPr>
          <p:cNvPr id="4" name="Ορθογώνιο 3"/>
          <p:cNvSpPr/>
          <p:nvPr/>
        </p:nvSpPr>
        <p:spPr>
          <a:xfrm>
            <a:off x="467544" y="620688"/>
            <a:ext cx="8460431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l-GR" sz="1600" b="1" dirty="0" smtClean="0">
                <a:solidFill>
                  <a:srgbClr val="FF0000"/>
                </a:solidFill>
              </a:rPr>
              <a:t>Ενίσχυση της Διοικητικής Ικανότητας Δικαιούχων </a:t>
            </a:r>
            <a:endParaRPr lang="el-GR" sz="1600" b="1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2 Άξονες προτεραιότητας στο Πρόγραμμα Τεχνική Βοήθεια και Υποστήριξη Δικαιούχων 2021-2027 με συγχρηματοδότηση από το ΕΤΠΑ και το ΕΚΤ+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Συνολικός προϋπολογισμός 100 εκ ευρώ Δημόσια Δαπάνη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Υλοποίηση μέσω «χρηματοδότησης που </a:t>
            </a:r>
            <a:r>
              <a:rPr lang="el-GR" sz="1600" smtClean="0"/>
              <a:t>δεν </a:t>
            </a:r>
            <a:r>
              <a:rPr lang="el-GR" sz="1600" smtClean="0"/>
              <a:t>συνδέεται </a:t>
            </a:r>
            <a:r>
              <a:rPr lang="el-GR" sz="1600" dirty="0" smtClean="0"/>
              <a:t>με δαπάνες» και στη βάση ενός οδικού χάρτη ο οποίος είναι υπό διαμόρφωση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Τομείς Προτεραιότητας </a:t>
            </a:r>
            <a:r>
              <a:rPr lang="el-GR" sz="1600" dirty="0"/>
              <a:t>: στερεά απόβλητα, </a:t>
            </a:r>
            <a:r>
              <a:rPr lang="el-GR" sz="1600" dirty="0" smtClean="0"/>
              <a:t>λύματα</a:t>
            </a:r>
            <a:r>
              <a:rPr lang="el-GR" sz="1600" dirty="0"/>
              <a:t>, </a:t>
            </a:r>
            <a:r>
              <a:rPr lang="el-GR" sz="1600" dirty="0" smtClean="0"/>
              <a:t>έρευνα </a:t>
            </a:r>
            <a:r>
              <a:rPr lang="el-GR" sz="1600" dirty="0"/>
              <a:t>και καινοτομία, </a:t>
            </a:r>
            <a:r>
              <a:rPr lang="el-GR" sz="1600" dirty="0" smtClean="0"/>
              <a:t> </a:t>
            </a:r>
            <a:r>
              <a:rPr lang="el-GR" sz="1600" dirty="0"/>
              <a:t>ενέργεια, </a:t>
            </a:r>
            <a:r>
              <a:rPr lang="el-GR" sz="1600" dirty="0" smtClean="0"/>
              <a:t>αστική κινητικότητα </a:t>
            </a:r>
            <a:r>
              <a:rPr lang="el-GR" sz="1600" dirty="0"/>
              <a:t>συμπεριλαμβανομένης της e-κινητικότητας, </a:t>
            </a:r>
            <a:r>
              <a:rPr lang="el-GR" sz="1600" dirty="0" smtClean="0"/>
              <a:t>υποστήριξη </a:t>
            </a:r>
            <a:r>
              <a:rPr lang="el-GR" sz="1600" dirty="0"/>
              <a:t>στην υλοποίηση των ολοκληρωμένων χωρικών στρατηγικών, καθώς και παρεμβάσεις του ΕΚΤ+, όπως ενεργητικές πολιτικές απασχόλησης, απασχόληση των νέων, κοινωνική ένταξη, κοινωνική καινοτομία, κοινωνική οικονομία, </a:t>
            </a:r>
            <a:r>
              <a:rPr lang="el-GR" sz="1600" dirty="0" err="1"/>
              <a:t>child</a:t>
            </a:r>
            <a:r>
              <a:rPr lang="el-GR" sz="1600" dirty="0"/>
              <a:t> </a:t>
            </a:r>
            <a:r>
              <a:rPr lang="el-GR" sz="1600" dirty="0" err="1"/>
              <a:t>guarantee</a:t>
            </a:r>
            <a:r>
              <a:rPr lang="el-GR" sz="1600" dirty="0"/>
              <a:t>, κα</a:t>
            </a: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l-GR" sz="1600" b="1" dirty="0"/>
          </a:p>
        </p:txBody>
      </p:sp>
    </p:spTree>
    <p:extLst>
      <p:ext uri="{BB962C8B-B14F-4D97-AF65-F5344CB8AC3E}">
        <p14:creationId xmlns:p14="http://schemas.microsoft.com/office/powerpoint/2010/main" val="270842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270107"/>
              </p:ext>
            </p:extLst>
          </p:nvPr>
        </p:nvGraphicFramePr>
        <p:xfrm>
          <a:off x="2435086" y="6033052"/>
          <a:ext cx="5521289" cy="49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289">
                  <a:extLst>
                    <a:ext uri="{9D8B030D-6E8A-4147-A177-3AD203B41FA5}">
                      <a16:colId xmlns:a16="http://schemas.microsoft.com/office/drawing/2014/main" val="2583901925"/>
                    </a:ext>
                  </a:extLst>
                </a:gridCol>
              </a:tblGrid>
              <a:tr h="492292">
                <a:tc>
                  <a:txBody>
                    <a:bodyPr/>
                    <a:lstStyle/>
                    <a:p>
                      <a:endParaRPr lang="el-GR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639952"/>
                  </a:ext>
                </a:extLst>
              </a:tr>
            </a:tbl>
          </a:graphicData>
        </a:graphic>
      </p:graphicFrame>
      <p:sp>
        <p:nvSpPr>
          <p:cNvPr id="4" name="Ορθογώνιο 3"/>
          <p:cNvSpPr/>
          <p:nvPr/>
        </p:nvSpPr>
        <p:spPr>
          <a:xfrm>
            <a:off x="467544" y="620688"/>
            <a:ext cx="8460431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l-GR" sz="1600" b="1" dirty="0" smtClean="0">
                <a:solidFill>
                  <a:srgbClr val="FF0000"/>
                </a:solidFill>
              </a:rPr>
              <a:t>Στόχοι :</a:t>
            </a:r>
            <a:endParaRPr lang="el-GR" sz="1600" b="1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Διασφάλιση της απαιτούμενης τεχνογνωσίας και υποστήριξης στο σχεδιασμό και υλοποίηση των έργων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Έγκυρη και έγκαιρη ωρίμανση έργων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Διασφάλιση τήρησης των κανόνων θεσμικού πλαισίου και ΣΔΕ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Επίσπευση των διαδικασιών προκήρυξης, ανάθεσης και επίβλεψης των έργων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Έγκυρη και έγκαιρη ενημέρωση των πληροφοριακών συστημάτων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l-GR" sz="1600" b="1" dirty="0"/>
          </a:p>
        </p:txBody>
      </p:sp>
    </p:spTree>
    <p:extLst>
      <p:ext uri="{BB962C8B-B14F-4D97-AF65-F5344CB8AC3E}">
        <p14:creationId xmlns:p14="http://schemas.microsoft.com/office/powerpoint/2010/main" val="56888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270107"/>
              </p:ext>
            </p:extLst>
          </p:nvPr>
        </p:nvGraphicFramePr>
        <p:xfrm>
          <a:off x="2435086" y="6033052"/>
          <a:ext cx="5521289" cy="49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289">
                  <a:extLst>
                    <a:ext uri="{9D8B030D-6E8A-4147-A177-3AD203B41FA5}">
                      <a16:colId xmlns:a16="http://schemas.microsoft.com/office/drawing/2014/main" val="2583901925"/>
                    </a:ext>
                  </a:extLst>
                </a:gridCol>
              </a:tblGrid>
              <a:tr h="492292">
                <a:tc>
                  <a:txBody>
                    <a:bodyPr/>
                    <a:lstStyle/>
                    <a:p>
                      <a:endParaRPr lang="el-GR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639952"/>
                  </a:ext>
                </a:extLst>
              </a:tr>
            </a:tbl>
          </a:graphicData>
        </a:graphic>
      </p:graphicFrame>
      <p:sp>
        <p:nvSpPr>
          <p:cNvPr id="4" name="Ορθογώνιο 3"/>
          <p:cNvSpPr/>
          <p:nvPr/>
        </p:nvSpPr>
        <p:spPr>
          <a:xfrm>
            <a:off x="467544" y="620688"/>
            <a:ext cx="8460431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l-GR" sz="1600" b="1" dirty="0" smtClean="0">
                <a:solidFill>
                  <a:srgbClr val="FF0000"/>
                </a:solidFill>
              </a:rPr>
              <a:t>Βασικές Ομάδες Εργασιών :</a:t>
            </a:r>
            <a:endParaRPr lang="el-GR" sz="1600" b="1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b="1" dirty="0" smtClean="0"/>
              <a:t>Ευνοϊκότερο Θεσμικό περιβάλλον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Εξειδίκευση των διαδικασιών του ΣΔΕ ανά κατηγορία δικαιούχου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Συνεχή ενημέρωση για τις διαδικασίες του ΣΔΕ 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b="1" dirty="0" smtClean="0"/>
              <a:t>Στρατηγικός Σχεδιασμός και Συντονισμός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err="1" smtClean="0"/>
              <a:t>Στοχευμένη</a:t>
            </a:r>
            <a:r>
              <a:rPr lang="el-GR" sz="1600" dirty="0" smtClean="0"/>
              <a:t> υποστήριξη για την εφαρμογή των Οδηγιών όπως ολιστική προσέγγιση για τα νερά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err="1" smtClean="0"/>
              <a:t>Στοχευμένη</a:t>
            </a:r>
            <a:r>
              <a:rPr lang="el-GR" sz="1600" dirty="0" smtClean="0"/>
              <a:t> υποστήριξη μέσω της </a:t>
            </a:r>
            <a:r>
              <a:rPr lang="el-GR" sz="1600" dirty="0" err="1" smtClean="0"/>
              <a:t>ΕΤΕπ</a:t>
            </a:r>
            <a:r>
              <a:rPr lang="el-GR" sz="1600" dirty="0" smtClean="0"/>
              <a:t> για τομείς όπως η ενεργειακή μετάβαση, απορρίμματα και ολοκληρωμένη χωρική ανάπτυξη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l-GR" sz="1600" b="1" dirty="0"/>
          </a:p>
        </p:txBody>
      </p:sp>
    </p:spTree>
    <p:extLst>
      <p:ext uri="{BB962C8B-B14F-4D97-AF65-F5344CB8AC3E}">
        <p14:creationId xmlns:p14="http://schemas.microsoft.com/office/powerpoint/2010/main" val="375946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270107"/>
              </p:ext>
            </p:extLst>
          </p:nvPr>
        </p:nvGraphicFramePr>
        <p:xfrm>
          <a:off x="2435086" y="6033052"/>
          <a:ext cx="5521289" cy="49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289">
                  <a:extLst>
                    <a:ext uri="{9D8B030D-6E8A-4147-A177-3AD203B41FA5}">
                      <a16:colId xmlns:a16="http://schemas.microsoft.com/office/drawing/2014/main" val="2583901925"/>
                    </a:ext>
                  </a:extLst>
                </a:gridCol>
              </a:tblGrid>
              <a:tr h="492292">
                <a:tc>
                  <a:txBody>
                    <a:bodyPr/>
                    <a:lstStyle/>
                    <a:p>
                      <a:endParaRPr lang="el-GR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639952"/>
                  </a:ext>
                </a:extLst>
              </a:tr>
            </a:tbl>
          </a:graphicData>
        </a:graphic>
      </p:graphicFrame>
      <p:sp>
        <p:nvSpPr>
          <p:cNvPr id="4" name="Ορθογώνιο 3"/>
          <p:cNvSpPr/>
          <p:nvPr/>
        </p:nvSpPr>
        <p:spPr>
          <a:xfrm>
            <a:off x="467544" y="620688"/>
            <a:ext cx="8460431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l-GR" sz="1600" b="1" dirty="0" smtClean="0">
                <a:solidFill>
                  <a:srgbClr val="FF0000"/>
                </a:solidFill>
              </a:rPr>
              <a:t>Βασικές Ομάδες Εργασιών :</a:t>
            </a:r>
            <a:endParaRPr lang="el-GR" sz="1600" b="1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b="1" dirty="0" smtClean="0"/>
              <a:t>Οργάνωση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Υποστήριξη στην εφαρμογή του Νόμου περί δημοσίων συμβάσεων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Υποστήριξη στην υλοποίηση των χωρικών παρεμβάσεων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Υποστήριξη στην προετοιμασία φακέλων ΥΓΟΣ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Υποστήριξη στην υλοποίηση έργων διαχείρισης απορριμμάτων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Υποστήριξη στο σχεδιασμό και υλοποίηση δράσεων ΕΚΤ+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l-GR" sz="1600" b="1" dirty="0"/>
          </a:p>
        </p:txBody>
      </p:sp>
    </p:spTree>
    <p:extLst>
      <p:ext uri="{BB962C8B-B14F-4D97-AF65-F5344CB8AC3E}">
        <p14:creationId xmlns:p14="http://schemas.microsoft.com/office/powerpoint/2010/main" val="354421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270107"/>
              </p:ext>
            </p:extLst>
          </p:nvPr>
        </p:nvGraphicFramePr>
        <p:xfrm>
          <a:off x="2435086" y="6033052"/>
          <a:ext cx="5521289" cy="49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1289">
                  <a:extLst>
                    <a:ext uri="{9D8B030D-6E8A-4147-A177-3AD203B41FA5}">
                      <a16:colId xmlns:a16="http://schemas.microsoft.com/office/drawing/2014/main" val="2583901925"/>
                    </a:ext>
                  </a:extLst>
                </a:gridCol>
              </a:tblGrid>
              <a:tr h="492292">
                <a:tc>
                  <a:txBody>
                    <a:bodyPr/>
                    <a:lstStyle/>
                    <a:p>
                      <a:endParaRPr lang="el-GR" i="1" dirty="0">
                        <a:solidFill>
                          <a:srgbClr val="C00000"/>
                        </a:solidFill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639952"/>
                  </a:ext>
                </a:extLst>
              </a:tr>
            </a:tbl>
          </a:graphicData>
        </a:graphic>
      </p:graphicFrame>
      <p:sp>
        <p:nvSpPr>
          <p:cNvPr id="4" name="Ορθογώνιο 3"/>
          <p:cNvSpPr/>
          <p:nvPr/>
        </p:nvSpPr>
        <p:spPr>
          <a:xfrm>
            <a:off x="467544" y="620688"/>
            <a:ext cx="846043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el-GR" sz="1600" b="1" dirty="0" smtClean="0">
                <a:solidFill>
                  <a:srgbClr val="FF0000"/>
                </a:solidFill>
              </a:rPr>
              <a:t>Βασικές Ομάδες Εργασιών :</a:t>
            </a:r>
            <a:endParaRPr lang="el-GR" sz="1600" b="1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b="1" dirty="0" smtClean="0"/>
              <a:t>Ανθρώπινο Δυναμικό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Κατάρτιση στελεχών δικαιούχων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Κατάρτιση αιρετών σε θέματα ΕΣΠΑ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Εξειδικευμένο προσωπικό στους αδύναμους δικαιούχους κυρίως την Τοπική Αυτοδιοίκηση και τους φορείς της </a:t>
            </a:r>
          </a:p>
          <a:p>
            <a:pPr marL="742950" lvl="1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l-GR" sz="1600" dirty="0" smtClean="0"/>
              <a:t>Έκδοση Εξειδικευμένων Οδηγών σχεδιασμού και υλοποίησης δράσεων στους τομείς προτεραιότητας</a:t>
            </a:r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marL="285750" indent="-285750" algn="just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l-GR" sz="1600" dirty="0" smtClean="0"/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endParaRPr lang="el-GR" sz="1600" b="1" dirty="0"/>
          </a:p>
        </p:txBody>
      </p:sp>
    </p:spTree>
    <p:extLst>
      <p:ext uri="{BB962C8B-B14F-4D97-AF65-F5344CB8AC3E}">
        <p14:creationId xmlns:p14="http://schemas.microsoft.com/office/powerpoint/2010/main" val="121202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0F8540B2-1823-44FE-ABE0-C7A1DB951F7B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7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971550" y="549275"/>
            <a:ext cx="72009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5600" indent="-355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FontTx/>
              <a:buBlip>
                <a:blip r:embed="rId2"/>
              </a:buBlip>
            </a:pPr>
            <a:endParaRPr lang="el-GR" altLang="en-US" sz="2800" dirty="0">
              <a:latin typeface="Calibri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40000"/>
              </a:spcBef>
              <a:buFontTx/>
              <a:buBlip>
                <a:blip r:embed="rId2"/>
              </a:buBlip>
            </a:pPr>
            <a:endParaRPr lang="el-GR" altLang="en-US" sz="2800" dirty="0">
              <a:latin typeface="Calibri" pitchFamily="34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n-US" altLang="en-US" sz="2800" b="1" dirty="0" smtClean="0">
                <a:solidFill>
                  <a:srgbClr val="4D4D4D"/>
                </a:solidFill>
                <a:latin typeface="Cambria" pitchFamily="18" charset="0"/>
              </a:rPr>
              <a:t>       </a:t>
            </a:r>
            <a:r>
              <a:rPr lang="el-GR" altLang="en-US" sz="2800" b="1" i="1" dirty="0">
                <a:solidFill>
                  <a:srgbClr val="4D4D4D"/>
                </a:solidFill>
                <a:latin typeface="Cambria" pitchFamily="18" charset="0"/>
              </a:rPr>
              <a:t>Ευχαριστώ  για την προσοχή σας </a:t>
            </a:r>
            <a:endParaRPr lang="el-GR" altLang="en-US" sz="2800" b="1" i="1" dirty="0" smtClean="0">
              <a:solidFill>
                <a:srgbClr val="4D4D4D"/>
              </a:solidFill>
              <a:latin typeface="Cambria" pitchFamily="18" charset="0"/>
            </a:endParaRPr>
          </a:p>
          <a:p>
            <a:pPr algn="ctr" eaLnBrk="1" hangingPunct="1"/>
            <a:endParaRPr lang="en-US" altLang="en-US" i="1" dirty="0">
              <a:solidFill>
                <a:srgbClr val="4D4D4D"/>
              </a:solidFill>
            </a:endParaRPr>
          </a:p>
          <a:p>
            <a:pPr algn="ctr" eaLnBrk="1" hangingPunct="1"/>
            <a:endParaRPr lang="el-GR" altLang="en-US" i="1" dirty="0" smtClean="0">
              <a:solidFill>
                <a:srgbClr val="4D4D4D"/>
              </a:solidFill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endParaRPr lang="en-US" altLang="en-US" b="1" dirty="0">
              <a:solidFill>
                <a:srgbClr val="0070C0"/>
              </a:solidFill>
              <a:latin typeface="Cambria" pitchFamily="18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endParaRPr lang="en-US" altLang="en-US" b="1" dirty="0">
              <a:solidFill>
                <a:srgbClr val="4D4D4D"/>
              </a:solidFill>
              <a:latin typeface="Cambria" pitchFamily="18" charset="0"/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r>
              <a:rPr lang="en-US" altLang="en-US" dirty="0">
                <a:solidFill>
                  <a:srgbClr val="4D4D4D"/>
                </a:solidFill>
              </a:rPr>
              <a:t> </a:t>
            </a:r>
            <a:endParaRPr lang="el-GR" altLang="en-US" dirty="0">
              <a:solidFill>
                <a:srgbClr val="4D4D4D"/>
              </a:solidFill>
            </a:endParaRP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88" y="2348880"/>
            <a:ext cx="6516688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9" descr="C:\PROJECTS\NEW PERIOD site\new ESPA logo\ESPA1420_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6096000"/>
            <a:ext cx="1008062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Εικόνα 1" descr="image0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961063"/>
            <a:ext cx="2295525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11507</TotalTime>
  <Words>327</Words>
  <Application>Microsoft Office PowerPoint</Application>
  <PresentationFormat>Προβολή στην οθόνη (4:3)</PresentationFormat>
  <Paragraphs>85</Paragraphs>
  <Slides>7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3" baseType="lpstr">
      <vt:lpstr>Arial</vt:lpstr>
      <vt:lpstr>Calibri</vt:lpstr>
      <vt:lpstr>Cambria</vt:lpstr>
      <vt:lpstr>Century Gothic</vt:lpstr>
      <vt:lpstr>Verdana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Κονδύλη, Ιουλία</dc:creator>
  <cp:lastModifiedBy>Marina Koutsouri</cp:lastModifiedBy>
  <cp:revision>840</cp:revision>
  <cp:lastPrinted>2018-12-05T11:44:13Z</cp:lastPrinted>
  <dcterms:created xsi:type="dcterms:W3CDTF">2009-11-16T11:03:32Z</dcterms:created>
  <dcterms:modified xsi:type="dcterms:W3CDTF">2022-10-13T10:39:57Z</dcterms:modified>
</cp:coreProperties>
</file>