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77" r:id="rId7"/>
    <p:sldId id="280" r:id="rId8"/>
    <p:sldId id="273" r:id="rId9"/>
    <p:sldId id="278" r:id="rId10"/>
    <p:sldId id="271" r:id="rId11"/>
    <p:sldId id="259" r:id="rId12"/>
    <p:sldId id="260" r:id="rId13"/>
    <p:sldId id="261" r:id="rId14"/>
    <p:sldId id="264" r:id="rId15"/>
    <p:sldId id="267" r:id="rId16"/>
  </p:sldIdLst>
  <p:sldSz cx="9144000" cy="6858000" type="screen4x3"/>
  <p:notesSz cx="6797675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/>
    <p:restoredTop sz="94661"/>
  </p:normalViewPr>
  <p:slideViewPr>
    <p:cSldViewPr snapToGrid="0" snapToObjects="1">
      <p:cViewPr varScale="1">
        <p:scale>
          <a:sx n="109" d="100"/>
          <a:sy n="109" d="100"/>
        </p:scale>
        <p:origin x="156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E2EE12-D97C-412C-B33B-38821E1B6F16}" type="datetimeFigureOut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FAFD652-F955-4DDC-B3A3-4F13A3BBEF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935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02B6302-293D-471A-A51F-54884E49138A}" type="datetimeFigureOut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99F4CE9-6942-4B48-8AE1-A5EC53118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8915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99F4CE9-6942-4B48-8AE1-A5EC5311888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172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96CFE-CF4A-448B-B394-E57A2C0BC197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46107-AB57-45BB-AFB3-E9E1292C26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08140-BB66-428F-B313-515A55FEAF2E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845D2-1C94-41C7-97EB-57FCA84560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86486-F17B-4EC7-AF95-33CB55F2F142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C7D3F-AC8C-4722-A506-9A707922DE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77B6-427D-4B11-B151-B645222E982B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BA20-CAC5-4638-B88A-85C187454C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76E33F-4667-4867-9FB3-1ABB547BD30B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47C2F-2B0A-4754-AE56-6B309BBF7B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DE702-F9AF-4529-B79A-2C628C0DA692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8F1D9-5189-4E4B-9D61-87EA1F80E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096DC-E256-4A06-9684-9CDA9FAE3FE4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23561-2247-4205-8EB5-60BF537409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58142-DF2F-45F2-BF92-8F4B6EF9EC31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F8CF7-4A76-4D89-B826-FEBC9D5D8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1AA22-ED68-431B-98A8-E672887086DF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A2F1-E35D-4B87-8175-313A2FBCC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857C1-220D-4A2F-90F7-2982BEF20869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A7FFF-2B6F-4497-A901-B355C7D19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B4A2-0496-40CD-AFCC-8943BC8C2CFC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AE09A-D2A0-4BE5-B792-718952934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2776E3-A796-47A5-8500-1183DDDE8D11}" type="datetime1">
              <a:rPr lang="en-US"/>
              <a:pPr>
                <a:defRPr/>
              </a:pPr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ED7802-B322-45B3-91A9-A64A074DC2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8200" y="1881554"/>
            <a:ext cx="4957764" cy="2101361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l-GR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l-GR" sz="1800" b="1" dirty="0" smtClean="0"/>
              <a:t>1</a:t>
            </a:r>
            <a:r>
              <a:rPr lang="el-GR" sz="1800" b="1" baseline="30000" dirty="0" smtClean="0"/>
              <a:t>η</a:t>
            </a:r>
            <a:r>
              <a:rPr lang="el-GR" sz="1800" b="1" dirty="0" smtClean="0"/>
              <a:t> Επιτροπή Παρακολούθησης Προγράμματος</a:t>
            </a:r>
            <a:br>
              <a:rPr lang="el-GR" sz="1800" b="1" dirty="0" smtClean="0"/>
            </a:br>
            <a:r>
              <a:rPr lang="el-GR" sz="1800" b="1" dirty="0" smtClean="0"/>
              <a:t>«Ψηφιακός Μετασχηματισμός»</a:t>
            </a:r>
            <a:endParaRPr lang="en-US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78201" y="3160713"/>
            <a:ext cx="4957764" cy="226189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8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2300" b="1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300" b="1" dirty="0" smtClean="0">
                <a:solidFill>
                  <a:schemeClr val="tx1"/>
                </a:solidFill>
              </a:rPr>
              <a:t>«Το</a:t>
            </a:r>
            <a:r>
              <a:rPr lang="el-GR" sz="2600" b="1" dirty="0" smtClean="0">
                <a:solidFill>
                  <a:schemeClr val="tx1"/>
                </a:solidFill>
              </a:rPr>
              <a:t> Ευρωπαϊκό Κοινωνικ</a:t>
            </a:r>
            <a:r>
              <a:rPr lang="el-GR" sz="2600" b="1" dirty="0">
                <a:solidFill>
                  <a:schemeClr val="tx1"/>
                </a:solidFill>
              </a:rPr>
              <a:t>ό</a:t>
            </a:r>
            <a:r>
              <a:rPr lang="el-GR" sz="2600" b="1" dirty="0" smtClean="0">
                <a:solidFill>
                  <a:schemeClr val="tx1"/>
                </a:solidFill>
              </a:rPr>
              <a:t> Ταμείο + </a:t>
            </a: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600" b="1" dirty="0" smtClean="0">
                <a:solidFill>
                  <a:schemeClr val="tx1"/>
                </a:solidFill>
              </a:rPr>
              <a:t>την Προγραμματική Περίοδο 2021-2027»</a:t>
            </a:r>
          </a:p>
          <a:p>
            <a:pPr fontAlgn="auto">
              <a:spcAft>
                <a:spcPts val="0"/>
              </a:spcAft>
              <a:defRPr/>
            </a:pPr>
            <a:endParaRPr lang="el-GR" sz="23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l-GR" sz="1900" dirty="0" smtClean="0">
                <a:solidFill>
                  <a:schemeClr val="tx1"/>
                </a:solidFill>
              </a:rPr>
              <a:t>ΑΘΗΝΑ ,24 </a:t>
            </a:r>
            <a:r>
              <a:rPr lang="el-GR" sz="1900" dirty="0" smtClean="0">
                <a:solidFill>
                  <a:schemeClr val="tx1"/>
                </a:solidFill>
              </a:rPr>
              <a:t>.10.2022</a:t>
            </a:r>
            <a:endParaRPr lang="en-US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l-GR" sz="1900" dirty="0" smtClean="0">
                <a:solidFill>
                  <a:schemeClr val="tx1"/>
                </a:solidFill>
              </a:rPr>
              <a:t>Πόπη Στεφανάκη </a:t>
            </a: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l-GR" sz="1900" dirty="0" smtClean="0">
                <a:solidFill>
                  <a:schemeClr val="tx1"/>
                </a:solidFill>
              </a:rPr>
              <a:t>Στέλεχος Μονάδας Α’ </a:t>
            </a:r>
            <a:endParaRPr lang="en-US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l-GR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endParaRPr lang="en-US" sz="19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l-GR" sz="19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/>
              <a:buNone/>
              <a:defRPr/>
            </a:pP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/>
              <a:t>Συνέπεια και Θεματική Συγκέντρωση (αρ. 7)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801368"/>
            <a:ext cx="7067550" cy="4233672"/>
          </a:xfrm>
        </p:spPr>
        <p:txBody>
          <a:bodyPr rtlCol="0">
            <a:normAutofit fontScale="92500" lnSpcReduction="20000"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/>
              <a:t>Min</a:t>
            </a:r>
            <a:r>
              <a:rPr lang="el-GR" altLang="el-GR" sz="1600" dirty="0" smtClean="0"/>
              <a:t> </a:t>
            </a:r>
            <a:r>
              <a:rPr lang="el-GR" altLang="el-GR" sz="1600" dirty="0"/>
              <a:t>25</a:t>
            </a:r>
            <a:r>
              <a:rPr lang="el-GR" altLang="el-GR" sz="1600" dirty="0" smtClean="0"/>
              <a:t>%</a:t>
            </a:r>
            <a:r>
              <a:rPr lang="en-US" altLang="el-GR" sz="1600" dirty="0" smtClean="0"/>
              <a:t> </a:t>
            </a:r>
            <a:r>
              <a:rPr lang="el-GR" altLang="el-GR" sz="1600" dirty="0" smtClean="0"/>
              <a:t>στους Ειδικούς Στόχους </a:t>
            </a:r>
            <a:r>
              <a:rPr lang="el-GR" altLang="el-GR" sz="1600" dirty="0"/>
              <a:t>για κοινωνική </a:t>
            </a:r>
            <a:r>
              <a:rPr lang="el-GR" altLang="el-GR" sz="1600" dirty="0" smtClean="0"/>
              <a:t>ένταξη, στους Ε.Σ. η) έως </a:t>
            </a:r>
            <a:r>
              <a:rPr lang="el-GR" altLang="el-GR" sz="1600" dirty="0" err="1" smtClean="0"/>
              <a:t>ιβ</a:t>
            </a:r>
            <a:r>
              <a:rPr lang="en-US" altLang="el-GR" sz="1600" dirty="0" smtClean="0"/>
              <a:t>)</a:t>
            </a:r>
            <a:r>
              <a:rPr lang="el-GR" altLang="el-GR" sz="1600" dirty="0"/>
              <a:t> -</a:t>
            </a:r>
            <a:r>
              <a:rPr lang="el-GR" altLang="el-GR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Ελλάδα 28%</a:t>
            </a:r>
          </a:p>
          <a:p>
            <a:pPr marL="0" indent="0" algn="just">
              <a:buNone/>
              <a:defRPr/>
            </a:pPr>
            <a:endParaRPr lang="el-GR" altLang="el-GR" sz="16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/>
              <a:t>“</a:t>
            </a:r>
            <a:r>
              <a:rPr lang="el-GR" altLang="el-GR" sz="1600" dirty="0" smtClean="0"/>
              <a:t>Ενδεδειγμένο ποσό</a:t>
            </a:r>
            <a:r>
              <a:rPr lang="en-US" altLang="el-GR" sz="1600" dirty="0" smtClean="0"/>
              <a:t>” </a:t>
            </a:r>
            <a:r>
              <a:rPr lang="el-GR" altLang="el-GR" sz="1600" dirty="0" smtClean="0"/>
              <a:t>για την πολιτική </a:t>
            </a:r>
            <a:r>
              <a:rPr lang="en-US" altLang="el-GR" sz="1600" dirty="0" smtClean="0"/>
              <a:t>“</a:t>
            </a:r>
            <a:r>
              <a:rPr lang="el-GR" altLang="el-GR" sz="1600" dirty="0" smtClean="0"/>
              <a:t>Εγγύηση για τα Παιδιά</a:t>
            </a:r>
            <a:r>
              <a:rPr lang="en-US" altLang="el-GR" sz="1600" dirty="0" smtClean="0"/>
              <a:t>” </a:t>
            </a:r>
            <a:r>
              <a:rPr lang="el-GR" altLang="el-GR" sz="1600" dirty="0" smtClean="0"/>
              <a:t>υπό τους Ε</a:t>
            </a:r>
            <a:r>
              <a:rPr lang="en-US" altLang="el-GR" sz="1600" dirty="0" smtClean="0"/>
              <a:t>.</a:t>
            </a:r>
            <a:r>
              <a:rPr lang="el-GR" altLang="el-GR" sz="1600" dirty="0" smtClean="0"/>
              <a:t>Σ</a:t>
            </a:r>
            <a:r>
              <a:rPr lang="en-US" altLang="el-GR" sz="1600" dirty="0" smtClean="0"/>
              <a:t>.</a:t>
            </a:r>
            <a:r>
              <a:rPr lang="el-GR" altLang="el-GR" sz="1600" dirty="0" smtClean="0"/>
              <a:t> στ)</a:t>
            </a:r>
            <a:r>
              <a:rPr lang="en-US" altLang="el-GR" sz="1600" dirty="0" smtClean="0"/>
              <a:t> </a:t>
            </a:r>
            <a:r>
              <a:rPr lang="el-GR" altLang="el-GR" sz="1600" dirty="0" smtClean="0"/>
              <a:t>και η)</a:t>
            </a:r>
            <a:r>
              <a:rPr lang="en-US" altLang="el-GR" sz="1600" dirty="0" smtClean="0"/>
              <a:t> </a:t>
            </a:r>
            <a:r>
              <a:rPr lang="el-GR" altLang="el-GR" sz="1600" dirty="0" smtClean="0"/>
              <a:t>έως</a:t>
            </a:r>
            <a:r>
              <a:rPr lang="en-US" altLang="el-GR" sz="1600" dirty="0" smtClean="0"/>
              <a:t> </a:t>
            </a:r>
            <a:r>
              <a:rPr lang="el-GR" altLang="el-GR" sz="1600" dirty="0" smtClean="0"/>
              <a:t>ιβ).</a:t>
            </a:r>
            <a:r>
              <a:rPr lang="en-US" altLang="el-GR" sz="1600" dirty="0" smtClean="0"/>
              <a:t> </a:t>
            </a:r>
            <a:r>
              <a:rPr lang="el-GR" altLang="el-GR" sz="1600" dirty="0" smtClean="0"/>
              <a:t>Υποχρεωτικά</a:t>
            </a:r>
            <a:r>
              <a:rPr lang="en-US" altLang="el-GR" sz="1600" dirty="0" smtClean="0"/>
              <a:t> min</a:t>
            </a:r>
            <a:r>
              <a:rPr lang="el-GR" altLang="el-GR" sz="1600" dirty="0" smtClean="0"/>
              <a:t> 5% όταν το ΚΜ έχει % παιδιών ηλικίας έως των 18 ετών σε κίνδυνο φτώχειας και κοινωνικού αποκλεισμού για την περίοδο 2017-2019, άνω του μ.ο. της Ε.Ε., με βάση τη </a:t>
            </a:r>
            <a:r>
              <a:rPr lang="en-US" altLang="el-GR" sz="1600" dirty="0" smtClean="0"/>
              <a:t>Eurostat</a:t>
            </a:r>
            <a:r>
              <a:rPr lang="el-GR" altLang="el-GR" sz="1600" dirty="0" smtClean="0"/>
              <a:t> -</a:t>
            </a:r>
            <a:r>
              <a:rPr lang="en-US" altLang="el-GR" sz="1600" dirty="0" smtClean="0"/>
              <a:t> </a:t>
            </a:r>
            <a:r>
              <a:rPr lang="el-GR" altLang="el-GR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Ελλάδα 8%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/>
              <a:t>Min</a:t>
            </a:r>
            <a:r>
              <a:rPr lang="el-GR" altLang="el-GR" sz="1600" dirty="0"/>
              <a:t> </a:t>
            </a:r>
            <a:r>
              <a:rPr lang="en-US" altLang="el-GR" sz="1600" dirty="0"/>
              <a:t>3</a:t>
            </a:r>
            <a:r>
              <a:rPr lang="el-GR" altLang="el-GR" sz="1600" dirty="0"/>
              <a:t>%</a:t>
            </a:r>
            <a:r>
              <a:rPr lang="en-US" altLang="el-GR" sz="1600" dirty="0"/>
              <a:t> </a:t>
            </a:r>
            <a:r>
              <a:rPr lang="el-GR" altLang="el-GR" sz="1600" dirty="0"/>
              <a:t>για στήριξη των </a:t>
            </a:r>
            <a:r>
              <a:rPr lang="el-GR" altLang="el-GR" sz="1600" dirty="0" smtClean="0"/>
              <a:t>απόρων - </a:t>
            </a:r>
            <a:r>
              <a:rPr lang="el-GR" altLang="el-GR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Ελλάδα 6%</a:t>
            </a:r>
          </a:p>
          <a:p>
            <a:pPr marL="0" indent="0" algn="just">
              <a:buNone/>
              <a:defRPr/>
            </a:pPr>
            <a:endParaRPr lang="el-GR" altLang="el-GR" sz="1600" dirty="0" smtClean="0"/>
          </a:p>
          <a:p>
            <a:pPr marL="0" indent="0" algn="just">
              <a:buNone/>
              <a:defRPr/>
            </a:pPr>
            <a:r>
              <a:rPr lang="el-GR" altLang="el-GR" sz="1600" dirty="0" smtClean="0"/>
              <a:t>Απασχόληση </a:t>
            </a:r>
            <a:r>
              <a:rPr lang="el-GR" altLang="el-GR" sz="1600" dirty="0"/>
              <a:t>Νέων: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/>
              <a:t>“</a:t>
            </a:r>
            <a:r>
              <a:rPr lang="el-GR" altLang="el-GR" sz="1600" dirty="0"/>
              <a:t>Ενδεδειγμένο ποσό</a:t>
            </a:r>
            <a:r>
              <a:rPr lang="en-US" altLang="el-GR" sz="1600" dirty="0"/>
              <a:t>” </a:t>
            </a:r>
            <a:r>
              <a:rPr lang="el-GR" altLang="el-GR" sz="1600" dirty="0"/>
              <a:t>για δράσεις και διαρθρωτικές μεταρρυθμίσεις για</a:t>
            </a:r>
            <a:r>
              <a:rPr lang="en-US" altLang="el-GR" sz="1600" dirty="0"/>
              <a:t> </a:t>
            </a:r>
            <a:r>
              <a:rPr lang="el-GR" altLang="el-GR" sz="1600" dirty="0"/>
              <a:t>να στηρίξουν την απασχόληση νέων, την επαγγελματική εκπαίδευση και κατάρτιση νέων, και ιδιαίτερα τη μαθητεία, τη μετάβαση από το σχολείο στην εργασία, την επανένταξη στην εκπαίδευση ή την κατάρτιση και την εκπαίδευση δεύτερης ευκαιρίας, ιδιαίτερα στο πλαίσιο εφαρμογής προγραμμάτων Εγγύησης για τη Νεολαία (</a:t>
            </a:r>
            <a:r>
              <a:rPr lang="en-US" altLang="el-GR" sz="1600" dirty="0"/>
              <a:t>Youth Guarantee</a:t>
            </a:r>
            <a:r>
              <a:rPr lang="en-US" altLang="el-GR" sz="1600" dirty="0" smtClean="0"/>
              <a:t>)</a:t>
            </a:r>
            <a:r>
              <a:rPr lang="el-GR" altLang="el-GR" sz="1600" dirty="0" smtClean="0"/>
              <a:t> </a:t>
            </a:r>
            <a:endParaRPr lang="en-US" altLang="el-GR" sz="16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/>
              <a:t>Min 12,5% </a:t>
            </a:r>
            <a:r>
              <a:rPr lang="el-GR" altLang="el-GR" sz="1600" dirty="0"/>
              <a:t>για ΚΜ όταν το ποσοστό νέων ηλικίας 15-29 ετών εκτός απασχόλησης, εκπαίδευσης και κατάρτισης για την περίοδο 2017-2019 είναι άνω του </a:t>
            </a:r>
            <a:r>
              <a:rPr lang="el-GR" altLang="el-GR" sz="1600" dirty="0" err="1"/>
              <a:t>μ.ο</a:t>
            </a:r>
            <a:r>
              <a:rPr lang="el-GR" altLang="el-GR" sz="1600" dirty="0"/>
              <a:t>. της Ε.Ε. με βάση τα στατιστικά στοιχεία της </a:t>
            </a:r>
            <a:r>
              <a:rPr lang="en-US" altLang="el-GR" sz="1600" dirty="0" smtClean="0"/>
              <a:t>Eurostat</a:t>
            </a:r>
            <a:r>
              <a:rPr lang="el-GR" altLang="el-GR" sz="1600" dirty="0" smtClean="0"/>
              <a:t> - </a:t>
            </a:r>
            <a:r>
              <a:rPr lang="el-GR" altLang="el-GR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Ελλάδα 14%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dirty="0" smtClean="0">
              <a:solidFill>
                <a:srgbClr val="FF0000"/>
              </a:solidFill>
            </a:endParaRPr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10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8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/>
              <a:t>Εταιρική Σχέση – Κοινωνική Καινοτομία – Διακρατική Συνεργασίας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903228"/>
            <a:ext cx="7067550" cy="3959410"/>
          </a:xfrm>
        </p:spPr>
        <p:txBody>
          <a:bodyPr rtlCol="0">
            <a:normAutofit/>
          </a:bodyPr>
          <a:lstStyle/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6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n-US" altLang="el-GR" sz="1600" dirty="0" smtClean="0"/>
              <a:t>“</a:t>
            </a:r>
            <a:r>
              <a:rPr lang="el-GR" altLang="el-GR" sz="1600" dirty="0" smtClean="0"/>
              <a:t>Ενδεδειγμένο ποσό</a:t>
            </a:r>
            <a:r>
              <a:rPr lang="en-US" altLang="el-GR" sz="1600" dirty="0" smtClean="0"/>
              <a:t>” </a:t>
            </a:r>
            <a:r>
              <a:rPr lang="el-GR" altLang="el-GR" sz="1600" u="sng" dirty="0" smtClean="0"/>
              <a:t>σε κάθε Πρόγραμμα </a:t>
            </a:r>
            <a:r>
              <a:rPr lang="el-GR" altLang="el-GR" sz="1600" dirty="0" smtClean="0"/>
              <a:t>για την ενίσχυση των ικανοτήτων (</a:t>
            </a:r>
            <a:r>
              <a:rPr lang="en-US" altLang="el-GR" sz="1600" dirty="0" smtClean="0"/>
              <a:t>capacity building) </a:t>
            </a:r>
            <a:r>
              <a:rPr lang="el-GR" altLang="el-GR" sz="1600" dirty="0" smtClean="0"/>
              <a:t>των κοινωνικών εταίρων  και των οργανώσεων της κοινωνίας των πολιτών - </a:t>
            </a:r>
            <a:r>
              <a:rPr lang="el-GR" altLang="el-GR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Ελλάδα 0,65%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l-GR" altLang="el-GR" sz="1600" dirty="0"/>
              <a:t>Δράσεις Κοινωνικής </a:t>
            </a:r>
            <a:r>
              <a:rPr lang="el-GR" altLang="el-GR" sz="1600" dirty="0" smtClean="0"/>
              <a:t>Καινοτομίας: </a:t>
            </a:r>
            <a:r>
              <a:rPr lang="el-GR" altLang="el-GR" sz="1600" dirty="0"/>
              <a:t>υποχρέωση σε επίπεδο ΚΜ για τουλάχιστον μία </a:t>
            </a:r>
            <a:r>
              <a:rPr lang="el-GR" altLang="el-GR" sz="1600" dirty="0" smtClean="0"/>
              <a:t>προτεραιότητα</a:t>
            </a:r>
          </a:p>
          <a:p>
            <a:pPr algn="just">
              <a:buFont typeface="Wingdings" panose="05000000000000000000" pitchFamily="2" charset="2"/>
              <a:buChar char="ü"/>
              <a:defRPr/>
            </a:pPr>
            <a:r>
              <a:rPr lang="el-GR" altLang="el-GR" sz="1600" dirty="0"/>
              <a:t>Διακρατική </a:t>
            </a:r>
            <a:r>
              <a:rPr lang="el-GR" altLang="el-GR" sz="1600" dirty="0" smtClean="0"/>
              <a:t>Συνεργασία: </a:t>
            </a:r>
            <a:r>
              <a:rPr lang="el-GR" altLang="el-GR" sz="1600" dirty="0"/>
              <a:t>Δυνατότητα στήριξης </a:t>
            </a:r>
            <a:r>
              <a:rPr lang="el-GR" altLang="el-GR" sz="1600" dirty="0" smtClean="0"/>
              <a:t>δράσεων</a:t>
            </a:r>
            <a:endParaRPr lang="el-GR" altLang="el-GR" sz="16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n-US" altLang="el-GR" sz="1800" dirty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l-GR" altLang="el-GR" sz="1800" dirty="0" smtClean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marL="457200" lvl="1" indent="0" algn="just">
              <a:buNone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400" dirty="0" smtClean="0"/>
          </a:p>
          <a:p>
            <a:pPr marL="0" indent="0" algn="just">
              <a:buNone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11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buFont typeface="Arial"/>
              <a:buNone/>
              <a:defRPr/>
            </a:pPr>
            <a:r>
              <a:rPr lang="el-GR" sz="2000" b="1" dirty="0"/>
              <a:t>1</a:t>
            </a:r>
            <a:r>
              <a:rPr lang="el-GR" sz="2000" b="1" baseline="30000" dirty="0"/>
              <a:t>η</a:t>
            </a:r>
            <a:r>
              <a:rPr lang="el-GR" sz="2000" b="1" dirty="0"/>
              <a:t> Επιτροπή Παρακολούθησης Προγράμματος</a:t>
            </a:r>
            <a:br>
              <a:rPr lang="el-GR" sz="2000" b="1" dirty="0"/>
            </a:br>
            <a:r>
              <a:rPr lang="el-GR" sz="2000" b="1" dirty="0" smtClean="0"/>
              <a:t>Ψηφιακός Μετασχηματισμός</a:t>
            </a:r>
            <a:r>
              <a:rPr lang="el-GR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l-GR" sz="1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l-GR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903228"/>
            <a:ext cx="7067550" cy="3959410"/>
          </a:xfrm>
        </p:spPr>
        <p:txBody>
          <a:bodyPr rtlCol="0">
            <a:normAutofit/>
          </a:bodyPr>
          <a:lstStyle/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l-GR" altLang="el-GR" sz="1800" dirty="0" smtClean="0"/>
          </a:p>
          <a:p>
            <a:pPr marL="0" indent="0" algn="ctr">
              <a:buNone/>
              <a:defRPr/>
            </a:pPr>
            <a:r>
              <a:rPr lang="el-GR" altLang="el-GR" sz="1800" b="1" dirty="0" smtClean="0"/>
              <a:t>Ευχαριστώ πολύ για την προσοχή σας!</a:t>
            </a:r>
          </a:p>
          <a:p>
            <a:pPr marL="0" indent="0" algn="ctr">
              <a:buNone/>
              <a:defRPr/>
            </a:pPr>
            <a:endParaRPr lang="el-GR" altLang="el-GR" sz="2400" b="1" dirty="0"/>
          </a:p>
          <a:p>
            <a:pPr marL="0" indent="0" algn="ctr">
              <a:buNone/>
              <a:defRPr/>
            </a:pPr>
            <a:r>
              <a:rPr lang="el-GR" altLang="el-GR" sz="1800" dirty="0" smtClean="0"/>
              <a:t>Πόπη Στεφανάκη </a:t>
            </a:r>
            <a:endParaRPr lang="el-GR" altLang="el-GR" sz="1800" dirty="0" smtClean="0"/>
          </a:p>
          <a:p>
            <a:pPr marL="0" indent="0" algn="ctr">
              <a:buNone/>
              <a:defRPr/>
            </a:pPr>
            <a:r>
              <a:rPr lang="el-GR" altLang="el-GR" sz="1800" dirty="0" smtClean="0"/>
              <a:t>Ειδική Υπηρεσία Συντονισμού και Παρακολούθησης </a:t>
            </a:r>
          </a:p>
          <a:p>
            <a:pPr marL="0" indent="0" algn="ctr">
              <a:buNone/>
              <a:defRPr/>
            </a:pPr>
            <a:r>
              <a:rPr lang="el-GR" altLang="el-GR" sz="1800" dirty="0" smtClean="0"/>
              <a:t>Δράσεων ΕΚΤ- ΕΥΣΕΚΤ</a:t>
            </a:r>
          </a:p>
          <a:p>
            <a:pPr marL="0" indent="0" algn="ctr">
              <a:buNone/>
              <a:defRPr/>
            </a:pPr>
            <a:r>
              <a:rPr lang="el-GR" altLang="el-GR" sz="1800" dirty="0" smtClean="0"/>
              <a:t>Στέλεχος </a:t>
            </a:r>
            <a:r>
              <a:rPr lang="el-GR" altLang="el-GR" sz="1800" dirty="0" smtClean="0"/>
              <a:t>Μονάδας </a:t>
            </a:r>
            <a:r>
              <a:rPr lang="el-GR" altLang="el-GR" sz="1800" dirty="0" smtClean="0"/>
              <a:t>Α’ </a:t>
            </a:r>
            <a:endParaRPr lang="el-GR" altLang="el-GR" sz="1800" dirty="0" smtClean="0"/>
          </a:p>
          <a:p>
            <a:pPr marL="0" indent="0" algn="ctr">
              <a:buNone/>
              <a:defRPr/>
            </a:pPr>
            <a:endParaRPr lang="en-US" altLang="el-GR" sz="1800" dirty="0" smtClean="0"/>
          </a:p>
          <a:p>
            <a:pPr marL="0" indent="0" algn="ctr">
              <a:buNone/>
              <a:defRPr/>
            </a:pPr>
            <a:r>
              <a:rPr lang="el-GR" altLang="el-GR" sz="1800" dirty="0" err="1" smtClean="0"/>
              <a:t>τηλ</a:t>
            </a:r>
            <a:r>
              <a:rPr lang="el-GR" altLang="el-GR" sz="1800" dirty="0" smtClean="0"/>
              <a:t>: 210 5271407</a:t>
            </a:r>
            <a:endParaRPr lang="el-GR" altLang="el-GR" sz="1800" dirty="0" smtClean="0"/>
          </a:p>
          <a:p>
            <a:pPr marL="0" indent="0" algn="ctr">
              <a:buNone/>
              <a:defRPr/>
            </a:pPr>
            <a:r>
              <a:rPr lang="el-GR" altLang="el-GR" sz="1800" dirty="0" smtClean="0"/>
              <a:t> </a:t>
            </a:r>
            <a:r>
              <a:rPr lang="en-US" altLang="el-GR" sz="1800" dirty="0" err="1" smtClean="0"/>
              <a:t>e-mail:</a:t>
            </a:r>
            <a:r>
              <a:rPr lang="en-US" altLang="el-GR" sz="1800" dirty="0" err="1" smtClean="0"/>
              <a:t>pstefanaki@mou.gr</a:t>
            </a: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 smtClean="0"/>
          </a:p>
          <a:p>
            <a:pPr marL="0" indent="0" algn="just">
              <a:buNone/>
              <a:defRPr/>
            </a:pPr>
            <a:endParaRPr lang="en-US" altLang="el-GR" sz="1800" dirty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l-GR" altLang="el-GR" sz="1800" dirty="0" smtClean="0"/>
          </a:p>
          <a:p>
            <a:pPr marL="285750"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marL="457200" lvl="1" indent="0" algn="just">
              <a:buNone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800" dirty="0" smtClean="0"/>
          </a:p>
          <a:p>
            <a:pPr lvl="1" algn="just">
              <a:buFont typeface="Wingdings" panose="05000000000000000000" pitchFamily="2" charset="2"/>
              <a:buChar char="Ø"/>
              <a:defRPr/>
            </a:pPr>
            <a:endParaRPr lang="en-US" altLang="el-GR" sz="1400" dirty="0" smtClean="0"/>
          </a:p>
          <a:p>
            <a:pPr marL="0" indent="0" algn="just">
              <a:buNone/>
              <a:defRPr/>
            </a:pPr>
            <a:endParaRPr lang="en-US" altLang="el-GR" sz="1800" dirty="0" smtClean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altLang="el-GR" sz="1800" dirty="0"/>
          </a:p>
          <a:p>
            <a:pPr algn="just">
              <a:buFont typeface="Wingdings" panose="05000000000000000000" pitchFamily="2" charset="2"/>
              <a:buChar char="ü"/>
              <a:defRPr/>
            </a:pPr>
            <a:endParaRPr lang="el-GR" sz="1800" dirty="0" smtClean="0">
              <a:solidFill>
                <a:srgbClr val="FF0000"/>
              </a:solidFill>
            </a:endParaRPr>
          </a:p>
          <a:p>
            <a:pPr marL="0" lvl="0" indent="0" algn="just">
              <a:buNone/>
              <a:defRPr/>
            </a:pPr>
            <a:endParaRPr lang="el-GR" sz="1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12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2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altLang="el-GR" sz="2000" b="1" dirty="0">
                <a:ea typeface="Verdana" pitchFamily="34" charset="0"/>
                <a:cs typeface="Verdana" pitchFamily="34" charset="0"/>
              </a:rPr>
              <a:t>ΝΕΟΣ </a:t>
            </a:r>
            <a:r>
              <a:rPr lang="el-GR" altLang="el-GR" sz="2000" b="1" dirty="0" smtClean="0">
                <a:ea typeface="Verdana" pitchFamily="34" charset="0"/>
                <a:cs typeface="Verdana" pitchFamily="34" charset="0"/>
              </a:rPr>
              <a:t>ΚΑΝΟΝΙΣΜΟΣ ΕΥΡΩΠΑΙΚΟΥ ΚΟΙΝΩΝΙΚΟΥ ΤΑΜΕΙΟΥ + (ΕΚΤ +)</a:t>
            </a:r>
            <a:br>
              <a:rPr lang="el-GR" altLang="el-GR" sz="2000" b="1" dirty="0" smtClean="0">
                <a:ea typeface="Verdana" pitchFamily="34" charset="0"/>
                <a:cs typeface="Verdana" pitchFamily="34" charset="0"/>
              </a:rPr>
            </a:br>
            <a:r>
              <a:rPr lang="el-GR" altLang="el-GR" sz="1800" b="1" dirty="0" smtClean="0">
                <a:ea typeface="Verdana" pitchFamily="34" charset="0"/>
                <a:cs typeface="Verdana" pitchFamily="34" charset="0"/>
              </a:rPr>
              <a:t>ΚΑΝ (ΕΕ) 2021/1057 </a:t>
            </a:r>
            <a:r>
              <a:rPr lang="el-GR" altLang="el-GR" sz="1600" b="1" dirty="0">
                <a:ea typeface="Verdana" pitchFamily="34" charset="0"/>
                <a:cs typeface="Verdana" pitchFamily="34" charset="0"/>
              </a:rPr>
              <a:t/>
            </a:r>
            <a:br>
              <a:rPr lang="el-GR" altLang="el-GR" sz="1600" b="1" dirty="0">
                <a:ea typeface="Verdana" pitchFamily="34" charset="0"/>
                <a:cs typeface="Verdana" pitchFamily="34" charset="0"/>
              </a:rPr>
            </a:b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903228"/>
            <a:ext cx="7565496" cy="3959410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el-GR" sz="1600" b="1" dirty="0" smtClean="0"/>
              <a:t>Στόχος </a:t>
            </a:r>
            <a:r>
              <a:rPr lang="el-GR" sz="1600" b="1" dirty="0"/>
              <a:t>Πολιτικής 4 - Μια πιο </a:t>
            </a:r>
            <a:r>
              <a:rPr lang="el-GR" sz="1600" b="1" dirty="0" smtClean="0"/>
              <a:t>κοινωνική και χωρίς αποκλεισμούς Ευρώπη </a:t>
            </a:r>
            <a:r>
              <a:rPr lang="el-GR" sz="1600" b="1" dirty="0"/>
              <a:t>μέσω της υλοποίησης του Ευρωπαϊκού Πυλώνα Κοινωνικών </a:t>
            </a:r>
            <a:r>
              <a:rPr lang="el-GR" sz="1600" b="1" dirty="0" smtClean="0"/>
              <a:t>Δικαιωμάτων</a:t>
            </a:r>
          </a:p>
          <a:p>
            <a:pPr marL="0" indent="0">
              <a:buNone/>
            </a:pPr>
            <a:r>
              <a:rPr lang="el-GR" sz="1600" b="1" dirty="0" smtClean="0"/>
              <a:t>Συγχώνευση Ταμείων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 smtClean="0"/>
              <a:t>Ευρωπαϊκό </a:t>
            </a:r>
            <a:r>
              <a:rPr lang="el-GR" sz="1600" dirty="0"/>
              <a:t>Κοινωνικό Ταμείο (ΕΚΤ) 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/>
              <a:t>Πρωτοβουλία για την Απασχόληση των Νέων (ΠΑΝ) </a:t>
            </a:r>
          </a:p>
          <a:p>
            <a:pPr marL="457200" indent="-457200">
              <a:buFont typeface="+mj-lt"/>
              <a:buAutoNum type="arabicPeriod"/>
            </a:pPr>
            <a:r>
              <a:rPr lang="el-GR" sz="1600" dirty="0"/>
              <a:t>Ταμείο Ευρωπαϊκής Βοήθειας στους Απόρους (ΤΕΒΑ/FEAD) </a:t>
            </a:r>
            <a:endParaRPr lang="el-GR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l-GR" sz="1600" dirty="0" smtClean="0"/>
              <a:t>Πρόγραμμα </a:t>
            </a:r>
            <a:r>
              <a:rPr lang="el-GR" sz="1600" dirty="0"/>
              <a:t>της Ευρωπαϊκής Ένωσης για την απασχόληση και την κοινωνική καινοτομία (EaSI</a:t>
            </a:r>
            <a:r>
              <a:rPr lang="el-GR" sz="1600" dirty="0" smtClean="0"/>
              <a:t>)</a:t>
            </a:r>
          </a:p>
          <a:p>
            <a:pPr marL="0" indent="0">
              <a:buNone/>
            </a:pPr>
            <a:endParaRPr lang="el-GR" sz="16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l-GR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2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063870"/>
            <a:ext cx="7772400" cy="1011116"/>
          </a:xfrm>
        </p:spPr>
        <p:txBody>
          <a:bodyPr/>
          <a:lstStyle/>
          <a:p>
            <a:r>
              <a:rPr lang="el-GR" sz="2000" b="1" dirty="0"/>
              <a:t>Πεδία στήριξης 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2074987"/>
            <a:ext cx="6400800" cy="3563814"/>
          </a:xfrm>
        </p:spPr>
        <p:txBody>
          <a:bodyPr/>
          <a:lstStyle/>
          <a:p>
            <a:pPr lvl="0" algn="l"/>
            <a:r>
              <a:rPr lang="el-GR" sz="1600" b="1" dirty="0">
                <a:solidFill>
                  <a:prstClr val="black"/>
                </a:solidFill>
              </a:rPr>
              <a:t>Απασχόληση (ενδεικτικά</a:t>
            </a:r>
            <a:r>
              <a:rPr lang="el-GR" sz="1600" b="1" dirty="0" smtClean="0">
                <a:solidFill>
                  <a:prstClr val="black"/>
                </a:solidFill>
              </a:rPr>
              <a:t>):</a:t>
            </a:r>
            <a:endParaRPr lang="en-US" sz="1600" b="1" dirty="0" smtClean="0">
              <a:solidFill>
                <a:prstClr val="black"/>
              </a:solidFill>
            </a:endParaRP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Βελτίωση της πρόσβασης στην απασχόληση για όλους όσους αναζητούν εργασία </a:t>
            </a:r>
          </a:p>
          <a:p>
            <a:pPr marL="285750" lvl="0" indent="-28575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Στήριξη για μακροχρόνια ανέργους, μειονεκτούσες ομάδες και οικονομικώς αδρανή άτομα</a:t>
            </a:r>
            <a:endParaRPr lang="en-US" sz="1600" dirty="0" smtClean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Υποστήριξη </a:t>
            </a:r>
            <a:r>
              <a:rPr lang="el-GR" sz="1600" dirty="0">
                <a:solidFill>
                  <a:prstClr val="black"/>
                </a:solidFill>
              </a:rPr>
              <a:t>της Απασχόλησης των Νέων (</a:t>
            </a:r>
            <a:r>
              <a:rPr lang="en-US" sz="1600" dirty="0">
                <a:solidFill>
                  <a:prstClr val="black"/>
                </a:solidFill>
              </a:rPr>
              <a:t>NEETs</a:t>
            </a:r>
            <a:r>
              <a:rPr lang="el-GR" sz="1600" dirty="0">
                <a:solidFill>
                  <a:prstClr val="black"/>
                </a:solidFill>
              </a:rPr>
              <a:t>, 15-29)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err="1" smtClean="0">
                <a:solidFill>
                  <a:prstClr val="black"/>
                </a:solidFill>
              </a:rPr>
              <a:t>Αυτοαπασχόληση</a:t>
            </a:r>
            <a:r>
              <a:rPr lang="el-GR" sz="1600" dirty="0" smtClean="0">
                <a:solidFill>
                  <a:prstClr val="black"/>
                </a:solidFill>
              </a:rPr>
              <a:t> &amp; Κοινωνική Οικονομία </a:t>
            </a:r>
            <a:endParaRPr lang="el-GR" sz="1600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>
                <a:solidFill>
                  <a:prstClr val="black"/>
                </a:solidFill>
              </a:rPr>
              <a:t>Προσαρμοστικότητα επιχειρήσεων και ανθρώπινου δυναμικού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>
                <a:solidFill>
                  <a:prstClr val="black"/>
                </a:solidFill>
              </a:rPr>
              <a:t>Προώθηση της </a:t>
            </a:r>
            <a:r>
              <a:rPr lang="el-GR" sz="1600" dirty="0" smtClean="0">
                <a:solidFill>
                  <a:prstClr val="black"/>
                </a:solidFill>
              </a:rPr>
              <a:t>ισότιμης πρόσβασης των γυναικών στην αγορά εργασίας και της ισορροπίας επαγγελματικής και οικογενειακής ζωής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Προσιτή φροντίδα παιδιών και </a:t>
            </a:r>
            <a:r>
              <a:rPr lang="el-GR" sz="1600" dirty="0" smtClean="0">
                <a:solidFill>
                  <a:prstClr val="black"/>
                </a:solidFill>
              </a:rPr>
              <a:t>εξαρτώμενων </a:t>
            </a:r>
            <a:r>
              <a:rPr lang="el-GR" sz="1600" dirty="0" smtClean="0">
                <a:solidFill>
                  <a:prstClr val="black"/>
                </a:solidFill>
              </a:rPr>
              <a:t>ατόμων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Ενεργός και υγιής γήρανση</a:t>
            </a: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schemeClr val="tx1"/>
                </a:solidFill>
              </a:rPr>
              <a:t>Συστημικού τύπου παρεμβάσεις (εκσυγχρονισμός θεσμών και συστημάτων), </a:t>
            </a:r>
            <a:r>
              <a:rPr lang="el-GR" sz="1600" dirty="0" err="1" smtClean="0">
                <a:solidFill>
                  <a:schemeClr val="tx1"/>
                </a:solidFill>
              </a:rPr>
              <a:t>κλπ</a:t>
            </a:r>
            <a:endParaRPr lang="el-GR" sz="1600" dirty="0" smtClean="0">
              <a:solidFill>
                <a:schemeClr val="tx1"/>
              </a:solidFill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46107-AB57-45BB-AFB3-E9E1292C26F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24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1433147"/>
            <a:ext cx="7772400" cy="1169376"/>
          </a:xfrm>
        </p:spPr>
        <p:txBody>
          <a:bodyPr/>
          <a:lstStyle/>
          <a:p>
            <a:r>
              <a:rPr lang="el-GR" sz="2000" b="1" dirty="0">
                <a:solidFill>
                  <a:prstClr val="black"/>
                </a:solidFill>
              </a:rPr>
              <a:t>Πεδία στήριξης </a:t>
            </a:r>
            <a:endParaRPr lang="el-GR" dirty="0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2672862"/>
            <a:ext cx="6400800" cy="2965938"/>
          </a:xfrm>
        </p:spPr>
        <p:txBody>
          <a:bodyPr/>
          <a:lstStyle/>
          <a:p>
            <a:pPr lvl="0" algn="l"/>
            <a:r>
              <a:rPr lang="el-GR" sz="1600" b="1" dirty="0">
                <a:solidFill>
                  <a:prstClr val="black"/>
                </a:solidFill>
              </a:rPr>
              <a:t>Εκπαίδευση και Διά Βίου Μάθηση (ενδεικτικά</a:t>
            </a:r>
            <a:r>
              <a:rPr lang="el-GR" sz="1600" b="1" dirty="0" smtClean="0">
                <a:solidFill>
                  <a:prstClr val="black"/>
                </a:solidFill>
              </a:rPr>
              <a:t>):</a:t>
            </a:r>
            <a:endParaRPr lang="el-GR" sz="1600" b="1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Βελτίωση </a:t>
            </a:r>
            <a:r>
              <a:rPr lang="el-GR" sz="1600" dirty="0">
                <a:solidFill>
                  <a:prstClr val="black"/>
                </a:solidFill>
              </a:rPr>
              <a:t>της ποιότητας, της </a:t>
            </a:r>
            <a:r>
              <a:rPr lang="el-GR" sz="1600" dirty="0" err="1">
                <a:solidFill>
                  <a:prstClr val="black"/>
                </a:solidFill>
              </a:rPr>
              <a:t>συμμετοχικότητας</a:t>
            </a:r>
            <a:r>
              <a:rPr lang="el-GR" sz="1600" dirty="0">
                <a:solidFill>
                  <a:prstClr val="black"/>
                </a:solidFill>
              </a:rPr>
              <a:t> και της συνάφειας των συστημάτων εκπαίδευσης και κατάρτισης με την αγορά </a:t>
            </a:r>
            <a:r>
              <a:rPr lang="el-GR" sz="1600" dirty="0" smtClean="0">
                <a:solidFill>
                  <a:prstClr val="black"/>
                </a:solidFill>
              </a:rPr>
              <a:t>εργασίας – υποστήριξη απόκτησης βασικών ικανοτήτων με έμφαση στις επιχειρηματικές και ψηφιακές δεξιότητες</a:t>
            </a:r>
            <a:endParaRPr lang="el-GR" sz="1600" dirty="0">
              <a:solidFill>
                <a:prstClr val="black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1600" dirty="0">
                <a:solidFill>
                  <a:prstClr val="black"/>
                </a:solidFill>
              </a:rPr>
              <a:t>Ποιοτική και συμπεριληπτική εκπαίδευση </a:t>
            </a:r>
            <a:r>
              <a:rPr lang="el-GR" sz="1600" dirty="0" smtClean="0">
                <a:solidFill>
                  <a:prstClr val="black"/>
                </a:solidFill>
              </a:rPr>
              <a:t>από </a:t>
            </a:r>
            <a:r>
              <a:rPr lang="el-GR" sz="1600" dirty="0" smtClean="0">
                <a:solidFill>
                  <a:prstClr val="black"/>
                </a:solidFill>
              </a:rPr>
              <a:t>την προσχολική εκπαίδευση και φροντίδα έως την τριτοβάθμια εκπαίδευση </a:t>
            </a:r>
            <a:endParaRPr lang="el-GR" sz="1600" dirty="0" smtClean="0">
              <a:solidFill>
                <a:prstClr val="black"/>
              </a:solidFill>
            </a:endParaRPr>
          </a:p>
          <a:p>
            <a:pPr marL="342900" indent="-342900" algn="l">
              <a:buFont typeface="Wingdings" panose="05000000000000000000" pitchFamily="2" charset="2"/>
              <a:buChar char="ü"/>
            </a:pPr>
            <a:r>
              <a:rPr lang="el-GR" sz="1600" dirty="0" smtClean="0">
                <a:solidFill>
                  <a:prstClr val="black"/>
                </a:solidFill>
              </a:rPr>
              <a:t>Διά </a:t>
            </a:r>
            <a:r>
              <a:rPr lang="el-GR" sz="1600" dirty="0">
                <a:solidFill>
                  <a:prstClr val="black"/>
                </a:solidFill>
              </a:rPr>
              <a:t>βίου μάθηση </a:t>
            </a:r>
            <a:r>
              <a:rPr lang="el-GR" sz="1600" dirty="0">
                <a:solidFill>
                  <a:prstClr val="black"/>
                </a:solidFill>
              </a:rPr>
              <a:t>και κατάρτιση με </a:t>
            </a:r>
            <a:r>
              <a:rPr lang="el-GR" sz="1600" dirty="0">
                <a:solidFill>
                  <a:prstClr val="black"/>
                </a:solidFill>
              </a:rPr>
              <a:t>ευκαιρίες αναβάθμισης </a:t>
            </a:r>
            <a:r>
              <a:rPr lang="el-GR" sz="1600" dirty="0" smtClean="0">
                <a:solidFill>
                  <a:prstClr val="black"/>
                </a:solidFill>
              </a:rPr>
              <a:t>δεξιοτήτων και </a:t>
            </a:r>
            <a:r>
              <a:rPr lang="el-GR" sz="1600" dirty="0" err="1">
                <a:solidFill>
                  <a:prstClr val="black"/>
                </a:solidFill>
              </a:rPr>
              <a:t>επανειδίκευσης</a:t>
            </a:r>
            <a:r>
              <a:rPr lang="el-GR" sz="1600" dirty="0">
                <a:solidFill>
                  <a:prstClr val="black"/>
                </a:solidFill>
              </a:rPr>
              <a:t> </a:t>
            </a:r>
            <a:r>
              <a:rPr lang="el-GR" sz="1600" dirty="0" smtClean="0">
                <a:solidFill>
                  <a:prstClr val="black"/>
                </a:solidFill>
              </a:rPr>
              <a:t>για όλους</a:t>
            </a:r>
            <a:endParaRPr lang="el-GR" sz="1600" dirty="0">
              <a:solidFill>
                <a:prstClr val="black"/>
              </a:solidFill>
            </a:endParaRPr>
          </a:p>
          <a:p>
            <a:pPr marL="342900" lvl="0" indent="-342900" algn="l">
              <a:buFont typeface="Wingdings" panose="05000000000000000000" pitchFamily="2" charset="2"/>
              <a:buChar char="ü"/>
            </a:pPr>
            <a:endParaRPr lang="el-GR" sz="1600" dirty="0" smtClean="0">
              <a:solidFill>
                <a:prstClr val="black"/>
              </a:solidFill>
            </a:endParaRPr>
          </a:p>
          <a:p>
            <a:pPr lvl="0" algn="l"/>
            <a:endParaRPr lang="el-GR" dirty="0" smtClean="0">
              <a:solidFill>
                <a:prstClr val="black">
                  <a:tint val="75000"/>
                </a:prstClr>
              </a:solidFill>
            </a:endParaRPr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46107-AB57-45BB-AFB3-E9E1292C26F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015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/>
              <a:t>Πεδία στήριξης 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7" y="1903228"/>
            <a:ext cx="7565496" cy="3959410"/>
          </a:xfrm>
        </p:spPr>
        <p:txBody>
          <a:bodyPr rtlCol="0">
            <a:normAutofit lnSpcReduction="10000"/>
          </a:bodyPr>
          <a:lstStyle/>
          <a:p>
            <a:pPr marL="0" indent="0">
              <a:buNone/>
            </a:pPr>
            <a:r>
              <a:rPr lang="el-GR" sz="1600" b="1" dirty="0"/>
              <a:t>Κοινωνική Ένταξη (ενδεικτικά):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sz="1600" dirty="0" smtClean="0"/>
              <a:t>Ενεργός </a:t>
            </a:r>
            <a:r>
              <a:rPr lang="el-GR" sz="1600" dirty="0"/>
              <a:t>ένταξη, ιδιαίτερα για τις ευάλωτες ομάδες</a:t>
            </a:r>
            <a:endParaRPr lang="en-US" sz="1600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en-US" sz="1600" dirty="0"/>
              <a:t>A</a:t>
            </a:r>
            <a:r>
              <a:rPr lang="el-GR" sz="1600" dirty="0" err="1"/>
              <a:t>ποϊδρυματοποίηση</a:t>
            </a:r>
            <a:endParaRPr lang="el-GR" sz="16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l-GR" sz="1600" dirty="0"/>
              <a:t>Κοινωνική Ένταξη περιθωριοποιημένων κοινοτήτων όπως οι </a:t>
            </a:r>
            <a:r>
              <a:rPr lang="el-GR" sz="1600" dirty="0" err="1"/>
              <a:t>Ρομά</a:t>
            </a:r>
            <a:endParaRPr lang="el-GR" sz="1600" dirty="0"/>
          </a:p>
          <a:p>
            <a:pPr marL="285750" lvl="0" indent="-285750">
              <a:buFont typeface="Wingdings" panose="05000000000000000000" pitchFamily="2" charset="2"/>
              <a:buChar char="ü"/>
            </a:pPr>
            <a:r>
              <a:rPr lang="el-GR" sz="1600" dirty="0"/>
              <a:t>Κοινωνική Ένταξη Υπηκόων Τρίτων Χωρών (</a:t>
            </a:r>
            <a:r>
              <a:rPr lang="en-US" sz="1600" dirty="0"/>
              <a:t>Third Country Nationals</a:t>
            </a:r>
            <a:r>
              <a:rPr lang="el-GR" sz="16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 smtClean="0"/>
              <a:t>Αντιμετώπιση </a:t>
            </a:r>
            <a:r>
              <a:rPr lang="el-GR" sz="1600" dirty="0"/>
              <a:t>Παιδικής Φτώχειας (</a:t>
            </a:r>
            <a:r>
              <a:rPr lang="en-US" sz="1600" dirty="0"/>
              <a:t>Combating Child Poverty</a:t>
            </a:r>
            <a:r>
              <a:rPr lang="el-GR" sz="1600" dirty="0"/>
              <a:t>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 err="1"/>
              <a:t>Αστεγία</a:t>
            </a:r>
            <a:r>
              <a:rPr lang="el-GR" sz="1600" dirty="0"/>
              <a:t> – στέγαση (</a:t>
            </a:r>
            <a:r>
              <a:rPr lang="en-US" sz="1600" dirty="0"/>
              <a:t>Housing first</a:t>
            </a:r>
            <a:r>
              <a:rPr lang="en-US" sz="1600" dirty="0" smtClean="0"/>
              <a:t>)</a:t>
            </a:r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r>
              <a:rPr lang="el-GR" sz="1600" b="1" dirty="0" smtClean="0"/>
              <a:t>Αντιμετώπιση </a:t>
            </a:r>
            <a:r>
              <a:rPr lang="el-GR" sz="1600" b="1" dirty="0"/>
              <a:t>Υλικής </a:t>
            </a:r>
            <a:r>
              <a:rPr lang="el-GR" sz="1600" b="1" dirty="0" smtClean="0"/>
              <a:t>Στέρησης</a:t>
            </a:r>
          </a:p>
          <a:p>
            <a:pPr marL="0" indent="0">
              <a:buNone/>
            </a:pPr>
            <a:endParaRPr lang="el-GR" sz="1600" dirty="0"/>
          </a:p>
          <a:p>
            <a:pPr marL="0" lvl="0" indent="0" algn="just">
              <a:buNone/>
              <a:defRPr/>
            </a:pPr>
            <a:r>
              <a:rPr lang="el-GR" sz="1600" b="1" dirty="0"/>
              <a:t>Τομέας Υγείας:</a:t>
            </a:r>
          </a:p>
          <a:p>
            <a:pPr algn="just">
              <a:buFont typeface="Wingdings" pitchFamily="2" charset="2"/>
              <a:buChar char="ü"/>
              <a:defRPr/>
            </a:pPr>
            <a:r>
              <a:rPr lang="el-GR" sz="1600" dirty="0"/>
              <a:t>Πρόσβαση στην υγειονομική περίθαλψη για τα άτομα που βρίσκονται σε </a:t>
            </a:r>
            <a:r>
              <a:rPr lang="el-GR" sz="1600" b="1" dirty="0"/>
              <a:t>ευάλωτες καταστάσεις και </a:t>
            </a:r>
            <a:r>
              <a:rPr lang="el-GR" sz="1600" dirty="0"/>
              <a:t>στήριξη μεταρρυθμίσεων πολιτικών και συστημάτων της πρόσβασης στην υγειονομική περίθαλψη για </a:t>
            </a:r>
            <a:r>
              <a:rPr lang="el-GR" sz="1600" b="1" dirty="0"/>
              <a:t>ευάλωτα άτομα </a:t>
            </a:r>
            <a:r>
              <a:rPr lang="el-GR" sz="1600" dirty="0"/>
              <a:t>και </a:t>
            </a:r>
            <a:r>
              <a:rPr lang="el-GR" sz="1600" b="1" dirty="0"/>
              <a:t>στην μακροχρόνια φροντίδα</a:t>
            </a:r>
          </a:p>
          <a:p>
            <a:pPr>
              <a:buFont typeface="Wingdings" panose="05000000000000000000" pitchFamily="2" charset="2"/>
              <a:buChar char="ü"/>
            </a:pPr>
            <a:endParaRPr lang="el-GR" sz="20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5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12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sz="2000" b="1" dirty="0" smtClean="0"/>
              <a:t>Εμβληματικές Πολιτικές της ΕΕ</a:t>
            </a:r>
            <a:endParaRPr lang="en-US" sz="2000" b="1" dirty="0"/>
          </a:p>
          <a:p>
            <a:pPr marL="0" indent="0">
              <a:buNone/>
            </a:pPr>
            <a:endParaRPr lang="en-US" sz="1600" dirty="0"/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/>
              <a:t>Γ</a:t>
            </a:r>
            <a:r>
              <a:rPr lang="el-GR" sz="1600" dirty="0" smtClean="0"/>
              <a:t>έφυρα </a:t>
            </a:r>
            <a:r>
              <a:rPr lang="el-GR" sz="1600" dirty="0"/>
              <a:t>προς την απασχόληση — ενίσχυση των εγγυήσεων για τη </a:t>
            </a:r>
            <a:r>
              <a:rPr lang="el-GR" sz="1600" dirty="0" smtClean="0"/>
              <a:t>νεολαία (</a:t>
            </a:r>
            <a:r>
              <a:rPr lang="en-US" sz="1600" dirty="0" smtClean="0"/>
              <a:t>Reinforced Youth Guarantee)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 smtClean="0"/>
              <a:t>Ευρωπαϊκό θεματολόγιο δεξιοτήτων</a:t>
            </a:r>
            <a:r>
              <a:rPr lang="en-US" sz="1600" dirty="0" smtClean="0"/>
              <a:t> (New Skills Agenda)</a:t>
            </a:r>
            <a:endParaRPr lang="el-GR" sz="1600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/>
              <a:t>Εγγύηση για το Παιδί (</a:t>
            </a:r>
            <a:r>
              <a:rPr lang="en-US" sz="1600" dirty="0"/>
              <a:t>Child Guarantee</a:t>
            </a:r>
            <a:r>
              <a:rPr lang="el-GR" sz="1600" dirty="0"/>
              <a:t>)</a:t>
            </a:r>
            <a:endParaRPr lang="el-GR" sz="1600" dirty="0" smtClean="0"/>
          </a:p>
          <a:p>
            <a:pPr marL="0" indent="0">
              <a:buNone/>
            </a:pPr>
            <a:endParaRPr lang="el-GR" sz="1600" dirty="0" smtClean="0"/>
          </a:p>
          <a:p>
            <a:pPr marL="0" indent="0">
              <a:buNone/>
            </a:pPr>
            <a:endParaRPr lang="el-GR" sz="160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FBA20-CAC5-4638-B88A-85C187454C5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048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/>
              <a:t>Οριζόντιες προτεραιότητες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7" y="1903228"/>
            <a:ext cx="7565496" cy="3959410"/>
          </a:xfrm>
        </p:spPr>
        <p:txBody>
          <a:bodyPr rtlCol="0">
            <a:normAutofit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el-GR" sz="1600" dirty="0" smtClean="0"/>
              <a:t>Εταιρική </a:t>
            </a:r>
            <a:r>
              <a:rPr lang="el-GR" sz="1600" dirty="0"/>
              <a:t>Σχέση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/>
              <a:t>Ισότητα των φύλων και ίσες ευκαιρίες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l-GR" sz="1600" dirty="0"/>
              <a:t>Απαγόρευση διακρίσεων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el-GR" sz="1600" dirty="0"/>
              <a:t>Ενδυνάμωση Κοινωνίας των Πολιτών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el-GR" sz="1800" dirty="0" smtClean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7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27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l-GR" sz="2000" b="1" dirty="0" smtClean="0"/>
              <a:t>Ειδικοί Στόχοι (αρ. 4.1 του ΚΑΝ. (ΕΕ) 2021/1057)</a:t>
            </a: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744133"/>
            <a:ext cx="7067550" cy="4419600"/>
          </a:xfrm>
        </p:spPr>
        <p:txBody>
          <a:bodyPr rtlCol="0">
            <a:normAutofit/>
          </a:bodyPr>
          <a:lstStyle/>
          <a:p>
            <a:pPr marL="0" lvl="0" indent="0">
              <a:buNone/>
              <a:defRPr/>
            </a:pPr>
            <a:r>
              <a:rPr lang="el-GR" sz="1600" b="1" dirty="0" smtClean="0"/>
              <a:t>Απασχόληση</a:t>
            </a:r>
          </a:p>
          <a:p>
            <a:pPr marL="0" lvl="0" indent="0">
              <a:buNone/>
              <a:defRPr/>
            </a:pPr>
            <a:r>
              <a:rPr lang="el-GR" sz="1600" dirty="0" smtClean="0"/>
              <a:t>α.     Βελτίωση </a:t>
            </a:r>
            <a:r>
              <a:rPr lang="el-GR" sz="1600" dirty="0"/>
              <a:t>της πρόσβασης στην απασχόληση </a:t>
            </a:r>
            <a:r>
              <a:rPr lang="el-GR" sz="1600" dirty="0" smtClean="0"/>
              <a:t>για όλους</a:t>
            </a:r>
          </a:p>
          <a:p>
            <a:pPr marL="0" lvl="0" indent="0">
              <a:buNone/>
              <a:defRPr/>
            </a:pPr>
            <a:r>
              <a:rPr lang="el-GR" sz="1600" dirty="0"/>
              <a:t>β</a:t>
            </a:r>
            <a:r>
              <a:rPr lang="el-GR" sz="1600" dirty="0" smtClean="0"/>
              <a:t>.     Εκσυγχρονισμός </a:t>
            </a:r>
            <a:r>
              <a:rPr lang="el-GR" sz="1600" dirty="0"/>
              <a:t>των θεσμών της αγοράς </a:t>
            </a:r>
            <a:r>
              <a:rPr lang="el-GR" sz="1600" dirty="0" smtClean="0"/>
              <a:t>εργασίας</a:t>
            </a:r>
          </a:p>
          <a:p>
            <a:pPr marL="0" lvl="0" indent="0">
              <a:buNone/>
              <a:defRPr/>
            </a:pPr>
            <a:r>
              <a:rPr lang="el-GR" sz="1600" dirty="0" smtClean="0"/>
              <a:t>γ.     Προώθηση της ισορροπίας στη συμμετοχή των φύλων στην αγορά </a:t>
            </a:r>
            <a:r>
              <a:rPr lang="el-GR" sz="1600" dirty="0"/>
              <a:t>εργασίας</a:t>
            </a:r>
            <a:r>
              <a:rPr lang="el-GR" sz="1600" dirty="0" smtClean="0"/>
              <a:t>, ισότιμες συνθήκες εργασίας, ισορροπία της επαγγελματικής  και οικογενειακής ζωής</a:t>
            </a:r>
          </a:p>
          <a:p>
            <a:pPr marL="0" lvl="0" indent="0" algn="just">
              <a:buNone/>
              <a:defRPr/>
            </a:pPr>
            <a:r>
              <a:rPr lang="el-GR" sz="1600" dirty="0" smtClean="0"/>
              <a:t>δ</a:t>
            </a:r>
            <a:r>
              <a:rPr lang="en-US" sz="1600" dirty="0"/>
              <a:t>. </a:t>
            </a:r>
            <a:r>
              <a:rPr lang="el-GR" sz="1600" dirty="0" smtClean="0"/>
              <a:t>Προώθηση </a:t>
            </a:r>
            <a:r>
              <a:rPr lang="el-GR" sz="1600" dirty="0"/>
              <a:t>της προσαρμογής εργαζομένων, επιχειρήσεων και επιχειρηματιών  στην αλλαγή,  ενεργός και υγιής γήρανση και υγιές και καλά προσαρμοσμένο εργασιακό περιβάλλον  για την αντιμετώπιση των κινδύνων για την </a:t>
            </a:r>
            <a:r>
              <a:rPr lang="el-GR" sz="1600" dirty="0" smtClean="0"/>
              <a:t>υγεία</a:t>
            </a:r>
          </a:p>
          <a:p>
            <a:pPr marL="0" lvl="0" indent="0" algn="just">
              <a:buNone/>
              <a:defRPr/>
            </a:pPr>
            <a:endParaRPr lang="el-GR" sz="1600" b="1" dirty="0" smtClean="0"/>
          </a:p>
          <a:p>
            <a:pPr marL="0" lvl="0" indent="0" algn="just">
              <a:buNone/>
              <a:defRPr/>
            </a:pPr>
            <a:r>
              <a:rPr lang="el-GR" sz="1600" b="1" dirty="0" smtClean="0"/>
              <a:t>Εκπαίδευση και Διά Βίου Μάθηση</a:t>
            </a:r>
          </a:p>
          <a:p>
            <a:pPr marL="0" lvl="0" indent="0" algn="just">
              <a:buNone/>
              <a:defRPr/>
            </a:pPr>
            <a:r>
              <a:rPr lang="el-GR" sz="1600" dirty="0"/>
              <a:t>ε. </a:t>
            </a:r>
            <a:r>
              <a:rPr lang="el-GR" sz="1600" dirty="0" smtClean="0"/>
              <a:t>   Βελτίωση </a:t>
            </a:r>
            <a:r>
              <a:rPr lang="el-GR" sz="1600" dirty="0"/>
              <a:t>συστημάτων εκπαίδευσης και κατάρτισης</a:t>
            </a:r>
          </a:p>
          <a:p>
            <a:pPr marL="0" indent="0">
              <a:buNone/>
              <a:defRPr/>
            </a:pPr>
            <a:r>
              <a:rPr lang="el-GR" sz="1600" dirty="0"/>
              <a:t>στ. </a:t>
            </a:r>
            <a:r>
              <a:rPr lang="el-GR" sz="1600" dirty="0" smtClean="0"/>
              <a:t> Προώθηση </a:t>
            </a:r>
            <a:r>
              <a:rPr lang="el-GR" sz="1600" dirty="0"/>
              <a:t>της ίσης πρόσβασης </a:t>
            </a:r>
            <a:r>
              <a:rPr lang="el-GR" sz="1600" dirty="0" smtClean="0"/>
              <a:t>σε ποιοτική εκπαίδευση </a:t>
            </a:r>
            <a:r>
              <a:rPr lang="el-GR" sz="1600" dirty="0"/>
              <a:t>και κατάρτιση </a:t>
            </a:r>
          </a:p>
          <a:p>
            <a:pPr marL="0" indent="0">
              <a:buNone/>
              <a:defRPr/>
            </a:pPr>
            <a:r>
              <a:rPr lang="el-GR" sz="1600" dirty="0"/>
              <a:t>ζ. </a:t>
            </a:r>
            <a:r>
              <a:rPr lang="el-GR" sz="1600" dirty="0" smtClean="0"/>
              <a:t>   Προώθηση </a:t>
            </a:r>
            <a:r>
              <a:rPr lang="el-GR" sz="1600" dirty="0"/>
              <a:t>της δια βίου </a:t>
            </a:r>
            <a:r>
              <a:rPr lang="el-GR" sz="1600" dirty="0" smtClean="0"/>
              <a:t>μάθησης για όλους</a:t>
            </a:r>
            <a:endParaRPr lang="el-GR" sz="16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 smtClean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 smtClean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  <a:p>
            <a:pPr marL="400050" indent="-400050">
              <a:buFont typeface="+mj-lt"/>
              <a:buAutoNum type="romanLcPeriod"/>
              <a:defRPr/>
            </a:pPr>
            <a:endParaRPr lang="el-G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8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89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225550"/>
            <a:ext cx="7067550" cy="820738"/>
          </a:xfrm>
        </p:spPr>
        <p:txBody>
          <a:bodyPr rtlCol="0" anchor="t">
            <a:normAutofit/>
          </a:bodyPr>
          <a:lstStyle/>
          <a:p>
            <a:pPr marL="342900" indent="-342900"/>
            <a:r>
              <a:rPr lang="el-GR" sz="2000" b="1" dirty="0" smtClean="0"/>
              <a:t>                   Ειδικοί </a:t>
            </a:r>
            <a:r>
              <a:rPr lang="el-GR" sz="2000" b="1" dirty="0"/>
              <a:t>Στόχοι (αρ. 4.1 του ΚΑΝ. (ΕΕ) </a:t>
            </a:r>
            <a:r>
              <a:rPr lang="el-GR" sz="2000" b="1" dirty="0" smtClean="0"/>
              <a:t> </a:t>
            </a:r>
            <a:r>
              <a:rPr lang="el-GR" sz="2000" b="1" dirty="0"/>
              <a:t>2021/1057)</a:t>
            </a:r>
            <a:r>
              <a:rPr lang="el-GR" sz="2000" dirty="0">
                <a:solidFill>
                  <a:schemeClr val="bg1"/>
                </a:solidFill>
              </a:rPr>
              <a:t/>
            </a:r>
            <a:br>
              <a:rPr lang="el-GR" sz="2000" dirty="0">
                <a:solidFill>
                  <a:schemeClr val="bg1"/>
                </a:solidFill>
              </a:rPr>
            </a:b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903228"/>
            <a:ext cx="7067550" cy="3959410"/>
          </a:xfrm>
        </p:spPr>
        <p:txBody>
          <a:bodyPr rtlCol="0">
            <a:normAutofit/>
          </a:bodyPr>
          <a:lstStyle/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b="1" dirty="0" smtClean="0"/>
              <a:t>Κοινωνική Ένταξη: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 smtClean="0"/>
              <a:t>η.</a:t>
            </a:r>
            <a:r>
              <a:rPr lang="en-US" sz="1600" dirty="0" smtClean="0"/>
              <a:t>  </a:t>
            </a:r>
            <a:r>
              <a:rPr lang="el-GR" sz="1600" dirty="0" smtClean="0"/>
              <a:t>Ενεργός ένταξη και απασχολησιμότητα, ειδικότερα για τις μειονεκτούσες ομάδες</a:t>
            </a:r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 smtClean="0"/>
              <a:t>θ.   Ένταξη </a:t>
            </a:r>
            <a:r>
              <a:rPr lang="el-GR" sz="1600" dirty="0"/>
              <a:t>υπηκόων </a:t>
            </a:r>
            <a:r>
              <a:rPr lang="el-GR" sz="1600" dirty="0" smtClean="0"/>
              <a:t>τρίτων </a:t>
            </a:r>
            <a:r>
              <a:rPr lang="el-GR" sz="1600" dirty="0"/>
              <a:t>χωρών </a:t>
            </a:r>
            <a:r>
              <a:rPr lang="el-GR" sz="1600" dirty="0" smtClean="0"/>
              <a:t>συμπεριλαμβανομένων των μεταναστών</a:t>
            </a:r>
            <a:endParaRPr lang="el-GR" sz="1600" dirty="0"/>
          </a:p>
          <a:p>
            <a:pPr marL="0" indent="0">
              <a:lnSpc>
                <a:spcPct val="90000"/>
              </a:lnSpc>
              <a:buNone/>
              <a:defRPr/>
            </a:pPr>
            <a:r>
              <a:rPr lang="el-GR" sz="1600" dirty="0"/>
              <a:t>ι</a:t>
            </a:r>
            <a:r>
              <a:rPr lang="el-GR" sz="1600" dirty="0" smtClean="0"/>
              <a:t>.    Ένταξη περιθωριοποιημένων κοινοτήτων, </a:t>
            </a:r>
            <a:r>
              <a:rPr lang="el-GR" sz="1600" dirty="0"/>
              <a:t>όπως οι Ρομά</a:t>
            </a:r>
            <a:r>
              <a:rPr lang="en-US" sz="1600" dirty="0"/>
              <a:t> </a:t>
            </a:r>
            <a:endParaRPr lang="el-GR" sz="1600" dirty="0" smtClean="0"/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dirty="0" smtClean="0"/>
              <a:t>ια</a:t>
            </a:r>
            <a:r>
              <a:rPr lang="en-US" sz="1600" dirty="0" smtClean="0"/>
              <a:t>.  </a:t>
            </a:r>
            <a:r>
              <a:rPr lang="el-GR" sz="1600" dirty="0" smtClean="0"/>
              <a:t>Ίση και έγκαιρη πρόσβαση σε ποιοτικές, βιώσιμες και οικονομικά προσιτές </a:t>
            </a:r>
            <a:r>
              <a:rPr lang="el-GR" sz="1600" dirty="0"/>
              <a:t>υπηρεσίες, κοινωνική προστασία, περίθαλψη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dirty="0" smtClean="0"/>
              <a:t>ιβ</a:t>
            </a:r>
            <a:r>
              <a:rPr lang="en-US" sz="1600" dirty="0" smtClean="0"/>
              <a:t>.  </a:t>
            </a:r>
            <a:r>
              <a:rPr lang="el-GR" sz="1600" dirty="0" smtClean="0"/>
              <a:t>Κοινωνική </a:t>
            </a:r>
            <a:r>
              <a:rPr lang="en-US" sz="1600" dirty="0" smtClean="0"/>
              <a:t> </a:t>
            </a:r>
            <a:r>
              <a:rPr lang="el-GR" sz="1600" dirty="0" smtClean="0"/>
              <a:t>Ένταξη </a:t>
            </a:r>
            <a:r>
              <a:rPr lang="el-GR" sz="1600" dirty="0"/>
              <a:t>ατόμων </a:t>
            </a:r>
            <a:r>
              <a:rPr lang="el-GR" sz="1600" dirty="0" smtClean="0"/>
              <a:t>σε κίνδυνο φτώχειας ή κοινωνικού αποκλεισμού, συμπεριλαμβανομένων  απόρων, παιδιών </a:t>
            </a:r>
            <a:endParaRPr lang="el-GR" sz="1600" dirty="0"/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el-GR" sz="1600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endParaRPr lang="el-GR" sz="1600" dirty="0" smtClean="0">
              <a:solidFill>
                <a:srgbClr val="FF0000"/>
              </a:solidFill>
            </a:endParaRP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l-GR" sz="1600" b="1" dirty="0" err="1" smtClean="0"/>
              <a:t>ιγ</a:t>
            </a:r>
            <a:r>
              <a:rPr lang="en-US" sz="1600" b="1" dirty="0" smtClean="0"/>
              <a:t>.  </a:t>
            </a:r>
            <a:r>
              <a:rPr lang="el-GR" sz="1600" b="1" dirty="0" smtClean="0"/>
              <a:t>Αντιμετώπιση </a:t>
            </a:r>
            <a:r>
              <a:rPr lang="el-GR" sz="1600" b="1" dirty="0"/>
              <a:t>υλικής </a:t>
            </a:r>
            <a:r>
              <a:rPr lang="el-GR" sz="1600" b="1" dirty="0" smtClean="0"/>
              <a:t>στέρησης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29600" y="890588"/>
            <a:ext cx="457200" cy="365125"/>
          </a:xfrm>
        </p:spPr>
        <p:txBody>
          <a:bodyPr/>
          <a:lstStyle/>
          <a:p>
            <a:pPr algn="ctr">
              <a:defRPr/>
            </a:pPr>
            <a:r>
              <a:rPr lang="en-US" sz="1600" b="1" dirty="0">
                <a:solidFill>
                  <a:schemeClr val="bg1">
                    <a:lumMod val="50000"/>
                  </a:schemeClr>
                </a:solidFill>
              </a:rPr>
              <a:t>0</a:t>
            </a:r>
            <a:fld id="{DF2B9B86-640D-4160-A95F-F0717BF2441B}" type="slidenum">
              <a:rPr lang="en-US" sz="1600" b="1">
                <a:solidFill>
                  <a:schemeClr val="bg1">
                    <a:lumMod val="50000"/>
                  </a:schemeClr>
                </a:solidFill>
              </a:rPr>
              <a:pPr algn="ctr">
                <a:defRPr/>
              </a:pPr>
              <a:t>9</a:t>
            </a:fld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68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7E6384B9D9644E9C1FFA3CC78AA04D" ma:contentTypeVersion="10" ma:contentTypeDescription="Create a new document." ma:contentTypeScope="" ma:versionID="e6ec0ad8c67f75b22787ab10bc6ccebb">
  <xsd:schema xmlns:xsd="http://www.w3.org/2001/XMLSchema" xmlns:xs="http://www.w3.org/2001/XMLSchema" xmlns:p="http://schemas.microsoft.com/office/2006/metadata/properties" xmlns:ns3="dcd7436e-f896-428a-8420-261696a014b1" targetNamespace="http://schemas.microsoft.com/office/2006/metadata/properties" ma:root="true" ma:fieldsID="2950eddfa0d55e8723aeb2baa05fdf96" ns3:_="">
    <xsd:import namespace="dcd7436e-f896-428a-8420-261696a014b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d7436e-f896-428a-8420-261696a014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DA5F8E-7D64-462A-83DF-96EB6241B1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7F22633-1D4B-48BC-B0AD-CC623ED85D72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dcd7436e-f896-428a-8420-261696a014b1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0D09383-2D35-4786-A1A9-43030F657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d7436e-f896-428a-8420-261696a014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7909</TotalTime>
  <Words>921</Words>
  <Application>Microsoft Office PowerPoint</Application>
  <PresentationFormat>Προβολή στην οθόνη (4:3)</PresentationFormat>
  <Paragraphs>154</Paragraphs>
  <Slides>12</Slides>
  <Notes>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Office Theme</vt:lpstr>
      <vt:lpstr> 1η Επιτροπή Παρακολούθησης Προγράμματος «Ψηφιακός Μετασχηματισμός»</vt:lpstr>
      <vt:lpstr>ΝΕΟΣ ΚΑΝΟΝΙΣΜΟΣ ΕΥΡΩΠΑΙΚΟΥ ΚΟΙΝΩΝΙΚΟΥ ΤΑΜΕΙΟΥ + (ΕΚΤ +) ΚΑΝ (ΕΕ) 2021/1057  </vt:lpstr>
      <vt:lpstr>Πεδία στήριξης </vt:lpstr>
      <vt:lpstr>Πεδία στήριξης </vt:lpstr>
      <vt:lpstr>Πεδία στήριξης </vt:lpstr>
      <vt:lpstr>Παρουσίαση του PowerPoint</vt:lpstr>
      <vt:lpstr>Οριζόντιες προτεραιότητες</vt:lpstr>
      <vt:lpstr>Ειδικοί Στόχοι (αρ. 4.1 του ΚΑΝ. (ΕΕ) 2021/1057)</vt:lpstr>
      <vt:lpstr>                   Ειδικοί Στόχοι (αρ. 4.1 του ΚΑΝ. (ΕΕ)  2021/1057) </vt:lpstr>
      <vt:lpstr>Συνέπεια και Θεματική Συγκέντρωση (αρ. 7)</vt:lpstr>
      <vt:lpstr>Εταιρική Σχέση – Κοινωνική Καινοτομία – Διακρατική Συνεργασίας</vt:lpstr>
      <vt:lpstr>1η Επιτροπή Παρακολούθησης Προγράμματος Ψηφιακός Μετασχηματισμός </vt:lpstr>
    </vt:vector>
  </TitlesOfParts>
  <Company>st_dika@hotmail.com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Stavroula Diakomina</dc:creator>
  <cp:lastModifiedBy>ΣΤΕΦΑΝΑΚΗ ΚΑΛΛΙΟΠΗ</cp:lastModifiedBy>
  <cp:revision>249</cp:revision>
  <cp:lastPrinted>2022-10-12T09:54:51Z</cp:lastPrinted>
  <dcterms:created xsi:type="dcterms:W3CDTF">2016-03-07T15:20:37Z</dcterms:created>
  <dcterms:modified xsi:type="dcterms:W3CDTF">2022-10-21T07:49:50Z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0x010100647E6384B9D9644E9C1FFA3CC78AA04D</vt:lpwstr>
  </property>
</Properties>
</file>