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6" r:id="rId2"/>
    <p:sldId id="275" r:id="rId3"/>
    <p:sldId id="280" r:id="rId4"/>
    <p:sldId id="289" r:id="rId5"/>
    <p:sldId id="290" r:id="rId6"/>
    <p:sldId id="282" r:id="rId7"/>
    <p:sldId id="284" r:id="rId8"/>
    <p:sldId id="285" r:id="rId9"/>
    <p:sldId id="286" r:id="rId10"/>
    <p:sldId id="287" r:id="rId11"/>
    <p:sldId id="291" r:id="rId12"/>
    <p:sldId id="279" r:id="rId1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1pPr>
    <a:lvl2pPr marL="0" marR="0" indent="4572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2pPr>
    <a:lvl3pPr marL="0" marR="0" indent="9144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3pPr>
    <a:lvl4pPr marL="0" marR="0" indent="13716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4pPr>
    <a:lvl5pPr marL="0" marR="0" indent="18288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5pPr>
    <a:lvl6pPr marL="0" marR="0" indent="22860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6pPr>
    <a:lvl7pPr marL="0" marR="0" indent="27432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7pPr>
    <a:lvl8pPr marL="0" marR="0" indent="32004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8pPr>
    <a:lvl9pPr marL="0" marR="0" indent="36576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firstCol>
    <a:lastRow>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lastRow>
    <a:firstRow>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3175" cap="flat">
              <a:solidFill>
                <a:srgbClr val="536773"/>
              </a:solidFill>
              <a:prstDash val="solid"/>
              <a:miter lim="400000"/>
            </a:ln>
          </a:left>
          <a:right>
            <a:ln w="3175" cap="flat">
              <a:solidFill>
                <a:srgbClr val="536773"/>
              </a:solidFill>
              <a:prstDash val="solid"/>
              <a:miter lim="400000"/>
            </a:ln>
          </a:right>
          <a:top>
            <a:ln w="3175" cap="flat">
              <a:solidFill>
                <a:srgbClr val="536773"/>
              </a:solidFill>
              <a:prstDash val="solid"/>
              <a:miter lim="400000"/>
            </a:ln>
          </a:top>
          <a:bottom>
            <a:ln w="3175" cap="flat">
              <a:solidFill>
                <a:srgbClr val="536773"/>
              </a:solidFill>
              <a:prstDash val="solid"/>
              <a:miter lim="400000"/>
            </a:ln>
          </a:bottom>
          <a:insideH>
            <a:ln w="3175" cap="flat">
              <a:solidFill>
                <a:srgbClr val="536773"/>
              </a:solidFill>
              <a:prstDash val="solid"/>
              <a:miter lim="400000"/>
            </a:ln>
          </a:insideH>
          <a:insideV>
            <a:ln w="3175"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536773"/>
              </a:solidFill>
              <a:prstDash val="solid"/>
              <a:miter lim="400000"/>
            </a:ln>
          </a:top>
          <a:bottom>
            <a:ln w="3175" cap="flat">
              <a:solidFill>
                <a:srgbClr val="536773"/>
              </a:solidFill>
              <a:prstDash val="solid"/>
              <a:miter lim="400000"/>
            </a:ln>
          </a:bottom>
          <a:insideH>
            <a:ln w="3175" cap="flat">
              <a:solidFill>
                <a:srgbClr val="536773"/>
              </a:solidFill>
              <a:prstDash val="solid"/>
              <a:miter lim="400000"/>
            </a:ln>
          </a:insideH>
          <a:insideV>
            <a:ln w="3175" cap="flat">
              <a:solidFill>
                <a:srgbClr val="536773"/>
              </a:solidFill>
              <a:prstDash val="solid"/>
              <a:miter lim="400000"/>
            </a:ln>
          </a:insideV>
        </a:tcBdr>
        <a:fill>
          <a:noFill/>
        </a:fill>
      </a:tcStyle>
    </a:firstCol>
    <a:lastRow>
      <a:tcTxStyle b="off" i="off">
        <a:fontRef idx="minor">
          <a:srgbClr val="000000"/>
        </a:fontRef>
        <a:srgbClr val="000000"/>
      </a:tcTxStyle>
      <a:tcStyle>
        <a:tcBdr>
          <a:left>
            <a:ln w="3175" cap="flat">
              <a:solidFill>
                <a:srgbClr val="536773"/>
              </a:solidFill>
              <a:prstDash val="solid"/>
              <a:miter lim="400000"/>
            </a:ln>
          </a:left>
          <a:right>
            <a:ln w="3175" cap="flat">
              <a:solidFill>
                <a:srgbClr val="536773"/>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536773"/>
              </a:solidFill>
              <a:prstDash val="solid"/>
              <a:miter lim="400000"/>
            </a:ln>
          </a:insideH>
          <a:insideV>
            <a:ln w="3175" cap="flat">
              <a:solidFill>
                <a:srgbClr val="536773"/>
              </a:solidFill>
              <a:prstDash val="solid"/>
              <a:miter lim="400000"/>
            </a:ln>
          </a:insideV>
        </a:tcBdr>
        <a:fill>
          <a:noFill/>
        </a:fill>
      </a:tcStyle>
    </a:lastRow>
    <a:firstRow>
      <a:tcTxStyle b="on" i="off">
        <a:fontRef idx="minor">
          <a:srgbClr val="000000"/>
        </a:fontRef>
        <a:srgbClr val="000000"/>
      </a:tcTxStyle>
      <a:tcStyle>
        <a:tcBdr>
          <a:left>
            <a:ln w="3175" cap="flat">
              <a:solidFill>
                <a:srgbClr val="536773"/>
              </a:solidFill>
              <a:prstDash val="solid"/>
              <a:miter lim="400000"/>
            </a:ln>
          </a:left>
          <a:right>
            <a:ln w="3175" cap="flat">
              <a:solidFill>
                <a:srgbClr val="536773"/>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536773"/>
              </a:solidFill>
              <a:prstDash val="solid"/>
              <a:miter lim="400000"/>
            </a:ln>
          </a:insideH>
          <a:insideV>
            <a:ln w="3175"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3175" cap="flat">
              <a:solidFill>
                <a:srgbClr val="838383"/>
              </a:solidFill>
              <a:prstDash val="solid"/>
              <a:miter lim="400000"/>
            </a:ln>
          </a:left>
          <a:right>
            <a:ln w="3175" cap="flat">
              <a:solidFill>
                <a:srgbClr val="838383"/>
              </a:solidFill>
              <a:prstDash val="solid"/>
              <a:miter lim="400000"/>
            </a:ln>
          </a:right>
          <a:top>
            <a:ln w="3175" cap="flat">
              <a:solidFill>
                <a:srgbClr val="838383"/>
              </a:solidFill>
              <a:prstDash val="solid"/>
              <a:miter lim="400000"/>
            </a:ln>
          </a:top>
          <a:bottom>
            <a:ln w="3175" cap="flat">
              <a:solidFill>
                <a:srgbClr val="838383"/>
              </a:solidFill>
              <a:prstDash val="solid"/>
              <a:miter lim="400000"/>
            </a:ln>
          </a:bottom>
          <a:insideH>
            <a:ln w="3175" cap="flat">
              <a:solidFill>
                <a:srgbClr val="838383"/>
              </a:solidFill>
              <a:prstDash val="solid"/>
              <a:miter lim="400000"/>
            </a:ln>
          </a:insideH>
          <a:insideV>
            <a:ln w="3175"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3175" cap="flat">
              <a:solidFill>
                <a:srgbClr val="4D4D4D"/>
              </a:solidFill>
              <a:prstDash val="solid"/>
              <a:miter lim="400000"/>
            </a:ln>
          </a:left>
          <a:right>
            <a:ln w="3175" cap="flat">
              <a:solidFill>
                <a:srgbClr val="808080"/>
              </a:solidFill>
              <a:prstDash val="solid"/>
              <a:miter lim="400000"/>
            </a:ln>
          </a:right>
          <a:top>
            <a:ln w="3175" cap="flat">
              <a:solidFill>
                <a:srgbClr val="808080"/>
              </a:solidFill>
              <a:prstDash val="solid"/>
              <a:miter lim="400000"/>
            </a:ln>
          </a:top>
          <a:bottom>
            <a:ln w="3175" cap="flat">
              <a:solidFill>
                <a:srgbClr val="808080"/>
              </a:solidFill>
              <a:prstDash val="solid"/>
              <a:miter lim="400000"/>
            </a:ln>
          </a:bottom>
          <a:insideH>
            <a:ln w="3175" cap="flat">
              <a:solidFill>
                <a:srgbClr val="808080"/>
              </a:solidFill>
              <a:prstDash val="solid"/>
              <a:miter lim="400000"/>
            </a:ln>
          </a:insideH>
          <a:insideV>
            <a:ln w="3175"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chemeClr val="accent3"/>
              </a:solidFill>
              <a:prstDash val="solid"/>
              <a:miter lim="400000"/>
            </a:ln>
          </a:top>
          <a:bottom>
            <a:ln w="3175" cap="flat">
              <a:solidFill>
                <a:srgbClr val="4D4D4D"/>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3175" cap="flat">
              <a:solidFill>
                <a:srgbClr val="4D4D4D"/>
              </a:solidFill>
              <a:prstDash val="solid"/>
              <a:miter lim="400000"/>
            </a:ln>
          </a:left>
          <a:right>
            <a:ln w="3175" cap="flat">
              <a:solidFill>
                <a:srgbClr val="4D4D4D"/>
              </a:solidFill>
              <a:prstDash val="solid"/>
              <a:miter lim="400000"/>
            </a:ln>
          </a:right>
          <a:top>
            <a:ln w="3175" cap="flat">
              <a:solidFill>
                <a:srgbClr val="4D4D4D"/>
              </a:solidFill>
              <a:prstDash val="solid"/>
              <a:miter lim="400000"/>
            </a:ln>
          </a:top>
          <a:bottom>
            <a:ln w="3175" cap="flat">
              <a:solidFill>
                <a:srgbClr val="4D4D4D"/>
              </a:solidFill>
              <a:prstDash val="solid"/>
              <a:miter lim="400000"/>
            </a:ln>
          </a:bottom>
          <a:insideH>
            <a:ln w="3175" cap="flat">
              <a:solidFill>
                <a:srgbClr val="4D4D4D"/>
              </a:solidFill>
              <a:prstDash val="solid"/>
              <a:miter lim="400000"/>
            </a:ln>
          </a:insideH>
          <a:insideV>
            <a:ln w="3175"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3175" cap="flat">
              <a:solidFill>
                <a:srgbClr val="5B5A5A"/>
              </a:solidFill>
              <a:prstDash val="solid"/>
              <a:miter lim="400000"/>
            </a:ln>
          </a:left>
          <a:right>
            <a:ln w="3175" cap="flat">
              <a:solidFill>
                <a:srgbClr val="5B5A5A"/>
              </a:solidFill>
              <a:prstDash val="solid"/>
              <a:miter lim="400000"/>
            </a:ln>
          </a:right>
          <a:top>
            <a:ln w="3175" cap="flat">
              <a:solidFill>
                <a:srgbClr val="5B5A5A"/>
              </a:solidFill>
              <a:prstDash val="solid"/>
              <a:miter lim="400000"/>
            </a:ln>
          </a:top>
          <a:bottom>
            <a:ln w="3175" cap="flat">
              <a:solidFill>
                <a:srgbClr val="5B5A5A"/>
              </a:solidFill>
              <a:prstDash val="solid"/>
              <a:miter lim="400000"/>
            </a:ln>
          </a:bottom>
          <a:insideH>
            <a:ln w="3175" cap="flat">
              <a:solidFill>
                <a:srgbClr val="5B5A5A"/>
              </a:solidFill>
              <a:prstDash val="solid"/>
              <a:miter lim="400000"/>
            </a:ln>
          </a:insideH>
          <a:insideV>
            <a:ln w="3175"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3175" cap="flat">
              <a:solidFill>
                <a:srgbClr val="5B5A5A"/>
              </a:solidFill>
              <a:prstDash val="solid"/>
              <a:miter lim="400000"/>
            </a:ln>
          </a:left>
          <a:right>
            <a:ln w="3175" cap="flat">
              <a:solidFill>
                <a:srgbClr val="5B5A5A"/>
              </a:solidFill>
              <a:prstDash val="solid"/>
              <a:miter lim="400000"/>
            </a:ln>
          </a:right>
          <a:top>
            <a:ln w="3175" cap="flat">
              <a:solidFill>
                <a:srgbClr val="5B5A5A"/>
              </a:solidFill>
              <a:prstDash val="solid"/>
              <a:miter lim="400000"/>
            </a:ln>
          </a:top>
          <a:bottom>
            <a:ln w="3175" cap="flat">
              <a:solidFill>
                <a:srgbClr val="5B5A5A"/>
              </a:solidFill>
              <a:prstDash val="solid"/>
              <a:miter lim="400000"/>
            </a:ln>
          </a:bottom>
          <a:insideH>
            <a:ln w="3175" cap="flat">
              <a:solidFill>
                <a:srgbClr val="5B5A5A"/>
              </a:solidFill>
              <a:prstDash val="solid"/>
              <a:miter lim="400000"/>
            </a:ln>
          </a:insideH>
          <a:insideV>
            <a:ln w="3175"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3175" cap="flat">
              <a:solidFill>
                <a:srgbClr val="5B5A5A"/>
              </a:solidFill>
              <a:prstDash val="solid"/>
              <a:miter lim="400000"/>
            </a:ln>
          </a:left>
          <a:right>
            <a:ln w="3175" cap="flat">
              <a:solidFill>
                <a:srgbClr val="5B5A5A"/>
              </a:solidFill>
              <a:prstDash val="solid"/>
              <a:miter lim="400000"/>
            </a:ln>
          </a:right>
          <a:top>
            <a:ln w="3175" cap="flat">
              <a:solidFill>
                <a:srgbClr val="F8BA00"/>
              </a:solidFill>
              <a:prstDash val="solid"/>
              <a:miter lim="400000"/>
            </a:ln>
          </a:top>
          <a:bottom>
            <a:ln w="3175" cap="flat">
              <a:solidFill>
                <a:srgbClr val="5B5A5A"/>
              </a:solidFill>
              <a:prstDash val="solid"/>
              <a:miter lim="400000"/>
            </a:ln>
          </a:bottom>
          <a:insideH>
            <a:ln w="3175" cap="flat">
              <a:solidFill>
                <a:srgbClr val="5B5A5A"/>
              </a:solidFill>
              <a:prstDash val="solid"/>
              <a:miter lim="400000"/>
            </a:ln>
          </a:insideH>
          <a:insideV>
            <a:ln w="3175"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3175" cap="flat">
              <a:solidFill>
                <a:srgbClr val="5B5A5A"/>
              </a:solidFill>
              <a:prstDash val="solid"/>
              <a:miter lim="400000"/>
            </a:ln>
          </a:left>
          <a:right>
            <a:ln w="3175" cap="flat">
              <a:solidFill>
                <a:srgbClr val="5B5A5A"/>
              </a:solidFill>
              <a:prstDash val="solid"/>
              <a:miter lim="400000"/>
            </a:ln>
          </a:right>
          <a:top>
            <a:ln w="3175" cap="flat">
              <a:solidFill>
                <a:srgbClr val="5B5A5A"/>
              </a:solidFill>
              <a:prstDash val="solid"/>
              <a:miter lim="400000"/>
            </a:ln>
          </a:top>
          <a:bottom>
            <a:ln w="3175" cap="flat">
              <a:solidFill>
                <a:srgbClr val="5B5A5A"/>
              </a:solidFill>
              <a:prstDash val="solid"/>
              <a:miter lim="400000"/>
            </a:ln>
          </a:bottom>
          <a:insideH>
            <a:ln w="3175" cap="flat">
              <a:solidFill>
                <a:srgbClr val="5B5A5A"/>
              </a:solidFill>
              <a:prstDash val="solid"/>
              <a:miter lim="400000"/>
            </a:ln>
          </a:insideH>
          <a:insideV>
            <a:ln w="3175"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3175" cap="flat">
              <a:solidFill>
                <a:srgbClr val="464646"/>
              </a:solidFill>
              <a:prstDash val="solid"/>
              <a:miter lim="400000"/>
            </a:ln>
          </a:left>
          <a:right>
            <a:ln w="3175" cap="flat">
              <a:solidFill>
                <a:srgbClr val="464646"/>
              </a:solidFill>
              <a:prstDash val="solid"/>
              <a:miter lim="400000"/>
            </a:ln>
          </a:right>
          <a:top>
            <a:ln w="3175" cap="flat">
              <a:solidFill>
                <a:srgbClr val="464646"/>
              </a:solidFill>
              <a:prstDash val="solid"/>
              <a:miter lim="400000"/>
            </a:ln>
          </a:top>
          <a:bottom>
            <a:ln w="3175" cap="flat">
              <a:solidFill>
                <a:srgbClr val="464646"/>
              </a:solidFill>
              <a:prstDash val="solid"/>
              <a:miter lim="400000"/>
            </a:ln>
          </a:bottom>
          <a:insideH>
            <a:ln w="3175" cap="flat">
              <a:solidFill>
                <a:srgbClr val="464646"/>
              </a:solidFill>
              <a:prstDash val="solid"/>
              <a:miter lim="400000"/>
            </a:ln>
          </a:insideH>
          <a:insideV>
            <a:ln w="3175"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3175" cap="flat">
              <a:solidFill>
                <a:srgbClr val="5E5E5E"/>
              </a:solidFill>
              <a:prstDash val="solid"/>
              <a:miter lim="400000"/>
            </a:ln>
          </a:left>
          <a:right>
            <a:ln w="3175" cap="flat">
              <a:solidFill>
                <a:srgbClr val="A6AAA9"/>
              </a:solidFill>
              <a:prstDash val="solid"/>
              <a:miter lim="400000"/>
            </a:ln>
          </a:right>
          <a:top>
            <a:ln w="3175" cap="flat">
              <a:solidFill>
                <a:srgbClr val="C3C3C3"/>
              </a:solidFill>
              <a:prstDash val="solid"/>
              <a:miter lim="400000"/>
            </a:ln>
          </a:top>
          <a:bottom>
            <a:ln w="3175" cap="flat">
              <a:solidFill>
                <a:srgbClr val="C3C3C3"/>
              </a:solidFill>
              <a:prstDash val="solid"/>
              <a:miter lim="400000"/>
            </a:ln>
          </a:bottom>
          <a:insideH>
            <a:ln w="3175" cap="flat">
              <a:solidFill>
                <a:srgbClr val="C3C3C3"/>
              </a:solidFill>
              <a:prstDash val="solid"/>
              <a:miter lim="400000"/>
            </a:ln>
          </a:insideH>
          <a:insideV>
            <a:ln w="3175"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3175" cap="flat">
              <a:solidFill>
                <a:srgbClr val="5E5E5E"/>
              </a:solidFill>
              <a:prstDash val="solid"/>
              <a:miter lim="400000"/>
            </a:ln>
          </a:left>
          <a:right>
            <a:ln w="3175" cap="flat">
              <a:solidFill>
                <a:srgbClr val="5E5E5E"/>
              </a:solidFill>
              <a:prstDash val="solid"/>
              <a:miter lim="400000"/>
            </a:ln>
          </a:right>
          <a:top>
            <a:ln w="3175" cap="flat">
              <a:solidFill>
                <a:srgbClr val="CB297B"/>
              </a:solidFill>
              <a:prstDash val="solid"/>
              <a:miter lim="400000"/>
            </a:ln>
          </a:top>
          <a:bottom>
            <a:ln w="3175" cap="flat">
              <a:solidFill>
                <a:srgbClr val="5E5E5E"/>
              </a:solidFill>
              <a:prstDash val="solid"/>
              <a:miter lim="400000"/>
            </a:ln>
          </a:bottom>
          <a:insideH>
            <a:ln w="3175" cap="flat">
              <a:solidFill>
                <a:srgbClr val="5E5E5E"/>
              </a:solidFill>
              <a:prstDash val="solid"/>
              <a:miter lim="400000"/>
            </a:ln>
          </a:insideH>
          <a:insideV>
            <a:ln w="3175"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5E5E5E"/>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3175" cap="flat">
              <a:solidFill>
                <a:srgbClr val="6C6C6C"/>
              </a:solidFill>
              <a:prstDash val="solid"/>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prstDash val="solid"/>
              <a:miter lim="400000"/>
            </a:ln>
          </a:insideV>
        </a:tcBdr>
        <a:fill>
          <a:noFill/>
        </a:fill>
      </a:tcStyle>
    </a:firstCol>
    <a:lastRow>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6C6C6C"/>
              </a:solidFill>
              <a:prstDash val="solid"/>
              <a:miter lim="400000"/>
            </a:ln>
          </a:bottom>
          <a:insideH>
            <a:ln w="3175" cap="flat">
              <a:solidFill>
                <a:srgbClr val="000000"/>
              </a:solidFill>
              <a:custDash>
                <a:ds d="200000" sp="200000"/>
              </a:custDash>
              <a:miter lim="400000"/>
            </a:ln>
          </a:insideH>
          <a:insideV>
            <a:ln w="3175" cap="flat">
              <a:solidFill>
                <a:srgbClr val="000000"/>
              </a:solidFill>
              <a:prstDash val="solid"/>
              <a:miter lim="400000"/>
            </a:ln>
          </a:insideV>
        </a:tcBdr>
        <a:fill>
          <a:noFill/>
        </a:fill>
      </a:tcStyle>
    </a:lastRow>
    <a:firstRow>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6C6C6C"/>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D6DCE0"/>
          </a:solidFill>
        </a:fill>
      </a:tcStyle>
    </a:firstRow>
  </a:tblStyle>
  <a:tblStyle styleId="{5940675A-B579-460E-94D1-54222C63F5DA}" styleName="Χωρίς στυλ, πλέγμα πίνακα">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Στυλ με θέμα 1 - Έμφαση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59" d="100"/>
          <a:sy n="59" d="100"/>
        </p:scale>
        <p:origin x="-228" y="-174"/>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1143000" y="685800"/>
            <a:ext cx="4572000" cy="3429000"/>
          </a:xfrm>
          <a:prstGeom prst="rect">
            <a:avLst/>
          </a:prstGeom>
        </p:spPr>
        <p:txBody>
          <a:bodyPr/>
          <a:lstStyle/>
          <a:p>
            <a:endParaRPr/>
          </a:p>
        </p:txBody>
      </p:sp>
      <p:sp>
        <p:nvSpPr>
          <p:cNvPr id="149" name="Shape 149"/>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17436774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Author and Date"/>
          <p:cNvSpPr txBox="1">
            <a:spLocks noGrp="1"/>
          </p:cNvSpPr>
          <p:nvPr>
            <p:ph type="body" sz="quarter" idx="21" hasCustomPrompt="1"/>
          </p:nvPr>
        </p:nvSpPr>
        <p:spPr>
          <a:xfrm>
            <a:off x="6009753" y="9671548"/>
            <a:ext cx="12358691" cy="358301"/>
          </a:xfrm>
          <a:prstGeom prst="rect">
            <a:avLst/>
          </a:prstGeom>
        </p:spPr>
        <p:txBody>
          <a:bodyPr lIns="25717" tIns="25717" rIns="25717" bIns="25717"/>
          <a:lstStyle>
            <a:lvl1pPr defTabSz="544830">
              <a:defRPr sz="1980"/>
            </a:lvl1pPr>
          </a:lstStyle>
          <a:p>
            <a:r>
              <a:t>Author and Date</a:t>
            </a:r>
          </a:p>
        </p:txBody>
      </p:sp>
      <p:sp>
        <p:nvSpPr>
          <p:cNvPr id="12" name="Presentation Title"/>
          <p:cNvSpPr txBox="1">
            <a:spLocks noGrp="1"/>
          </p:cNvSpPr>
          <p:nvPr>
            <p:ph type="title" hasCustomPrompt="1"/>
          </p:nvPr>
        </p:nvSpPr>
        <p:spPr>
          <a:prstGeom prst="rect">
            <a:avLst/>
          </a:prstGeom>
        </p:spPr>
        <p:txBody>
          <a:bodyPr/>
          <a:lstStyle/>
          <a:p>
            <a:r>
              <a:t>Presentation Title</a:t>
            </a:r>
          </a:p>
        </p:txBody>
      </p:sp>
      <p:sp>
        <p:nvSpPr>
          <p:cNvPr id="13" name="Body Level One…"/>
          <p:cNvSpPr txBox="1">
            <a:spLocks noGrp="1"/>
          </p:cNvSpPr>
          <p:nvPr>
            <p:ph type="body" sz="quarter" idx="1" hasCustomPrompt="1"/>
          </p:nvPr>
        </p:nvSpPr>
        <p:spPr>
          <a:prstGeom prst="rect">
            <a:avLst/>
          </a:prstGeom>
        </p:spPr>
        <p:txBody>
          <a:body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6" name="Body Level One…"/>
          <p:cNvSpPr txBox="1">
            <a:spLocks noGrp="1"/>
          </p:cNvSpPr>
          <p:nvPr>
            <p:ph type="body" sz="quarter" idx="1" hasCustomPrompt="1"/>
          </p:nvPr>
        </p:nvSpPr>
        <p:spPr>
          <a:xfrm>
            <a:off x="6012655" y="3605583"/>
            <a:ext cx="12358691" cy="4073392"/>
          </a:xfrm>
          <a:prstGeom prst="rect">
            <a:avLst/>
          </a:prstGeom>
        </p:spPr>
        <p:txBody>
          <a:bodyPr anchor="b"/>
          <a:lstStyle>
            <a:lvl1pPr algn="ctr" defTabSz="2438339">
              <a:lnSpc>
                <a:spcPct val="80000"/>
              </a:lnSpc>
              <a:defRPr sz="24400" spc="-244"/>
            </a:lvl1pPr>
            <a:lvl2pPr algn="ctr" defTabSz="2438339">
              <a:lnSpc>
                <a:spcPct val="80000"/>
              </a:lnSpc>
              <a:defRPr sz="24400" spc="-244"/>
            </a:lvl2pPr>
            <a:lvl3pPr algn="ctr" defTabSz="2438339">
              <a:lnSpc>
                <a:spcPct val="80000"/>
              </a:lnSpc>
              <a:defRPr sz="24400" spc="-244"/>
            </a:lvl3pPr>
            <a:lvl4pPr algn="ctr" defTabSz="2438339">
              <a:lnSpc>
                <a:spcPct val="80000"/>
              </a:lnSpc>
              <a:defRPr sz="24400" spc="-244"/>
            </a:lvl4pPr>
            <a:lvl5pPr algn="ctr" defTabSz="2438339">
              <a:lnSpc>
                <a:spcPct val="80000"/>
              </a:lnSpc>
              <a:defRPr sz="24400" spc="-244"/>
            </a:lvl5pPr>
          </a:lstStyle>
          <a:p>
            <a:r>
              <a:t>100%</a:t>
            </a:r>
          </a:p>
          <a:p>
            <a:pPr lvl="1"/>
            <a:endParaRPr/>
          </a:p>
          <a:p>
            <a:pPr lvl="2"/>
            <a:endParaRPr/>
          </a:p>
          <a:p>
            <a:pPr lvl="3"/>
            <a:endParaRPr/>
          </a:p>
          <a:p>
            <a:pPr lvl="4"/>
            <a:endParaRPr/>
          </a:p>
        </p:txBody>
      </p:sp>
      <p:sp>
        <p:nvSpPr>
          <p:cNvPr id="107" name="Fact information"/>
          <p:cNvSpPr txBox="1">
            <a:spLocks noGrp="1"/>
          </p:cNvSpPr>
          <p:nvPr>
            <p:ph type="body" sz="quarter" idx="21" hasCustomPrompt="1"/>
          </p:nvPr>
        </p:nvSpPr>
        <p:spPr>
          <a:xfrm>
            <a:off x="6012655" y="7647851"/>
            <a:ext cx="12358691" cy="525814"/>
          </a:xfrm>
          <a:prstGeom prst="rect">
            <a:avLst/>
          </a:prstGeom>
        </p:spPr>
        <p:txBody>
          <a:bodyPr lIns="25717" tIns="25717" rIns="25717" bIns="25717"/>
          <a:lstStyle>
            <a:lvl1pPr algn="ctr" defTabSz="495300">
              <a:defRPr sz="3000"/>
            </a:lvl1pPr>
          </a:lstStyle>
          <a:p>
            <a:r>
              <a:t>Fact information</a:t>
            </a:r>
          </a:p>
        </p:txBody>
      </p:sp>
      <p:sp>
        <p:nvSpPr>
          <p:cNvPr id="1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5" name="Attribution"/>
          <p:cNvSpPr txBox="1">
            <a:spLocks noGrp="1"/>
          </p:cNvSpPr>
          <p:nvPr>
            <p:ph type="body" sz="quarter" idx="21" hasCustomPrompt="1"/>
          </p:nvPr>
        </p:nvSpPr>
        <p:spPr>
          <a:xfrm>
            <a:off x="6700888" y="9005317"/>
            <a:ext cx="11362532" cy="358301"/>
          </a:xfrm>
          <a:prstGeom prst="rect">
            <a:avLst/>
          </a:prstGeom>
        </p:spPr>
        <p:txBody>
          <a:bodyPr lIns="25717" tIns="25717" rIns="25717" bIns="25717"/>
          <a:lstStyle>
            <a:lvl1pPr defTabSz="544830">
              <a:defRPr sz="1980"/>
            </a:lvl1pPr>
          </a:lstStyle>
          <a:p>
            <a:r>
              <a:t>Attribution</a:t>
            </a:r>
          </a:p>
        </p:txBody>
      </p:sp>
      <p:sp>
        <p:nvSpPr>
          <p:cNvPr id="116" name="Body Level One…"/>
          <p:cNvSpPr txBox="1">
            <a:spLocks noGrp="1"/>
          </p:cNvSpPr>
          <p:nvPr>
            <p:ph type="body" sz="quarter" idx="1" hasCustomPrompt="1"/>
          </p:nvPr>
        </p:nvSpPr>
        <p:spPr>
          <a:xfrm>
            <a:off x="6320581" y="5779046"/>
            <a:ext cx="11742838" cy="2157908"/>
          </a:xfrm>
          <a:prstGeom prst="rect">
            <a:avLst/>
          </a:prstGeom>
        </p:spPr>
        <p:txBody>
          <a:bodyPr/>
          <a:lstStyle>
            <a:lvl1pPr marL="638922" indent="-469899" defTabSz="2438339">
              <a:lnSpc>
                <a:spcPct val="90000"/>
              </a:lnSpc>
              <a:defRPr sz="8000" b="0" spc="-159">
                <a:latin typeface="Helvetica Neue Medium"/>
                <a:ea typeface="Helvetica Neue Medium"/>
                <a:cs typeface="Helvetica Neue Medium"/>
                <a:sym typeface="Helvetica Neue Medium"/>
              </a:defRPr>
            </a:lvl1pPr>
            <a:lvl2pPr marL="638922" indent="-12699" defTabSz="2438339">
              <a:lnSpc>
                <a:spcPct val="90000"/>
              </a:lnSpc>
              <a:defRPr sz="8000" b="0" spc="-159">
                <a:latin typeface="Helvetica Neue Medium"/>
                <a:ea typeface="Helvetica Neue Medium"/>
                <a:cs typeface="Helvetica Neue Medium"/>
                <a:sym typeface="Helvetica Neue Medium"/>
              </a:defRPr>
            </a:lvl2pPr>
            <a:lvl3pPr marL="638922" indent="444500" defTabSz="2438339">
              <a:lnSpc>
                <a:spcPct val="90000"/>
              </a:lnSpc>
              <a:defRPr sz="8000" b="0" spc="-159">
                <a:latin typeface="Helvetica Neue Medium"/>
                <a:ea typeface="Helvetica Neue Medium"/>
                <a:cs typeface="Helvetica Neue Medium"/>
                <a:sym typeface="Helvetica Neue Medium"/>
              </a:defRPr>
            </a:lvl3pPr>
            <a:lvl4pPr marL="638922" indent="901700" defTabSz="2438339">
              <a:lnSpc>
                <a:spcPct val="90000"/>
              </a:lnSpc>
              <a:defRPr sz="8000" b="0" spc="-159">
                <a:latin typeface="Helvetica Neue Medium"/>
                <a:ea typeface="Helvetica Neue Medium"/>
                <a:cs typeface="Helvetica Neue Medium"/>
                <a:sym typeface="Helvetica Neue Medium"/>
              </a:defRPr>
            </a:lvl4pPr>
            <a:lvl5pPr marL="638922" indent="1358900" defTabSz="2438339">
              <a:lnSpc>
                <a:spcPct val="90000"/>
              </a:lnSpc>
              <a:defRPr sz="8000" b="0" spc="-159">
                <a:latin typeface="Helvetica Neue Medium"/>
                <a:ea typeface="Helvetica Neue Medium"/>
                <a:cs typeface="Helvetica Neue Medium"/>
                <a:sym typeface="Helvetica Neue Medium"/>
              </a:defRPr>
            </a:lvl5pPr>
          </a:lstStyle>
          <a:p>
            <a:r>
              <a:t>“Notable Quote”</a:t>
            </a:r>
          </a:p>
          <a:p>
            <a:pPr lvl="1"/>
            <a:endParaRPr/>
          </a:p>
          <a:p>
            <a:pPr lvl="2"/>
            <a:endParaRPr/>
          </a:p>
          <a:p>
            <a:pPr lvl="3"/>
            <a:endParaRPr/>
          </a:p>
          <a:p>
            <a:pPr lvl="4"/>
            <a:endParaRPr/>
          </a:p>
        </p:txBody>
      </p:sp>
      <p:sp>
        <p:nvSpPr>
          <p:cNvPr id="1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24" name="Bowl of salad with fried rice, boiled eggs and chopsticks"/>
          <p:cNvSpPr>
            <a:spLocks noGrp="1"/>
          </p:cNvSpPr>
          <p:nvPr>
            <p:ph type="pic" sz="quarter" idx="21"/>
          </p:nvPr>
        </p:nvSpPr>
        <p:spPr>
          <a:xfrm>
            <a:off x="14199393" y="3571874"/>
            <a:ext cx="4184495" cy="3346695"/>
          </a:xfrm>
          <a:prstGeom prst="rect">
            <a:avLst/>
          </a:prstGeom>
        </p:spPr>
        <p:txBody>
          <a:bodyPr lIns="91439" tIns="45719" rIns="91439" bIns="45719">
            <a:noAutofit/>
          </a:bodyPr>
          <a:lstStyle/>
          <a:p>
            <a:endParaRPr/>
          </a:p>
        </p:txBody>
      </p:sp>
      <p:sp>
        <p:nvSpPr>
          <p:cNvPr id="125" name="Bowl with salmon cakes, salad and houmous "/>
          <p:cNvSpPr>
            <a:spLocks noGrp="1"/>
          </p:cNvSpPr>
          <p:nvPr>
            <p:ph type="pic" sz="quarter" idx="22"/>
          </p:nvPr>
        </p:nvSpPr>
        <p:spPr>
          <a:xfrm>
            <a:off x="12927806" y="5238154"/>
            <a:ext cx="5872164" cy="6834477"/>
          </a:xfrm>
          <a:prstGeom prst="rect">
            <a:avLst/>
          </a:prstGeom>
        </p:spPr>
        <p:txBody>
          <a:bodyPr lIns="91439" tIns="45719" rIns="91439" bIns="45719">
            <a:noAutofit/>
          </a:bodyPr>
          <a:lstStyle/>
          <a:p>
            <a:endParaRPr/>
          </a:p>
        </p:txBody>
      </p:sp>
      <p:sp>
        <p:nvSpPr>
          <p:cNvPr id="126" name="Bowl of pappardelle pasta with parsley butter, roasted hazelnuts and shaved parmesan cheese"/>
          <p:cNvSpPr>
            <a:spLocks noGrp="1"/>
          </p:cNvSpPr>
          <p:nvPr>
            <p:ph type="pic" sz="quarter" idx="23"/>
          </p:nvPr>
        </p:nvSpPr>
        <p:spPr>
          <a:xfrm>
            <a:off x="5255417" y="3278980"/>
            <a:ext cx="9344028" cy="7008021"/>
          </a:xfrm>
          <a:prstGeom prst="rect">
            <a:avLst/>
          </a:prstGeom>
        </p:spPr>
        <p:txBody>
          <a:bodyPr lIns="91439" tIns="45719" rIns="91439" bIns="45719">
            <a:noAutofit/>
          </a:bodyPr>
          <a:lstStyle/>
          <a:p>
            <a:endParaRPr/>
          </a:p>
        </p:txBody>
      </p:sp>
      <p:sp>
        <p:nvSpPr>
          <p:cNvPr id="12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34" name="bowl of salad with fried rice, boiled eggs and chopsticks"/>
          <p:cNvSpPr>
            <a:spLocks noGrp="1"/>
          </p:cNvSpPr>
          <p:nvPr>
            <p:ph type="pic" idx="21"/>
          </p:nvPr>
        </p:nvSpPr>
        <p:spPr>
          <a:xfrm>
            <a:off x="4583905" y="-107157"/>
            <a:ext cx="15216190" cy="12172952"/>
          </a:xfrm>
          <a:prstGeom prst="rect">
            <a:avLst/>
          </a:prstGeom>
        </p:spPr>
        <p:txBody>
          <a:bodyPr lIns="91439" tIns="45719" rIns="91439" bIns="45719">
            <a:noAutofit/>
          </a:bodyPr>
          <a:lstStyle/>
          <a:p>
            <a:endParaRPr/>
          </a:p>
        </p:txBody>
      </p:sp>
      <p:sp>
        <p:nvSpPr>
          <p:cNvPr id="13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Photo">
    <p:spTree>
      <p:nvGrpSpPr>
        <p:cNvPr id="1" name=""/>
        <p:cNvGrpSpPr/>
        <p:nvPr/>
      </p:nvGrpSpPr>
      <p:grpSpPr>
        <a:xfrm>
          <a:off x="0" y="0"/>
          <a:ext cx="0" cy="0"/>
          <a:chOff x="0" y="0"/>
          <a:chExt cx="0" cy="0"/>
        </a:xfrm>
      </p:grpSpPr>
      <p:sp>
        <p:nvSpPr>
          <p:cNvPr id="21" name="Avocados and limes"/>
          <p:cNvSpPr>
            <a:spLocks noGrp="1"/>
          </p:cNvSpPr>
          <p:nvPr>
            <p:ph type="pic" idx="21"/>
          </p:nvPr>
        </p:nvSpPr>
        <p:spPr>
          <a:xfrm>
            <a:off x="4683917" y="2271712"/>
            <a:ext cx="15044741" cy="9010651"/>
          </a:xfrm>
          <a:prstGeom prst="rect">
            <a:avLst/>
          </a:prstGeom>
        </p:spPr>
        <p:txBody>
          <a:bodyPr lIns="91439" tIns="45719" rIns="91439" bIns="45719">
            <a:noAutofit/>
          </a:bodyPr>
          <a:lstStyle/>
          <a:p>
            <a:endParaRPr/>
          </a:p>
        </p:txBody>
      </p:sp>
      <p:sp>
        <p:nvSpPr>
          <p:cNvPr id="22" name="Presentation Title"/>
          <p:cNvSpPr txBox="1">
            <a:spLocks noGrp="1"/>
          </p:cNvSpPr>
          <p:nvPr>
            <p:ph type="title" hasCustomPrompt="1"/>
          </p:nvPr>
        </p:nvSpPr>
        <p:spPr>
          <a:xfrm>
            <a:off x="6012655" y="7008018"/>
            <a:ext cx="12358691" cy="2614614"/>
          </a:xfrm>
          <a:prstGeom prst="rect">
            <a:avLst/>
          </a:prstGeom>
        </p:spPr>
        <p:txBody>
          <a:bodyPr/>
          <a:lstStyle/>
          <a:p>
            <a:r>
              <a:t>Presentation Title</a:t>
            </a:r>
          </a:p>
        </p:txBody>
      </p:sp>
      <p:sp>
        <p:nvSpPr>
          <p:cNvPr id="23" name="Author and Date"/>
          <p:cNvSpPr txBox="1">
            <a:spLocks noGrp="1"/>
          </p:cNvSpPr>
          <p:nvPr>
            <p:ph type="body" sz="quarter" idx="22" hasCustomPrompt="1"/>
          </p:nvPr>
        </p:nvSpPr>
        <p:spPr>
          <a:xfrm>
            <a:off x="6013325" y="3622577"/>
            <a:ext cx="12357351" cy="358301"/>
          </a:xfrm>
          <a:prstGeom prst="rect">
            <a:avLst/>
          </a:prstGeom>
        </p:spPr>
        <p:txBody>
          <a:bodyPr lIns="25717" tIns="25717" rIns="25717" bIns="25717"/>
          <a:lstStyle>
            <a:lvl1pPr defTabSz="544830">
              <a:defRPr sz="1980"/>
            </a:lvl1pPr>
          </a:lstStyle>
          <a:p>
            <a:r>
              <a:t>Author and Date</a:t>
            </a:r>
          </a:p>
        </p:txBody>
      </p:sp>
      <p:sp>
        <p:nvSpPr>
          <p:cNvPr id="24" name="Body Level One…"/>
          <p:cNvSpPr txBox="1">
            <a:spLocks noGrp="1"/>
          </p:cNvSpPr>
          <p:nvPr>
            <p:ph type="body" sz="quarter" idx="1" hasCustomPrompt="1"/>
          </p:nvPr>
        </p:nvSpPr>
        <p:spPr>
          <a:xfrm>
            <a:off x="6012655" y="9530950"/>
            <a:ext cx="12358691" cy="628285"/>
          </a:xfrm>
          <a:prstGeom prst="rect">
            <a:avLst/>
          </a:prstGeom>
        </p:spPr>
        <p:txBody>
          <a:bodyPr/>
          <a:lstStyle/>
          <a:p>
            <a:r>
              <a:t>Presentation Subtitle</a:t>
            </a:r>
          </a:p>
          <a:p>
            <a:pPr lvl="1"/>
            <a:endParaRPr/>
          </a:p>
          <a:p>
            <a:pPr lvl="2"/>
            <a:endParaRPr/>
          </a:p>
          <a:p>
            <a:pPr lvl="3"/>
            <a:endParaRPr/>
          </a:p>
          <a:p>
            <a:pPr lvl="4"/>
            <a:endParaRPr/>
          </a:p>
        </p:txBody>
      </p:sp>
      <p:sp>
        <p:nvSpPr>
          <p:cNvPr id="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32" name="Bowl with salmon cakes, salad and houmous"/>
          <p:cNvSpPr>
            <a:spLocks noGrp="1"/>
          </p:cNvSpPr>
          <p:nvPr>
            <p:ph type="pic" sz="quarter" idx="21"/>
          </p:nvPr>
        </p:nvSpPr>
        <p:spPr>
          <a:xfrm>
            <a:off x="11506200" y="2886074"/>
            <a:ext cx="6831473" cy="7950996"/>
          </a:xfrm>
          <a:prstGeom prst="rect">
            <a:avLst/>
          </a:prstGeom>
        </p:spPr>
        <p:txBody>
          <a:bodyPr lIns="91439" tIns="45719" rIns="91439" bIns="45719">
            <a:noAutofit/>
          </a:bodyPr>
          <a:lstStyle/>
          <a:p>
            <a:endParaRPr/>
          </a:p>
        </p:txBody>
      </p:sp>
      <p:sp>
        <p:nvSpPr>
          <p:cNvPr id="33" name="Slide Title"/>
          <p:cNvSpPr txBox="1">
            <a:spLocks noGrp="1"/>
          </p:cNvSpPr>
          <p:nvPr>
            <p:ph type="title" hasCustomPrompt="1"/>
          </p:nvPr>
        </p:nvSpPr>
        <p:spPr>
          <a:xfrm>
            <a:off x="6012655" y="3714749"/>
            <a:ext cx="5500689" cy="3308780"/>
          </a:xfrm>
          <a:prstGeom prst="rect">
            <a:avLst/>
          </a:prstGeom>
        </p:spPr>
        <p:txBody>
          <a:bodyPr/>
          <a:lstStyle>
            <a:lvl1pPr>
              <a:defRPr sz="8000" spc="-159"/>
            </a:lvl1pPr>
          </a:lstStyle>
          <a:p>
            <a:r>
              <a:t>Slide Title</a:t>
            </a:r>
          </a:p>
        </p:txBody>
      </p:sp>
      <p:sp>
        <p:nvSpPr>
          <p:cNvPr id="34" name="Body Level One…"/>
          <p:cNvSpPr txBox="1">
            <a:spLocks noGrp="1"/>
          </p:cNvSpPr>
          <p:nvPr>
            <p:ph type="body" sz="quarter" idx="1" hasCustomPrompt="1"/>
          </p:nvPr>
        </p:nvSpPr>
        <p:spPr>
          <a:xfrm>
            <a:off x="6012655" y="6971949"/>
            <a:ext cx="5500689" cy="3029302"/>
          </a:xfrm>
          <a:prstGeom prst="rect">
            <a:avLst/>
          </a:prstGeom>
        </p:spPr>
        <p:txBody>
          <a:bodyPr/>
          <a:lstStyle/>
          <a:p>
            <a:r>
              <a:t>Slide Subtitle</a:t>
            </a:r>
          </a:p>
          <a:p>
            <a:pPr lvl="1"/>
            <a:endParaRPr/>
          </a:p>
          <a:p>
            <a:pPr lvl="2"/>
            <a:endParaRPr/>
          </a:p>
          <a:p>
            <a:pPr lvl="3"/>
            <a:endParaRPr/>
          </a:p>
          <a:p>
            <a:pPr lvl="4"/>
            <a:endParaRPr/>
          </a:p>
        </p:txBody>
      </p:sp>
      <p:sp>
        <p:nvSpPr>
          <p:cNvPr id="35" name="Slide Number"/>
          <p:cNvSpPr txBox="1">
            <a:spLocks noGrp="1"/>
          </p:cNvSpPr>
          <p:nvPr>
            <p:ph type="sldNum" sz="quarter" idx="2"/>
          </p:nvPr>
        </p:nvSpPr>
        <p:spPr>
          <a:xfrm>
            <a:off x="12054703" y="10316159"/>
            <a:ext cx="267565" cy="255373"/>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2" name="Slide Title"/>
          <p:cNvSpPr txBox="1">
            <a:spLocks noGrp="1"/>
          </p:cNvSpPr>
          <p:nvPr>
            <p:ph type="title" hasCustomPrompt="1"/>
          </p:nvPr>
        </p:nvSpPr>
        <p:spPr>
          <a:xfrm>
            <a:off x="6012655" y="3607593"/>
            <a:ext cx="12358691" cy="806155"/>
          </a:xfrm>
          <a:prstGeom prst="rect">
            <a:avLst/>
          </a:prstGeom>
        </p:spPr>
        <p:txBody>
          <a:bodyPr anchor="t"/>
          <a:lstStyle>
            <a:lvl1pPr>
              <a:defRPr sz="8000" spc="-159"/>
            </a:lvl1pPr>
          </a:lstStyle>
          <a:p>
            <a:r>
              <a:t>Slide Title</a:t>
            </a:r>
          </a:p>
        </p:txBody>
      </p:sp>
      <p:sp>
        <p:nvSpPr>
          <p:cNvPr id="43" name="Slide Subtitle"/>
          <p:cNvSpPr txBox="1">
            <a:spLocks noGrp="1"/>
          </p:cNvSpPr>
          <p:nvPr>
            <p:ph type="body" sz="quarter" idx="21" hasCustomPrompt="1"/>
          </p:nvPr>
        </p:nvSpPr>
        <p:spPr>
          <a:xfrm>
            <a:off x="6012655" y="4335166"/>
            <a:ext cx="12358691" cy="525814"/>
          </a:xfrm>
          <a:prstGeom prst="rect">
            <a:avLst/>
          </a:prstGeom>
        </p:spPr>
        <p:txBody>
          <a:bodyPr lIns="25717" tIns="25717" rIns="25717" bIns="25717"/>
          <a:lstStyle>
            <a:lvl1pPr defTabSz="495300">
              <a:defRPr sz="3000"/>
            </a:lvl1pPr>
          </a:lstStyle>
          <a:p>
            <a:r>
              <a:t>Slide Subtitle</a:t>
            </a:r>
          </a:p>
        </p:txBody>
      </p:sp>
      <p:sp>
        <p:nvSpPr>
          <p:cNvPr id="44" name="Body Level One…"/>
          <p:cNvSpPr txBox="1">
            <a:spLocks noGrp="1"/>
          </p:cNvSpPr>
          <p:nvPr>
            <p:ph type="body" sz="quarter" idx="1" hasCustomPrompt="1"/>
          </p:nvPr>
        </p:nvSpPr>
        <p:spPr>
          <a:xfrm>
            <a:off x="6012655" y="5390158"/>
            <a:ext cx="12358691" cy="4644008"/>
          </a:xfrm>
          <a:prstGeom prst="rect">
            <a:avLst/>
          </a:prstGeom>
        </p:spPr>
        <p:txBody>
          <a:bodyPr/>
          <a:lstStyle>
            <a:lvl1pPr marL="558800" indent="-558800" defTabSz="2438339">
              <a:lnSpc>
                <a:spcPct val="90000"/>
              </a:lnSpc>
              <a:spcBef>
                <a:spcPts val="4500"/>
              </a:spcBef>
              <a:buSzPct val="123000"/>
              <a:buChar char="•"/>
              <a:defRPr sz="4400" b="0"/>
            </a:lvl1pPr>
            <a:lvl2pPr marL="1168400" indent="-558800" defTabSz="2438339">
              <a:lnSpc>
                <a:spcPct val="90000"/>
              </a:lnSpc>
              <a:spcBef>
                <a:spcPts val="4500"/>
              </a:spcBef>
              <a:buSzPct val="123000"/>
              <a:buChar char="•"/>
              <a:defRPr sz="4400" b="0"/>
            </a:lvl2pPr>
            <a:lvl3pPr marL="1778000" indent="-558800" defTabSz="2438339">
              <a:lnSpc>
                <a:spcPct val="90000"/>
              </a:lnSpc>
              <a:spcBef>
                <a:spcPts val="4500"/>
              </a:spcBef>
              <a:buSzPct val="123000"/>
              <a:buChar char="•"/>
              <a:defRPr sz="4400" b="0"/>
            </a:lvl3pPr>
            <a:lvl4pPr marL="2387600" indent="-558800" defTabSz="2438339">
              <a:lnSpc>
                <a:spcPct val="90000"/>
              </a:lnSpc>
              <a:spcBef>
                <a:spcPts val="4500"/>
              </a:spcBef>
              <a:buSzPct val="123000"/>
              <a:buChar char="•"/>
              <a:defRPr sz="4400" b="0"/>
            </a:lvl4pPr>
            <a:lvl5pPr marL="2997200" indent="-558800" defTabSz="2438339">
              <a:lnSpc>
                <a:spcPct val="90000"/>
              </a:lnSpc>
              <a:spcBef>
                <a:spcPts val="4500"/>
              </a:spcBef>
              <a:buSzPct val="123000"/>
              <a:buChar char="•"/>
              <a:defRPr sz="4400" b="0"/>
            </a:lvl5pPr>
          </a:lstStyle>
          <a:p>
            <a:r>
              <a:t>Slide bullet text</a:t>
            </a:r>
          </a:p>
          <a:p>
            <a:pPr lvl="1"/>
            <a:endParaRPr/>
          </a:p>
          <a:p>
            <a:pPr lvl="2"/>
            <a:endParaRPr/>
          </a:p>
          <a:p>
            <a:pPr lvl="3"/>
            <a:endParaRPr/>
          </a:p>
          <a:p>
            <a:pPr lvl="4"/>
            <a:endParaRP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2" name="Body Level One…"/>
          <p:cNvSpPr txBox="1">
            <a:spLocks noGrp="1"/>
          </p:cNvSpPr>
          <p:nvPr>
            <p:ph type="body" sz="quarter" idx="1" hasCustomPrompt="1"/>
          </p:nvPr>
        </p:nvSpPr>
        <p:spPr>
          <a:xfrm>
            <a:off x="6012655" y="5390158"/>
            <a:ext cx="12358691" cy="4644008"/>
          </a:xfrm>
          <a:prstGeom prst="rect">
            <a:avLst/>
          </a:prstGeom>
        </p:spPr>
        <p:txBody>
          <a:bodyPr numCol="2" spcCol="617934"/>
          <a:lstStyle>
            <a:lvl1pPr marL="558800" indent="-558800" defTabSz="2438339">
              <a:lnSpc>
                <a:spcPct val="90000"/>
              </a:lnSpc>
              <a:spcBef>
                <a:spcPts val="4500"/>
              </a:spcBef>
              <a:buSzPct val="123000"/>
              <a:buChar char="•"/>
              <a:defRPr sz="4400" b="0"/>
            </a:lvl1pPr>
            <a:lvl2pPr marL="1168400" indent="-558800" defTabSz="2438339">
              <a:lnSpc>
                <a:spcPct val="90000"/>
              </a:lnSpc>
              <a:spcBef>
                <a:spcPts val="4500"/>
              </a:spcBef>
              <a:buSzPct val="123000"/>
              <a:buChar char="•"/>
              <a:defRPr sz="4400" b="0"/>
            </a:lvl2pPr>
            <a:lvl3pPr marL="1778000" indent="-558800" defTabSz="2438339">
              <a:lnSpc>
                <a:spcPct val="90000"/>
              </a:lnSpc>
              <a:spcBef>
                <a:spcPts val="4500"/>
              </a:spcBef>
              <a:buSzPct val="123000"/>
              <a:buChar char="•"/>
              <a:defRPr sz="4400" b="0"/>
            </a:lvl3pPr>
            <a:lvl4pPr marL="2387600" indent="-558800" defTabSz="2438339">
              <a:lnSpc>
                <a:spcPct val="90000"/>
              </a:lnSpc>
              <a:spcBef>
                <a:spcPts val="4500"/>
              </a:spcBef>
              <a:buSzPct val="123000"/>
              <a:buChar char="•"/>
              <a:defRPr sz="4400" b="0"/>
            </a:lvl4pPr>
            <a:lvl5pPr marL="2997200" indent="-558800" defTabSz="2438339">
              <a:lnSpc>
                <a:spcPct val="90000"/>
              </a:lnSpc>
              <a:spcBef>
                <a:spcPts val="4500"/>
              </a:spcBef>
              <a:buSzPct val="123000"/>
              <a:buChar char="•"/>
              <a:defRPr sz="4400" b="0"/>
            </a:lvl5pPr>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0" name="Slide Subtitle"/>
          <p:cNvSpPr txBox="1">
            <a:spLocks noGrp="1"/>
          </p:cNvSpPr>
          <p:nvPr>
            <p:ph type="body" sz="quarter" idx="21" hasCustomPrompt="1"/>
          </p:nvPr>
        </p:nvSpPr>
        <p:spPr>
          <a:xfrm>
            <a:off x="6012655" y="4335166"/>
            <a:ext cx="5500689" cy="525814"/>
          </a:xfrm>
          <a:prstGeom prst="rect">
            <a:avLst/>
          </a:prstGeom>
        </p:spPr>
        <p:txBody>
          <a:bodyPr lIns="25717" tIns="25717" rIns="25717" bIns="25717"/>
          <a:lstStyle>
            <a:lvl1pPr defTabSz="495300">
              <a:defRPr sz="3000"/>
            </a:lvl1pPr>
          </a:lstStyle>
          <a:p>
            <a:r>
              <a:t>Slide Subtitle</a:t>
            </a:r>
          </a:p>
        </p:txBody>
      </p:sp>
      <p:sp>
        <p:nvSpPr>
          <p:cNvPr id="61" name="Body Level One…"/>
          <p:cNvSpPr txBox="1">
            <a:spLocks noGrp="1"/>
          </p:cNvSpPr>
          <p:nvPr>
            <p:ph type="body" sz="quarter" idx="1" hasCustomPrompt="1"/>
          </p:nvPr>
        </p:nvSpPr>
        <p:spPr>
          <a:xfrm>
            <a:off x="6012655" y="5390158"/>
            <a:ext cx="5500689" cy="4644356"/>
          </a:xfrm>
          <a:prstGeom prst="rect">
            <a:avLst/>
          </a:prstGeom>
        </p:spPr>
        <p:txBody>
          <a:bodyPr/>
          <a:lstStyle>
            <a:lvl1pPr marL="558800" indent="-558800" defTabSz="2438339">
              <a:lnSpc>
                <a:spcPct val="90000"/>
              </a:lnSpc>
              <a:spcBef>
                <a:spcPts val="4500"/>
              </a:spcBef>
              <a:buSzPct val="123000"/>
              <a:buChar char="•"/>
              <a:defRPr sz="4400" b="0"/>
            </a:lvl1pPr>
            <a:lvl2pPr marL="1168400" indent="-558800" defTabSz="2438339">
              <a:lnSpc>
                <a:spcPct val="90000"/>
              </a:lnSpc>
              <a:spcBef>
                <a:spcPts val="4500"/>
              </a:spcBef>
              <a:buSzPct val="123000"/>
              <a:buChar char="•"/>
              <a:defRPr sz="4400" b="0"/>
            </a:lvl2pPr>
            <a:lvl3pPr marL="1778000" indent="-558800" defTabSz="2438339">
              <a:lnSpc>
                <a:spcPct val="90000"/>
              </a:lnSpc>
              <a:spcBef>
                <a:spcPts val="4500"/>
              </a:spcBef>
              <a:buSzPct val="123000"/>
              <a:buChar char="•"/>
              <a:defRPr sz="4400" b="0"/>
            </a:lvl3pPr>
            <a:lvl4pPr marL="2387600" indent="-558800" defTabSz="2438339">
              <a:lnSpc>
                <a:spcPct val="90000"/>
              </a:lnSpc>
              <a:spcBef>
                <a:spcPts val="4500"/>
              </a:spcBef>
              <a:buSzPct val="123000"/>
              <a:buChar char="•"/>
              <a:defRPr sz="4400" b="0"/>
            </a:lvl4pPr>
            <a:lvl5pPr marL="2997200" indent="-558800" defTabSz="2438339">
              <a:lnSpc>
                <a:spcPct val="90000"/>
              </a:lnSpc>
              <a:spcBef>
                <a:spcPts val="4500"/>
              </a:spcBef>
              <a:buSzPct val="123000"/>
              <a:buChar char="•"/>
              <a:defRPr sz="4400" b="0"/>
            </a:lvl5pPr>
          </a:lstStyle>
          <a:p>
            <a:r>
              <a:t>Slide bullet text</a:t>
            </a:r>
          </a:p>
          <a:p>
            <a:pPr lvl="1"/>
            <a:endParaRPr/>
          </a:p>
          <a:p>
            <a:pPr lvl="2"/>
            <a:endParaRPr/>
          </a:p>
          <a:p>
            <a:pPr lvl="3"/>
            <a:endParaRPr/>
          </a:p>
          <a:p>
            <a:pPr lvl="4"/>
            <a:endParaRPr/>
          </a:p>
        </p:txBody>
      </p:sp>
      <p:sp>
        <p:nvSpPr>
          <p:cNvPr id="62" name="Bowl of pappardelle pasta with parsley butter, roasted hazelnuts and shaved parmesan cheese"/>
          <p:cNvSpPr>
            <a:spLocks noGrp="1"/>
          </p:cNvSpPr>
          <p:nvPr>
            <p:ph type="pic" sz="quarter" idx="22"/>
          </p:nvPr>
        </p:nvSpPr>
        <p:spPr>
          <a:xfrm>
            <a:off x="12192000" y="2771288"/>
            <a:ext cx="6140742" cy="8187657"/>
          </a:xfrm>
          <a:prstGeom prst="rect">
            <a:avLst/>
          </a:prstGeom>
        </p:spPr>
        <p:txBody>
          <a:bodyPr lIns="91439" tIns="45719" rIns="91439" bIns="45719">
            <a:noAutofit/>
          </a:bodyPr>
          <a:lstStyle/>
          <a:p>
            <a:endParaRPr/>
          </a:p>
        </p:txBody>
      </p:sp>
      <p:sp>
        <p:nvSpPr>
          <p:cNvPr id="63" name="Slide Title"/>
          <p:cNvSpPr txBox="1">
            <a:spLocks noGrp="1"/>
          </p:cNvSpPr>
          <p:nvPr>
            <p:ph type="title" hasCustomPrompt="1"/>
          </p:nvPr>
        </p:nvSpPr>
        <p:spPr>
          <a:xfrm>
            <a:off x="6012655" y="3607593"/>
            <a:ext cx="5500689" cy="807245"/>
          </a:xfrm>
          <a:prstGeom prst="rect">
            <a:avLst/>
          </a:prstGeom>
        </p:spPr>
        <p:txBody>
          <a:bodyPr anchor="t"/>
          <a:lstStyle>
            <a:lvl1pPr>
              <a:defRPr sz="8000" spc="-159"/>
            </a:lvl1pPr>
          </a:lstStyle>
          <a:p>
            <a:r>
              <a:t>Slide Title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71" name="Section Title"/>
          <p:cNvSpPr txBox="1">
            <a:spLocks noGrp="1"/>
          </p:cNvSpPr>
          <p:nvPr>
            <p:ph type="title" hasCustomPrompt="1"/>
          </p:nvPr>
        </p:nvSpPr>
        <p:spPr>
          <a:xfrm>
            <a:off x="6012653" y="5550693"/>
            <a:ext cx="12358692" cy="2614614"/>
          </a:xfrm>
          <a:prstGeom prst="rect">
            <a:avLst/>
          </a:prstGeom>
        </p:spPr>
        <p:txBody>
          <a:bodyPr anchor="ctr"/>
          <a:lstStyle>
            <a:lvl1pPr>
              <a:defRPr b="0">
                <a:latin typeface="Helvetica Neue Medium"/>
                <a:ea typeface="Helvetica Neue Medium"/>
                <a:cs typeface="Helvetica Neue Medium"/>
                <a:sym typeface="Helvetica Neue Medium"/>
              </a:defRPr>
            </a:lvl1pPr>
          </a:lstStyle>
          <a:p>
            <a:r>
              <a:t>Section Title</a:t>
            </a:r>
          </a:p>
        </p:txBody>
      </p:sp>
      <p:sp>
        <p:nvSpPr>
          <p:cNvPr id="72" name="Slide Number"/>
          <p:cNvSpPr txBox="1">
            <a:spLocks noGrp="1"/>
          </p:cNvSpPr>
          <p:nvPr>
            <p:ph type="sldNum" sz="quarter" idx="2"/>
          </p:nvPr>
        </p:nvSpPr>
        <p:spPr>
          <a:xfrm>
            <a:off x="12054703" y="10316159"/>
            <a:ext cx="267565" cy="255373"/>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Agenda Title"/>
          <p:cNvSpPr txBox="1">
            <a:spLocks noGrp="1"/>
          </p:cNvSpPr>
          <p:nvPr>
            <p:ph type="title" hasCustomPrompt="1"/>
          </p:nvPr>
        </p:nvSpPr>
        <p:spPr>
          <a:xfrm>
            <a:off x="6012655" y="3607593"/>
            <a:ext cx="12358691" cy="807245"/>
          </a:xfrm>
          <a:prstGeom prst="rect">
            <a:avLst/>
          </a:prstGeom>
        </p:spPr>
        <p:txBody>
          <a:bodyPr anchor="t"/>
          <a:lstStyle>
            <a:lvl1pPr>
              <a:defRPr sz="8000" spc="-159"/>
            </a:lvl1pPr>
          </a:lstStyle>
          <a:p>
            <a:r>
              <a:t>Agenda Title</a:t>
            </a:r>
          </a:p>
        </p:txBody>
      </p:sp>
      <p:sp>
        <p:nvSpPr>
          <p:cNvPr id="89" name="Agenda Subtitle"/>
          <p:cNvSpPr txBox="1">
            <a:spLocks noGrp="1"/>
          </p:cNvSpPr>
          <p:nvPr>
            <p:ph type="body" sz="quarter" idx="21" hasCustomPrompt="1"/>
          </p:nvPr>
        </p:nvSpPr>
        <p:spPr>
          <a:xfrm>
            <a:off x="6012655" y="4335166"/>
            <a:ext cx="12358691" cy="525814"/>
          </a:xfrm>
          <a:prstGeom prst="rect">
            <a:avLst/>
          </a:prstGeom>
        </p:spPr>
        <p:txBody>
          <a:bodyPr lIns="25717" tIns="25717" rIns="25717" bIns="25717"/>
          <a:lstStyle>
            <a:lvl1pPr defTabSz="495300">
              <a:defRPr sz="3000"/>
            </a:lvl1pPr>
          </a:lstStyle>
          <a:p>
            <a:r>
              <a:t>Agenda Subtitle</a:t>
            </a:r>
          </a:p>
        </p:txBody>
      </p:sp>
      <p:sp>
        <p:nvSpPr>
          <p:cNvPr id="90" name="Body Level One…"/>
          <p:cNvSpPr txBox="1">
            <a:spLocks noGrp="1"/>
          </p:cNvSpPr>
          <p:nvPr>
            <p:ph type="body" sz="quarter" idx="1" hasCustomPrompt="1"/>
          </p:nvPr>
        </p:nvSpPr>
        <p:spPr>
          <a:xfrm>
            <a:off x="6012655" y="5390158"/>
            <a:ext cx="12358691" cy="4644008"/>
          </a:xfrm>
          <a:prstGeom prst="rect">
            <a:avLst/>
          </a:prstGeom>
        </p:spPr>
        <p:txBody>
          <a:bodyPr/>
          <a:lstStyle>
            <a:lvl1pPr>
              <a:spcBef>
                <a:spcPts val="1800"/>
              </a:spcBef>
              <a:defRPr b="0" spc="-50"/>
            </a:lvl1pPr>
            <a:lvl2pPr>
              <a:spcBef>
                <a:spcPts val="1800"/>
              </a:spcBef>
              <a:defRPr b="0" spc="-50"/>
            </a:lvl2pPr>
            <a:lvl3pPr>
              <a:spcBef>
                <a:spcPts val="1800"/>
              </a:spcBef>
              <a:defRPr b="0" spc="-50"/>
            </a:lvl3pPr>
            <a:lvl4pPr>
              <a:spcBef>
                <a:spcPts val="1800"/>
              </a:spcBef>
              <a:defRPr b="0" spc="-50"/>
            </a:lvl4pPr>
            <a:lvl5pPr>
              <a:spcBef>
                <a:spcPts val="1800"/>
              </a:spcBef>
              <a:defRPr b="0" spc="-50"/>
            </a:lvl5pPr>
          </a:lstStyle>
          <a:p>
            <a:r>
              <a:t>Agenda Topics</a:t>
            </a:r>
          </a:p>
          <a:p>
            <a:pPr lvl="1"/>
            <a:endParaRPr/>
          </a:p>
          <a:p>
            <a:pPr lvl="2"/>
            <a:endParaRPr/>
          </a:p>
          <a:p>
            <a:pPr lvl="3"/>
            <a:endParaRPr/>
          </a:p>
          <a:p>
            <a:pPr lvl="4"/>
            <a:endParaRP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98" name="Body Level One…"/>
          <p:cNvSpPr txBox="1">
            <a:spLocks noGrp="1"/>
          </p:cNvSpPr>
          <p:nvPr>
            <p:ph type="body" sz="quarter" idx="1" hasCustomPrompt="1"/>
          </p:nvPr>
        </p:nvSpPr>
        <p:spPr>
          <a:xfrm>
            <a:off x="6012655" y="5768349"/>
            <a:ext cx="12358691" cy="2179302"/>
          </a:xfrm>
          <a:prstGeom prst="rect">
            <a:avLst/>
          </a:prstGeom>
        </p:spPr>
        <p:txBody>
          <a:bodyPr anchor="ctr"/>
          <a:lstStyle>
            <a:lvl1pPr algn="ctr" defTabSz="2438339">
              <a:lnSpc>
                <a:spcPct val="80000"/>
              </a:lnSpc>
              <a:defRPr sz="11200" b="0" spc="-224">
                <a:latin typeface="Helvetica Neue Medium"/>
                <a:ea typeface="Helvetica Neue Medium"/>
                <a:cs typeface="Helvetica Neue Medium"/>
                <a:sym typeface="Helvetica Neue Medium"/>
              </a:defRPr>
            </a:lvl1pPr>
            <a:lvl2pPr algn="ctr" defTabSz="2438339">
              <a:lnSpc>
                <a:spcPct val="80000"/>
              </a:lnSpc>
              <a:defRPr sz="11200" b="0" spc="-224">
                <a:latin typeface="Helvetica Neue Medium"/>
                <a:ea typeface="Helvetica Neue Medium"/>
                <a:cs typeface="Helvetica Neue Medium"/>
                <a:sym typeface="Helvetica Neue Medium"/>
              </a:defRPr>
            </a:lvl2pPr>
            <a:lvl3pPr algn="ctr" defTabSz="2438339">
              <a:lnSpc>
                <a:spcPct val="80000"/>
              </a:lnSpc>
              <a:defRPr sz="11200" b="0" spc="-224">
                <a:latin typeface="Helvetica Neue Medium"/>
                <a:ea typeface="Helvetica Neue Medium"/>
                <a:cs typeface="Helvetica Neue Medium"/>
                <a:sym typeface="Helvetica Neue Medium"/>
              </a:defRPr>
            </a:lvl3pPr>
            <a:lvl4pPr algn="ctr" defTabSz="2438339">
              <a:lnSpc>
                <a:spcPct val="80000"/>
              </a:lnSpc>
              <a:defRPr sz="11200" b="0" spc="-224">
                <a:latin typeface="Helvetica Neue Medium"/>
                <a:ea typeface="Helvetica Neue Medium"/>
                <a:cs typeface="Helvetica Neue Medium"/>
                <a:sym typeface="Helvetica Neue Medium"/>
              </a:defRPr>
            </a:lvl4pPr>
            <a:lvl5pPr algn="ctr" defTabSz="2438339">
              <a:lnSpc>
                <a:spcPct val="80000"/>
              </a:lnSpc>
              <a:defRPr sz="11200" b="0" spc="-224">
                <a:latin typeface="Helvetica Neue Medium"/>
                <a:ea typeface="Helvetica Neue Medium"/>
                <a:cs typeface="Helvetica Neue Medium"/>
                <a:sym typeface="Helvetica Neue Medium"/>
              </a:defRPr>
            </a:lvl5pPr>
          </a:lstStyle>
          <a:p>
            <a:r>
              <a:t>Statement</a:t>
            </a:r>
          </a:p>
          <a:p>
            <a:pPr lvl="1"/>
            <a:endParaRPr/>
          </a:p>
          <a:p>
            <a:pPr lvl="2"/>
            <a:endParaRPr/>
          </a:p>
          <a:p>
            <a:pPr lvl="3"/>
            <a:endParaRPr/>
          </a:p>
          <a:p>
            <a:pPr lvl="4"/>
            <a:endParaRPr/>
          </a:p>
        </p:txBody>
      </p:sp>
      <p:sp>
        <p:nvSpPr>
          <p:cNvPr id="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resentation Title"/>
          <p:cNvSpPr txBox="1">
            <a:spLocks noGrp="1"/>
          </p:cNvSpPr>
          <p:nvPr>
            <p:ph type="title"/>
          </p:nvPr>
        </p:nvSpPr>
        <p:spPr>
          <a:xfrm>
            <a:off x="6012653" y="4448807"/>
            <a:ext cx="12358692" cy="26146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8575" tIns="28575" rIns="28575" bIns="28575" anchor="b">
            <a:normAutofit/>
          </a:bodyPr>
          <a:lstStyle/>
          <a:p>
            <a:r>
              <a:t>Presentation Title</a:t>
            </a:r>
          </a:p>
        </p:txBody>
      </p:sp>
      <p:sp>
        <p:nvSpPr>
          <p:cNvPr id="3" name="Body Level One…"/>
          <p:cNvSpPr txBox="1">
            <a:spLocks noGrp="1"/>
          </p:cNvSpPr>
          <p:nvPr>
            <p:ph type="body" idx="1"/>
          </p:nvPr>
        </p:nvSpPr>
        <p:spPr>
          <a:xfrm>
            <a:off x="6009754" y="7063420"/>
            <a:ext cx="12358691" cy="107156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8575" tIns="28575" rIns="28575" bIns="28575">
            <a:normAutofit/>
          </a:bodyPr>
          <a:lstStyle/>
          <a:p>
            <a:r>
              <a:t>Presentation Subtitle</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12054703" y="10313777"/>
            <a:ext cx="267565" cy="255373"/>
          </a:xfrm>
          <a:prstGeom prst="rect">
            <a:avLst/>
          </a:prstGeom>
          <a:ln w="3175">
            <a:miter lim="400000"/>
          </a:ln>
        </p:spPr>
        <p:txBody>
          <a:bodyPr wrap="none" lIns="28575" tIns="28575" rIns="28575" bIns="28575" anchor="b">
            <a:spAutoFit/>
          </a:bodyPr>
          <a:lstStyle>
            <a:lvl1pPr defTabSz="584200">
              <a:defRPr sz="1400">
                <a:solidFill>
                  <a:srgbClr val="000000"/>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 id="2147483661" r:id="rId12"/>
    <p:sldLayoutId id="2147483662" r:id="rId13"/>
    <p:sldLayoutId id="2147483663" r:id="rId14"/>
  </p:sldLayoutIdLst>
  <p:transition spd="med"/>
  <p:txStyles>
    <p:titleStyle>
      <a:lvl1pPr marL="0" marR="0" indent="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1pPr>
      <a:lvl2pPr marL="0" marR="0" indent="4572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2pPr>
      <a:lvl3pPr marL="0" marR="0" indent="9144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3pPr>
      <a:lvl4pPr marL="0" marR="0" indent="13716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4pPr>
      <a:lvl5pPr marL="0" marR="0" indent="18288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5pPr>
      <a:lvl6pPr marL="0" marR="0" indent="22860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6pPr>
      <a:lvl7pPr marL="0" marR="0" indent="27432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7pPr>
      <a:lvl8pPr marL="0" marR="0" indent="32004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8pPr>
      <a:lvl9pPr marL="0" marR="0" indent="36576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9pPr>
    </p:titleStyle>
    <p:body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 name="Image" descr="Image"/>
          <p:cNvPicPr>
            <a:picLocks noChangeAspect="1"/>
          </p:cNvPicPr>
          <p:nvPr/>
        </p:nvPicPr>
        <p:blipFill>
          <a:blip r:embed="rId2">
            <a:extLst/>
          </a:blip>
          <a:stretch>
            <a:fillRect/>
          </a:stretch>
        </p:blipFill>
        <p:spPr>
          <a:xfrm>
            <a:off x="28672" y="-165667"/>
            <a:ext cx="24606505" cy="13994408"/>
          </a:xfrm>
          <a:prstGeom prst="rect">
            <a:avLst/>
          </a:prstGeom>
          <a:ln w="3175">
            <a:miter lim="400000"/>
          </a:ln>
        </p:spPr>
      </p:pic>
      <p:sp>
        <p:nvSpPr>
          <p:cNvPr id="3" name="Ορθογώνιο 2"/>
          <p:cNvSpPr/>
          <p:nvPr/>
        </p:nvSpPr>
        <p:spPr>
          <a:xfrm>
            <a:off x="238672" y="2105472"/>
            <a:ext cx="8640960" cy="1636345"/>
          </a:xfrm>
          <a:prstGeom prst="rect">
            <a:avLst/>
          </a:prstGeom>
        </p:spPr>
        <p:txBody>
          <a:bodyPr wrap="square">
            <a:spAutoFit/>
          </a:bodyPr>
          <a:lstStyle/>
          <a:p>
            <a:pPr lvl="0">
              <a:lnSpc>
                <a:spcPct val="115000"/>
              </a:lnSpc>
              <a:spcAft>
                <a:spcPts val="1000"/>
              </a:spcAft>
            </a:pPr>
            <a:r>
              <a:rPr lang="el-GR" sz="4000" b="1" dirty="0" smtClean="0">
                <a:solidFill>
                  <a:schemeClr val="accent3">
                    <a:lumMod val="20000"/>
                    <a:lumOff val="80000"/>
                  </a:schemeClr>
                </a:solidFill>
                <a:latin typeface="Calibri" panose="020F0502020204030204" pitchFamily="34" charset="0"/>
                <a:ea typeface="Calibri" panose="020F0502020204030204" pitchFamily="34" charset="0"/>
                <a:cs typeface="Times New Roman" panose="02020603050405020304" pitchFamily="18" charset="0"/>
              </a:rPr>
              <a:t>ΕΞΕΙΔΙΚΕΥΣΗ  ΠΡΟΓΡΑΜΜΑΤΟΣ </a:t>
            </a:r>
          </a:p>
          <a:p>
            <a:pPr lvl="0">
              <a:lnSpc>
                <a:spcPct val="115000"/>
              </a:lnSpc>
              <a:spcAft>
                <a:spcPts val="1000"/>
              </a:spcAft>
            </a:pPr>
            <a:r>
              <a:rPr lang="el-GR" sz="4000" b="1" dirty="0" smtClean="0">
                <a:solidFill>
                  <a:schemeClr val="accent3">
                    <a:lumMod val="20000"/>
                    <a:lumOff val="80000"/>
                  </a:schemeClr>
                </a:solidFill>
                <a:latin typeface="Calibri" panose="020F0502020204030204" pitchFamily="34" charset="0"/>
                <a:ea typeface="Calibri" panose="020F0502020204030204" pitchFamily="34" charset="0"/>
                <a:cs typeface="Times New Roman" panose="02020603050405020304" pitchFamily="18" charset="0"/>
              </a:rPr>
              <a:t>ΨΗΜΕΤ 2021-2027</a:t>
            </a:r>
            <a:endParaRPr lang="el-GR" sz="4000" b="1" dirty="0">
              <a:solidFill>
                <a:schemeClr val="accent3">
                  <a:lumMod val="20000"/>
                  <a:lumOff val="80000"/>
                </a:scheme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4" name="Ορθογώνιο 3"/>
          <p:cNvSpPr/>
          <p:nvPr/>
        </p:nvSpPr>
        <p:spPr>
          <a:xfrm>
            <a:off x="15648384" y="2166294"/>
            <a:ext cx="8640960" cy="1466555"/>
          </a:xfrm>
          <a:prstGeom prst="rect">
            <a:avLst/>
          </a:prstGeom>
        </p:spPr>
        <p:txBody>
          <a:bodyPr wrap="square">
            <a:spAutoFit/>
          </a:bodyPr>
          <a:lstStyle/>
          <a:p>
            <a:pPr lvl="0">
              <a:lnSpc>
                <a:spcPct val="115000"/>
              </a:lnSpc>
              <a:spcAft>
                <a:spcPts val="1000"/>
              </a:spcAft>
            </a:pPr>
            <a:r>
              <a:rPr lang="el-GR" sz="4000" b="1" dirty="0">
                <a:solidFill>
                  <a:schemeClr val="accent3">
                    <a:lumMod val="20000"/>
                    <a:lumOff val="80000"/>
                  </a:schemeClr>
                </a:solidFill>
                <a:latin typeface="Calibri" panose="020F0502020204030204" pitchFamily="34" charset="0"/>
                <a:ea typeface="Calibri" panose="020F0502020204030204" pitchFamily="34" charset="0"/>
                <a:cs typeface="Times New Roman" panose="02020603050405020304" pitchFamily="18" charset="0"/>
              </a:rPr>
              <a:t>ΜΕΘΟΔΟΛΟΓΙΑ</a:t>
            </a:r>
            <a:r>
              <a:rPr lang="el-GR" sz="4000" b="1" dirty="0" smtClean="0">
                <a:solidFill>
                  <a:schemeClr val="accent3">
                    <a:lumMod val="20000"/>
                    <a:lumOff val="80000"/>
                  </a:schemeClr>
                </a:solidFill>
                <a:latin typeface="Calibri" panose="020F0502020204030204" pitchFamily="34" charset="0"/>
                <a:ea typeface="Calibri" panose="020F0502020204030204" pitchFamily="34" charset="0"/>
                <a:cs typeface="Times New Roman" panose="02020603050405020304" pitchFamily="18" charset="0"/>
              </a:rPr>
              <a:t> ΑΞΙΟΛΟΓΗΣΗΣ ΚΡΙΤΗΡΙΑ ΕΠΙΛΟΓΗΣ ΠΡΑΞΕΩΝ</a:t>
            </a:r>
            <a:endParaRPr lang="el-GR" sz="4000" b="1" dirty="0">
              <a:solidFill>
                <a:schemeClr val="accent3">
                  <a:lumMod val="20000"/>
                  <a:lumOff val="80000"/>
                </a:schemeClr>
              </a:solidFill>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Image" descr="Image"/>
          <p:cNvPicPr>
            <a:picLocks noChangeAspect="1"/>
          </p:cNvPicPr>
          <p:nvPr/>
        </p:nvPicPr>
        <p:blipFill>
          <a:blip r:embed="rId2">
            <a:extLst/>
          </a:blip>
          <a:stretch>
            <a:fillRect/>
          </a:stretch>
        </p:blipFill>
        <p:spPr>
          <a:xfrm>
            <a:off x="-51563" y="-240255"/>
            <a:ext cx="24487126" cy="14034583"/>
          </a:xfrm>
          <a:prstGeom prst="rect">
            <a:avLst/>
          </a:prstGeom>
          <a:ln w="3175">
            <a:miter lim="400000"/>
          </a:ln>
        </p:spPr>
      </p:pic>
      <p:pic>
        <p:nvPicPr>
          <p:cNvPr id="7" name="Image" descr="Image"/>
          <p:cNvPicPr>
            <a:picLocks noChangeAspect="1"/>
          </p:cNvPicPr>
          <p:nvPr/>
        </p:nvPicPr>
        <p:blipFill>
          <a:blip r:embed="rId2">
            <a:extLst/>
          </a:blip>
          <a:stretch>
            <a:fillRect/>
          </a:stretch>
        </p:blipFill>
        <p:spPr>
          <a:xfrm>
            <a:off x="0" y="-276491"/>
            <a:ext cx="24487126" cy="14034583"/>
          </a:xfrm>
          <a:prstGeom prst="rect">
            <a:avLst/>
          </a:prstGeom>
          <a:ln w="3175">
            <a:miter lim="400000"/>
          </a:ln>
        </p:spPr>
      </p:pic>
      <p:sp>
        <p:nvSpPr>
          <p:cNvPr id="10" name="Ορθογώνιο 9"/>
          <p:cNvSpPr/>
          <p:nvPr/>
        </p:nvSpPr>
        <p:spPr>
          <a:xfrm>
            <a:off x="1030760" y="2177480"/>
            <a:ext cx="22466496" cy="9627251"/>
          </a:xfrm>
          <a:prstGeom prst="rect">
            <a:avLst/>
          </a:prstGeom>
        </p:spPr>
        <p:txBody>
          <a:bodyPr wrap="square">
            <a:spAutoFit/>
          </a:bodyPr>
          <a:lstStyle/>
          <a:p>
            <a:pPr marL="15403" marR="6161" algn="l" defTabSz="914400" hangingPunct="1">
              <a:lnSpc>
                <a:spcPct val="100200"/>
              </a:lnSpc>
              <a:spcBef>
                <a:spcPts val="121"/>
              </a:spcBef>
              <a:defRPr/>
            </a:pPr>
            <a:r>
              <a:rPr lang="el-GR" sz="4400" b="1" dirty="0">
                <a:solidFill>
                  <a:schemeClr val="accent1">
                    <a:lumMod val="50000"/>
                  </a:schemeClr>
                </a:solidFill>
                <a:latin typeface="Calibri" panose="020F0502020204030204" pitchFamily="34" charset="0"/>
                <a:cs typeface="Arial" panose="020B0604020202020204" pitchFamily="34" charset="0"/>
              </a:rPr>
              <a:t>ΣΤΑΔΙΟ Β - Αξιολόγηση των προτάσεων ανά κριτήριο / ομάδα κριτηρίων</a:t>
            </a:r>
          </a:p>
          <a:p>
            <a:pPr algn="l"/>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algn="l"/>
            <a:r>
              <a:rPr lang="el-GR" sz="4000" b="1" dirty="0" smtClean="0">
                <a:latin typeface="Calibri" panose="020F0502020204030204" pitchFamily="34" charset="0"/>
                <a:ea typeface="Calibri" panose="020F0502020204030204" pitchFamily="34" charset="0"/>
                <a:cs typeface="Times New Roman" panose="02020603050405020304" pitchFamily="18" charset="0"/>
              </a:rPr>
              <a:t>3η </a:t>
            </a:r>
            <a:r>
              <a:rPr lang="el-GR" sz="4000" b="1" dirty="0">
                <a:latin typeface="Calibri" panose="020F0502020204030204" pitchFamily="34" charset="0"/>
                <a:ea typeface="Calibri" panose="020F0502020204030204" pitchFamily="34" charset="0"/>
                <a:cs typeface="Times New Roman" panose="02020603050405020304" pitchFamily="18" charset="0"/>
              </a:rPr>
              <a:t>ΟΜΑΔΑ ΚΡΙΤΗΡΙΩΝ: Σκοπιμότητα </a:t>
            </a:r>
            <a:r>
              <a:rPr lang="el-GR" sz="4000" b="1" dirty="0" smtClean="0">
                <a:latin typeface="Calibri" panose="020F0502020204030204" pitchFamily="34" charset="0"/>
                <a:ea typeface="Calibri" panose="020F0502020204030204" pitchFamily="34" charset="0"/>
                <a:cs typeface="Times New Roman" panose="02020603050405020304" pitchFamily="18" charset="0"/>
              </a:rPr>
              <a:t>πράξης</a:t>
            </a:r>
          </a:p>
          <a:p>
            <a:pPr marL="342900" indent="-342900" algn="l">
              <a:lnSpc>
                <a:spcPct val="107000"/>
              </a:lnSpc>
              <a:buFont typeface="Wingdings" panose="05000000000000000000" pitchFamily="2" charset="2"/>
              <a:buChar char=""/>
            </a:pPr>
            <a:r>
              <a:rPr lang="el-GR" sz="4000" b="1" dirty="0">
                <a:solidFill>
                  <a:schemeClr val="accent1">
                    <a:lumMod val="50000"/>
                  </a:schemeClr>
                </a:solidFill>
                <a:latin typeface="Calibri" panose="020F0502020204030204" pitchFamily="34" charset="0"/>
                <a:cs typeface="Arial" panose="020B0604020202020204" pitchFamily="34" charset="0"/>
              </a:rPr>
              <a:t>Αναγκαιότητα υλοποίησης της πράξης</a:t>
            </a:r>
          </a:p>
          <a:p>
            <a:pPr marL="342900" indent="-342900" algn="l">
              <a:lnSpc>
                <a:spcPct val="107000"/>
              </a:lnSpc>
              <a:buFont typeface="Wingdings" panose="05000000000000000000" pitchFamily="2" charset="2"/>
              <a:buChar char=""/>
            </a:pPr>
            <a:r>
              <a:rPr lang="el-GR" sz="4000" dirty="0">
                <a:latin typeface="Calibri" panose="020F0502020204030204" pitchFamily="34" charset="0"/>
                <a:ea typeface="Calibri" panose="020F0502020204030204" pitchFamily="34" charset="0"/>
                <a:cs typeface="Times New Roman" panose="02020603050405020304" pitchFamily="18" charset="0"/>
              </a:rPr>
              <a:t>Αποτελεσματικότητα</a:t>
            </a:r>
          </a:p>
          <a:p>
            <a:pPr marL="342900" indent="-342900" algn="l">
              <a:lnSpc>
                <a:spcPct val="107000"/>
              </a:lnSpc>
              <a:buFont typeface="Wingdings" panose="05000000000000000000" pitchFamily="2" charset="2"/>
              <a:buChar char=""/>
            </a:pPr>
            <a:r>
              <a:rPr lang="el-GR" sz="4000" dirty="0">
                <a:latin typeface="Calibri" panose="020F0502020204030204" pitchFamily="34" charset="0"/>
                <a:ea typeface="Calibri" panose="020F0502020204030204" pitchFamily="34" charset="0"/>
                <a:cs typeface="Times New Roman" panose="02020603050405020304" pitchFamily="18" charset="0"/>
              </a:rPr>
              <a:t>Αποδοτικότητα</a:t>
            </a:r>
          </a:p>
          <a:p>
            <a:pPr marL="342900" indent="-342900" algn="l">
              <a:lnSpc>
                <a:spcPct val="107000"/>
              </a:lnSpc>
              <a:buFont typeface="Wingdings" panose="05000000000000000000" pitchFamily="2" charset="2"/>
              <a:buChar char=""/>
            </a:pPr>
            <a:r>
              <a:rPr lang="el-GR" sz="4000" dirty="0">
                <a:latin typeface="Calibri" panose="020F0502020204030204" pitchFamily="34" charset="0"/>
                <a:ea typeface="Calibri" panose="020F0502020204030204" pitchFamily="34" charset="0"/>
                <a:cs typeface="Times New Roman" panose="02020603050405020304" pitchFamily="18" charset="0"/>
              </a:rPr>
              <a:t>Βιωσιμότητα, λειτουργικότητα, αξιοποίηση</a:t>
            </a:r>
          </a:p>
          <a:p>
            <a:pPr marL="342900" indent="-342900" algn="l">
              <a:lnSpc>
                <a:spcPct val="107000"/>
              </a:lnSpc>
              <a:buFont typeface="Wingdings" panose="05000000000000000000" pitchFamily="2" charset="2"/>
              <a:buChar char=""/>
            </a:pPr>
            <a:r>
              <a:rPr lang="el-GR" sz="4000" dirty="0">
                <a:latin typeface="Calibri" panose="020F0502020204030204" pitchFamily="34" charset="0"/>
                <a:ea typeface="Calibri" panose="020F0502020204030204" pitchFamily="34" charset="0"/>
                <a:cs typeface="Times New Roman" panose="02020603050405020304" pitchFamily="18" charset="0"/>
              </a:rPr>
              <a:t>Καινοτομία</a:t>
            </a:r>
          </a:p>
          <a:p>
            <a:pPr algn="l"/>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algn="l"/>
            <a:r>
              <a:rPr lang="el-GR" sz="4000" b="1" dirty="0" smtClean="0">
                <a:latin typeface="Calibri" panose="020F0502020204030204" pitchFamily="34" charset="0"/>
                <a:ea typeface="Calibri" panose="020F0502020204030204" pitchFamily="34" charset="0"/>
                <a:cs typeface="Times New Roman" panose="02020603050405020304" pitchFamily="18" charset="0"/>
              </a:rPr>
              <a:t>4η </a:t>
            </a:r>
            <a:r>
              <a:rPr lang="el-GR" sz="4000" b="1" dirty="0">
                <a:latin typeface="Calibri" panose="020F0502020204030204" pitchFamily="34" charset="0"/>
                <a:ea typeface="Calibri" panose="020F0502020204030204" pitchFamily="34" charset="0"/>
                <a:cs typeface="Times New Roman" panose="02020603050405020304" pitchFamily="18" charset="0"/>
              </a:rPr>
              <a:t>ΟΜΑΔΑ ΚΡΙΤΗΡΙΩΝ: </a:t>
            </a:r>
            <a:r>
              <a:rPr lang="el-GR" sz="4000" b="1" dirty="0" smtClean="0">
                <a:latin typeface="Calibri" panose="020F0502020204030204" pitchFamily="34" charset="0"/>
                <a:ea typeface="Calibri" panose="020F0502020204030204" pitchFamily="34" charset="0"/>
                <a:cs typeface="Times New Roman" panose="02020603050405020304" pitchFamily="18" charset="0"/>
              </a:rPr>
              <a:t>Ωριμότητα</a:t>
            </a:r>
          </a:p>
          <a:p>
            <a:pPr marL="342900" indent="-342900" algn="l">
              <a:lnSpc>
                <a:spcPct val="107000"/>
              </a:lnSpc>
              <a:buFont typeface="Wingdings" panose="05000000000000000000" pitchFamily="2" charset="2"/>
              <a:buChar char=""/>
            </a:pPr>
            <a:r>
              <a:rPr lang="el-GR" sz="4000" b="1" dirty="0">
                <a:solidFill>
                  <a:schemeClr val="accent1">
                    <a:lumMod val="50000"/>
                  </a:schemeClr>
                </a:solidFill>
                <a:latin typeface="Calibri" panose="020F0502020204030204" pitchFamily="34" charset="0"/>
                <a:cs typeface="Arial" panose="020B0604020202020204" pitchFamily="34" charset="0"/>
              </a:rPr>
              <a:t>Στάδιο εξέλιξης των απαιτούμενων ενεργειών ωρίμανσης της πράξης</a:t>
            </a:r>
          </a:p>
          <a:p>
            <a:pPr marL="342900" indent="-342900" algn="l">
              <a:lnSpc>
                <a:spcPct val="107000"/>
              </a:lnSpc>
              <a:buFont typeface="Wingdings" panose="05000000000000000000" pitchFamily="2" charset="2"/>
              <a:buChar char=""/>
            </a:pPr>
            <a:r>
              <a:rPr lang="el-GR" sz="4000" dirty="0">
                <a:latin typeface="Calibri" panose="020F0502020204030204" pitchFamily="34" charset="0"/>
                <a:ea typeface="Calibri" panose="020F0502020204030204" pitchFamily="34" charset="0"/>
                <a:cs typeface="Times New Roman" panose="02020603050405020304" pitchFamily="18" charset="0"/>
              </a:rPr>
              <a:t>Βαθμός προόδου διοικητικών ή άλλων ενεργειών</a:t>
            </a:r>
          </a:p>
          <a:p>
            <a:pPr algn="l"/>
            <a:endParaRPr lang="el-GR" sz="4000" b="1" dirty="0" smtClean="0">
              <a:latin typeface="Calibri" panose="020F0502020204030204" pitchFamily="34" charset="0"/>
              <a:ea typeface="Calibri" panose="020F0502020204030204" pitchFamily="34" charset="0"/>
              <a:cs typeface="Times New Roman" panose="02020603050405020304" pitchFamily="18" charset="0"/>
            </a:endParaRPr>
          </a:p>
          <a:p>
            <a:pPr algn="l"/>
            <a:r>
              <a:rPr lang="el-GR" sz="4000" b="1" dirty="0" smtClean="0">
                <a:latin typeface="Calibri" panose="020F0502020204030204" pitchFamily="34" charset="0"/>
                <a:ea typeface="Calibri" panose="020F0502020204030204" pitchFamily="34" charset="0"/>
                <a:cs typeface="Times New Roman" panose="02020603050405020304" pitchFamily="18" charset="0"/>
              </a:rPr>
              <a:t>Δεν εξετάζεται η 5η </a:t>
            </a:r>
            <a:r>
              <a:rPr lang="el-GR" sz="4000" b="1" dirty="0">
                <a:latin typeface="Calibri" panose="020F0502020204030204" pitchFamily="34" charset="0"/>
                <a:ea typeface="Calibri" panose="020F0502020204030204" pitchFamily="34" charset="0"/>
                <a:cs typeface="Times New Roman" panose="02020603050405020304" pitchFamily="18" charset="0"/>
              </a:rPr>
              <a:t>ΟΜΑΔΑ ΚΡΙΤΗΡΙΩΝ: </a:t>
            </a:r>
            <a:r>
              <a:rPr lang="el-GR" sz="4000" b="1" dirty="0" smtClean="0">
                <a:latin typeface="Calibri" panose="020F0502020204030204" pitchFamily="34" charset="0"/>
                <a:ea typeface="Calibri" panose="020F0502020204030204" pitchFamily="34" charset="0"/>
                <a:cs typeface="Times New Roman" panose="02020603050405020304" pitchFamily="18" charset="0"/>
              </a:rPr>
              <a:t>Διοικητική, επιχειρησιακή και χρηματοοικονομική ικανότητα δικαιούχου</a:t>
            </a:r>
            <a:endParaRPr lang="el-GR" sz="40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06170138"/>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endParaRPr lang="el-GR"/>
          </a:p>
        </p:txBody>
      </p:sp>
      <p:sp>
        <p:nvSpPr>
          <p:cNvPr id="3" name="Θέση κειμένου 2"/>
          <p:cNvSpPr>
            <a:spLocks noGrp="1"/>
          </p:cNvSpPr>
          <p:nvPr>
            <p:ph type="body" sz="quarter" idx="21"/>
          </p:nvPr>
        </p:nvSpPr>
        <p:spPr/>
        <p:txBody>
          <a:bodyPr/>
          <a:lstStyle/>
          <a:p>
            <a:endParaRPr lang="el-GR"/>
          </a:p>
        </p:txBody>
      </p:sp>
      <p:sp>
        <p:nvSpPr>
          <p:cNvPr id="4" name="Θέση κειμένου 3"/>
          <p:cNvSpPr>
            <a:spLocks noGrp="1"/>
          </p:cNvSpPr>
          <p:nvPr>
            <p:ph type="body" sz="quarter" idx="1"/>
          </p:nvPr>
        </p:nvSpPr>
        <p:spPr/>
        <p:txBody>
          <a:bodyPr/>
          <a:lstStyle/>
          <a:p>
            <a:endParaRPr lang="el-GR"/>
          </a:p>
        </p:txBody>
      </p:sp>
      <p:pic>
        <p:nvPicPr>
          <p:cNvPr id="5" name="Image" descr="Image"/>
          <p:cNvPicPr>
            <a:picLocks noChangeAspect="1"/>
          </p:cNvPicPr>
          <p:nvPr/>
        </p:nvPicPr>
        <p:blipFill>
          <a:blip r:embed="rId2">
            <a:extLst/>
          </a:blip>
          <a:stretch>
            <a:fillRect/>
          </a:stretch>
        </p:blipFill>
        <p:spPr>
          <a:xfrm>
            <a:off x="0" y="-276491"/>
            <a:ext cx="24487126" cy="14034583"/>
          </a:xfrm>
          <a:prstGeom prst="rect">
            <a:avLst/>
          </a:prstGeom>
          <a:ln w="3175">
            <a:miter lim="400000"/>
          </a:ln>
        </p:spPr>
      </p:pic>
      <p:sp>
        <p:nvSpPr>
          <p:cNvPr id="8" name="Ορθογώνιο 7"/>
          <p:cNvSpPr/>
          <p:nvPr/>
        </p:nvSpPr>
        <p:spPr>
          <a:xfrm>
            <a:off x="1648527" y="2137742"/>
            <a:ext cx="17462794" cy="769441"/>
          </a:xfrm>
          <a:prstGeom prst="rect">
            <a:avLst/>
          </a:prstGeom>
        </p:spPr>
        <p:txBody>
          <a:bodyPr wrap="none">
            <a:spAutoFit/>
          </a:bodyPr>
          <a:lstStyle/>
          <a:p>
            <a:pPr marL="15403" marR="6161" defTabSz="914400" hangingPunct="1">
              <a:lnSpc>
                <a:spcPct val="100200"/>
              </a:lnSpc>
              <a:spcBef>
                <a:spcPts val="121"/>
              </a:spcBef>
              <a:defRPr/>
            </a:pPr>
            <a:r>
              <a:rPr lang="el-GR" sz="4400" b="1" dirty="0" smtClean="0">
                <a:solidFill>
                  <a:schemeClr val="accent1">
                    <a:lumMod val="50000"/>
                  </a:schemeClr>
                </a:solidFill>
                <a:latin typeface="Calibri" panose="020F0502020204030204" pitchFamily="34" charset="0"/>
                <a:cs typeface="Arial" panose="020B0604020202020204" pitchFamily="34" charset="0"/>
              </a:rPr>
              <a:t>ΜΕΘΟΔΟΛΟΓΙΑ και ΚΡΙΤΗΡΙΑ 1ης Επιτροπής Παρακολούθησης ΠΨΗΜΕΤ </a:t>
            </a:r>
            <a:endParaRPr lang="el-GR" sz="4400" b="1" dirty="0">
              <a:solidFill>
                <a:schemeClr val="accent1">
                  <a:lumMod val="50000"/>
                </a:schemeClr>
              </a:solidFill>
              <a:latin typeface="Calibri" panose="020F0502020204030204" pitchFamily="34" charset="0"/>
              <a:cs typeface="Arial" panose="020B0604020202020204" pitchFamily="34" charset="0"/>
            </a:endParaRPr>
          </a:p>
        </p:txBody>
      </p:sp>
      <p:sp>
        <p:nvSpPr>
          <p:cNvPr id="9" name="object 9">
            <a:extLst>
              <a:ext uri="{FF2B5EF4-FFF2-40B4-BE49-F238E27FC236}">
                <a16:creationId xmlns="" xmlns:a16="http://schemas.microsoft.com/office/drawing/2014/main" id="{CD37585B-8902-E245-84F3-5C613F4438D6}"/>
              </a:ext>
            </a:extLst>
          </p:cNvPr>
          <p:cNvSpPr/>
          <p:nvPr/>
        </p:nvSpPr>
        <p:spPr>
          <a:xfrm>
            <a:off x="1863862" y="6541298"/>
            <a:ext cx="720080" cy="443666"/>
          </a:xfrm>
          <a:custGeom>
            <a:avLst/>
            <a:gdLst/>
            <a:ahLst/>
            <a:cxnLst/>
            <a:rect l="l" t="t" r="r" b="b"/>
            <a:pathLst>
              <a:path w="394334" h="297179">
                <a:moveTo>
                  <a:pt x="248987" y="0"/>
                </a:moveTo>
                <a:lnTo>
                  <a:pt x="0" y="0"/>
                </a:lnTo>
                <a:lnTo>
                  <a:pt x="0" y="296975"/>
                </a:lnTo>
                <a:lnTo>
                  <a:pt x="248987" y="296975"/>
                </a:lnTo>
                <a:lnTo>
                  <a:pt x="393820" y="148487"/>
                </a:lnTo>
                <a:lnTo>
                  <a:pt x="248987" y="0"/>
                </a:lnTo>
                <a:close/>
              </a:path>
            </a:pathLst>
          </a:custGeom>
          <a:solidFill>
            <a:srgbClr val="7DD34E">
              <a:alpha val="94999"/>
            </a:srgbClr>
          </a:solidFill>
        </p:spPr>
        <p:txBody>
          <a:bodyPr wrap="square" lIns="0" tIns="0" rIns="0" bIns="0" rtlCol="0"/>
          <a:ls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B0F0"/>
              </a:solidFill>
              <a:effectLst/>
              <a:uLnTx/>
              <a:uFillTx/>
            </a:endParaRPr>
          </a:p>
        </p:txBody>
      </p:sp>
      <p:sp>
        <p:nvSpPr>
          <p:cNvPr id="10" name="Ορθογώνιο 9"/>
          <p:cNvSpPr/>
          <p:nvPr/>
        </p:nvSpPr>
        <p:spPr>
          <a:xfrm>
            <a:off x="2652393" y="6244403"/>
            <a:ext cx="18365597" cy="1508105"/>
          </a:xfrm>
          <a:prstGeom prst="rect">
            <a:avLst/>
          </a:prstGeom>
        </p:spPr>
        <p:txBody>
          <a:bodyPr wrap="square">
            <a:spAutoFit/>
          </a:bodyPr>
          <a:lstStyle/>
          <a:p>
            <a:pPr lvl="0" algn="l">
              <a:lnSpc>
                <a:spcPct val="115000"/>
              </a:lnSpc>
              <a:spcAft>
                <a:spcPts val="1000"/>
              </a:spcAft>
            </a:pPr>
            <a:r>
              <a:rPr lang="el-GR" sz="4000" dirty="0" smtClean="0">
                <a:latin typeface="Calibri" panose="020F0502020204030204" pitchFamily="34" charset="0"/>
                <a:ea typeface="Calibri" panose="020F0502020204030204" pitchFamily="34" charset="0"/>
                <a:cs typeface="Times New Roman" panose="02020603050405020304" pitchFamily="18" charset="0"/>
              </a:rPr>
              <a:t>Γενικά </a:t>
            </a:r>
            <a:r>
              <a:rPr lang="el-GR" sz="4000" dirty="0">
                <a:latin typeface="Calibri" panose="020F0502020204030204" pitchFamily="34" charset="0"/>
                <a:ea typeface="Calibri" panose="020F0502020204030204" pitchFamily="34" charset="0"/>
                <a:cs typeface="Times New Roman" panose="02020603050405020304" pitchFamily="18" charset="0"/>
              </a:rPr>
              <a:t>κριτήρια ΑΜΕΣΗΣ αξιολόγησης για δράσεις ΕΤΠΑ (Προτεραιότητες 1 και 2) και ΕΚΤ+ (Προτεραιότητα 3</a:t>
            </a:r>
            <a:r>
              <a:rPr lang="el-GR" sz="4000" dirty="0" smtClean="0">
                <a:latin typeface="Calibri" panose="020F0502020204030204" pitchFamily="34" charset="0"/>
                <a:ea typeface="Calibri" panose="020F0502020204030204" pitchFamily="34" charset="0"/>
                <a:cs typeface="Times New Roman" panose="02020603050405020304" pitchFamily="18" charset="0"/>
              </a:rPr>
              <a:t>) του ΠΨΗΜΕΤ</a:t>
            </a:r>
            <a:endParaRPr lang="el-GR" sz="40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object 9">
            <a:extLst>
              <a:ext uri="{FF2B5EF4-FFF2-40B4-BE49-F238E27FC236}">
                <a16:creationId xmlns="" xmlns:a16="http://schemas.microsoft.com/office/drawing/2014/main" id="{CD37585B-8902-E245-84F3-5C613F4438D6}"/>
              </a:ext>
            </a:extLst>
          </p:cNvPr>
          <p:cNvSpPr/>
          <p:nvPr/>
        </p:nvSpPr>
        <p:spPr>
          <a:xfrm>
            <a:off x="1863862" y="7899984"/>
            <a:ext cx="720080" cy="443666"/>
          </a:xfrm>
          <a:custGeom>
            <a:avLst/>
            <a:gdLst/>
            <a:ahLst/>
            <a:cxnLst/>
            <a:rect l="l" t="t" r="r" b="b"/>
            <a:pathLst>
              <a:path w="394334" h="297179">
                <a:moveTo>
                  <a:pt x="248987" y="0"/>
                </a:moveTo>
                <a:lnTo>
                  <a:pt x="0" y="0"/>
                </a:lnTo>
                <a:lnTo>
                  <a:pt x="0" y="296975"/>
                </a:lnTo>
                <a:lnTo>
                  <a:pt x="248987" y="296975"/>
                </a:lnTo>
                <a:lnTo>
                  <a:pt x="393820" y="148487"/>
                </a:lnTo>
                <a:lnTo>
                  <a:pt x="248987" y="0"/>
                </a:lnTo>
                <a:close/>
              </a:path>
            </a:pathLst>
          </a:custGeom>
          <a:solidFill>
            <a:srgbClr val="7DD34E">
              <a:alpha val="94999"/>
            </a:srgbClr>
          </a:solidFill>
        </p:spPr>
        <p:txBody>
          <a:bodyPr wrap="square" lIns="0" tIns="0" rIns="0" bIns="0" rtlCol="0"/>
          <a:ls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B0F0"/>
              </a:solidFill>
              <a:effectLst/>
              <a:uLnTx/>
              <a:uFillTx/>
            </a:endParaRPr>
          </a:p>
        </p:txBody>
      </p:sp>
      <p:sp>
        <p:nvSpPr>
          <p:cNvPr id="12" name="object 9">
            <a:extLst>
              <a:ext uri="{FF2B5EF4-FFF2-40B4-BE49-F238E27FC236}">
                <a16:creationId xmlns="" xmlns:a16="http://schemas.microsoft.com/office/drawing/2014/main" id="{CD37585B-8902-E245-84F3-5C613F4438D6}"/>
              </a:ext>
            </a:extLst>
          </p:cNvPr>
          <p:cNvSpPr/>
          <p:nvPr/>
        </p:nvSpPr>
        <p:spPr>
          <a:xfrm>
            <a:off x="1846368" y="11052027"/>
            <a:ext cx="720080" cy="443666"/>
          </a:xfrm>
          <a:custGeom>
            <a:avLst/>
            <a:gdLst/>
            <a:ahLst/>
            <a:cxnLst/>
            <a:rect l="l" t="t" r="r" b="b"/>
            <a:pathLst>
              <a:path w="394334" h="297179">
                <a:moveTo>
                  <a:pt x="248987" y="0"/>
                </a:moveTo>
                <a:lnTo>
                  <a:pt x="0" y="0"/>
                </a:lnTo>
                <a:lnTo>
                  <a:pt x="0" y="296975"/>
                </a:lnTo>
                <a:lnTo>
                  <a:pt x="248987" y="296975"/>
                </a:lnTo>
                <a:lnTo>
                  <a:pt x="393820" y="148487"/>
                </a:lnTo>
                <a:lnTo>
                  <a:pt x="248987" y="0"/>
                </a:lnTo>
                <a:close/>
              </a:path>
            </a:pathLst>
          </a:custGeom>
          <a:solidFill>
            <a:srgbClr val="7DD34E">
              <a:alpha val="94999"/>
            </a:srgbClr>
          </a:solidFill>
        </p:spPr>
        <p:txBody>
          <a:bodyPr wrap="square" lIns="0" tIns="0" rIns="0" bIns="0" rtlCol="0"/>
          <a:ls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B0F0"/>
              </a:solidFill>
              <a:effectLst/>
              <a:uLnTx/>
              <a:uFillTx/>
            </a:endParaRPr>
          </a:p>
        </p:txBody>
      </p:sp>
      <p:sp>
        <p:nvSpPr>
          <p:cNvPr id="13" name="Ορθογώνιο 12"/>
          <p:cNvSpPr/>
          <p:nvPr/>
        </p:nvSpPr>
        <p:spPr>
          <a:xfrm>
            <a:off x="2674859" y="7589597"/>
            <a:ext cx="18278963" cy="1508105"/>
          </a:xfrm>
          <a:prstGeom prst="rect">
            <a:avLst/>
          </a:prstGeom>
        </p:spPr>
        <p:txBody>
          <a:bodyPr wrap="square">
            <a:spAutoFit/>
          </a:bodyPr>
          <a:lstStyle/>
          <a:p>
            <a:pPr algn="l">
              <a:lnSpc>
                <a:spcPct val="115000"/>
              </a:lnSpc>
              <a:spcAft>
                <a:spcPts val="1000"/>
              </a:spcAft>
            </a:pPr>
            <a:r>
              <a:rPr lang="el-GR" sz="4000" dirty="0" smtClean="0">
                <a:latin typeface="Calibri" panose="020F0502020204030204" pitchFamily="34" charset="0"/>
                <a:ea typeface="Calibri" panose="020F0502020204030204" pitchFamily="34" charset="0"/>
                <a:cs typeface="Times New Roman" panose="02020603050405020304" pitchFamily="18" charset="0"/>
              </a:rPr>
              <a:t>Κριτήρια για </a:t>
            </a:r>
            <a:r>
              <a:rPr lang="el-GR" sz="4000" dirty="0">
                <a:latin typeface="Calibri" panose="020F0502020204030204" pitchFamily="34" charset="0"/>
                <a:ea typeface="Calibri" panose="020F0502020204030204" pitchFamily="34" charset="0"/>
                <a:cs typeface="Times New Roman" panose="02020603050405020304" pitchFamily="18" charset="0"/>
              </a:rPr>
              <a:t>δράσεις Τεχνικής Βοήθειας ΕΤΠΑ (Προτεραιότητα 4) και Τεχνικής Βοήθειας ΕΚΤ+ (Προτεραιότητα 5</a:t>
            </a:r>
            <a:r>
              <a:rPr lang="el-GR" sz="4000" dirty="0" smtClean="0">
                <a:latin typeface="Calibri" panose="020F0502020204030204" pitchFamily="34" charset="0"/>
                <a:ea typeface="Calibri" panose="020F0502020204030204" pitchFamily="34" charset="0"/>
                <a:cs typeface="Times New Roman" panose="02020603050405020304" pitchFamily="18" charset="0"/>
              </a:rPr>
              <a:t>) του ΠΨΗΜΕΤ</a:t>
            </a:r>
            <a:endParaRPr lang="el-GR" sz="40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Ορθογώνιο 13"/>
          <p:cNvSpPr/>
          <p:nvPr/>
        </p:nvSpPr>
        <p:spPr>
          <a:xfrm>
            <a:off x="2653082" y="10833972"/>
            <a:ext cx="18367935" cy="1323439"/>
          </a:xfrm>
          <a:prstGeom prst="rect">
            <a:avLst/>
          </a:prstGeom>
        </p:spPr>
        <p:txBody>
          <a:bodyPr wrap="square">
            <a:spAutoFit/>
          </a:bodyPr>
          <a:lstStyle/>
          <a:p>
            <a:pPr lvl="0" algn="l"/>
            <a:r>
              <a:rPr lang="el-GR" sz="4000" dirty="0">
                <a:latin typeface="Calibri" panose="020F0502020204030204" pitchFamily="34" charset="0"/>
                <a:ea typeface="Calibri" panose="020F0502020204030204" pitchFamily="34" charset="0"/>
                <a:cs typeface="Times New Roman" panose="02020603050405020304" pitchFamily="18" charset="0"/>
              </a:rPr>
              <a:t>Δ</a:t>
            </a:r>
            <a:r>
              <a:rPr lang="el-GR" sz="4000" dirty="0" smtClean="0">
                <a:latin typeface="Calibri" panose="020F0502020204030204" pitchFamily="34" charset="0"/>
                <a:ea typeface="Calibri" panose="020F0502020204030204" pitchFamily="34" charset="0"/>
                <a:cs typeface="Times New Roman" panose="02020603050405020304" pitchFamily="18" charset="0"/>
              </a:rPr>
              <a:t>υαδική </a:t>
            </a:r>
            <a:r>
              <a:rPr lang="el-GR" sz="4000" dirty="0">
                <a:latin typeface="Calibri" panose="020F0502020204030204" pitchFamily="34" charset="0"/>
                <a:ea typeface="Calibri" panose="020F0502020204030204" pitchFamily="34" charset="0"/>
                <a:cs typeface="Times New Roman" panose="02020603050405020304" pitchFamily="18" charset="0"/>
              </a:rPr>
              <a:t>βαθμολόγηση (ΝΑΙ/ΟΧΙ) και αποκλεισμό κατά κριτήριο (όλα τα κριτήρια «ΝΑΙ») </a:t>
            </a:r>
          </a:p>
        </p:txBody>
      </p:sp>
      <p:sp>
        <p:nvSpPr>
          <p:cNvPr id="15" name="object 9">
            <a:extLst>
              <a:ext uri="{FF2B5EF4-FFF2-40B4-BE49-F238E27FC236}">
                <a16:creationId xmlns="" xmlns:a16="http://schemas.microsoft.com/office/drawing/2014/main" id="{CD37585B-8902-E245-84F3-5C613F4438D6}"/>
              </a:ext>
            </a:extLst>
          </p:cNvPr>
          <p:cNvSpPr/>
          <p:nvPr/>
        </p:nvSpPr>
        <p:spPr>
          <a:xfrm>
            <a:off x="1836787" y="9299558"/>
            <a:ext cx="720080" cy="443666"/>
          </a:xfrm>
          <a:custGeom>
            <a:avLst/>
            <a:gdLst/>
            <a:ahLst/>
            <a:cxnLst/>
            <a:rect l="l" t="t" r="r" b="b"/>
            <a:pathLst>
              <a:path w="394334" h="297179">
                <a:moveTo>
                  <a:pt x="248987" y="0"/>
                </a:moveTo>
                <a:lnTo>
                  <a:pt x="0" y="0"/>
                </a:lnTo>
                <a:lnTo>
                  <a:pt x="0" y="296975"/>
                </a:lnTo>
                <a:lnTo>
                  <a:pt x="248987" y="296975"/>
                </a:lnTo>
                <a:lnTo>
                  <a:pt x="393820" y="148487"/>
                </a:lnTo>
                <a:lnTo>
                  <a:pt x="248987" y="0"/>
                </a:lnTo>
                <a:close/>
              </a:path>
            </a:pathLst>
          </a:custGeom>
          <a:solidFill>
            <a:srgbClr val="7DD34E">
              <a:alpha val="94999"/>
            </a:srgbClr>
          </a:solidFill>
        </p:spPr>
        <p:txBody>
          <a:bodyPr wrap="square" lIns="0" tIns="0" rIns="0" bIns="0" rtlCol="0"/>
          <a:ls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B0F0"/>
              </a:solidFill>
              <a:effectLst/>
              <a:uLnTx/>
              <a:uFillTx/>
            </a:endParaRPr>
          </a:p>
        </p:txBody>
      </p:sp>
      <p:sp>
        <p:nvSpPr>
          <p:cNvPr id="16" name="Ορθογώνιο 15"/>
          <p:cNvSpPr/>
          <p:nvPr/>
        </p:nvSpPr>
        <p:spPr>
          <a:xfrm>
            <a:off x="2674859" y="9081302"/>
            <a:ext cx="18367935" cy="1323439"/>
          </a:xfrm>
          <a:prstGeom prst="rect">
            <a:avLst/>
          </a:prstGeom>
        </p:spPr>
        <p:txBody>
          <a:bodyPr wrap="square">
            <a:spAutoFit/>
          </a:bodyPr>
          <a:lstStyle/>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Ειδικά </a:t>
            </a:r>
            <a:r>
              <a:rPr lang="el-GR" sz="4000" dirty="0">
                <a:latin typeface="Calibri" panose="020F0502020204030204" pitchFamily="34" charset="0"/>
                <a:ea typeface="Calibri" panose="020F0502020204030204" pitchFamily="34" charset="0"/>
                <a:cs typeface="Times New Roman" panose="02020603050405020304" pitchFamily="18" charset="0"/>
              </a:rPr>
              <a:t>κριτήρια ΑΜΕΣΗΣ αξιολόγησης της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εξειδικευμένης Δράσης 1.3.1 «Ψηφιακός </a:t>
            </a:r>
            <a:r>
              <a:rPr lang="el-GR" sz="4000" dirty="0">
                <a:latin typeface="Calibri" panose="020F0502020204030204" pitchFamily="34" charset="0"/>
                <a:ea typeface="Calibri" panose="020F0502020204030204" pitchFamily="34" charset="0"/>
                <a:cs typeface="Times New Roman" panose="02020603050405020304" pitchFamily="18" charset="0"/>
              </a:rPr>
              <a:t>Μετασχηματισμός των ΟΤΑ</a:t>
            </a:r>
            <a:r>
              <a:rPr lang="el-GR" sz="4000" dirty="0" smtClean="0">
                <a:latin typeface="Calibri" panose="020F0502020204030204" pitchFamily="34" charset="0"/>
                <a:ea typeface="Calibri" panose="020F0502020204030204" pitchFamily="34" charset="0"/>
                <a:cs typeface="Times New Roman" panose="02020603050405020304" pitchFamily="18" charset="0"/>
              </a:rPr>
              <a:t>»</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object 9">
            <a:extLst>
              <a:ext uri="{FF2B5EF4-FFF2-40B4-BE49-F238E27FC236}">
                <a16:creationId xmlns="" xmlns:a16="http://schemas.microsoft.com/office/drawing/2014/main" id="{CD37585B-8902-E245-84F3-5C613F4438D6}"/>
              </a:ext>
            </a:extLst>
          </p:cNvPr>
          <p:cNvSpPr/>
          <p:nvPr/>
        </p:nvSpPr>
        <p:spPr>
          <a:xfrm>
            <a:off x="1836787" y="3502615"/>
            <a:ext cx="720080" cy="443666"/>
          </a:xfrm>
          <a:custGeom>
            <a:avLst/>
            <a:gdLst/>
            <a:ahLst/>
            <a:cxnLst/>
            <a:rect l="l" t="t" r="r" b="b"/>
            <a:pathLst>
              <a:path w="394334" h="297179">
                <a:moveTo>
                  <a:pt x="248987" y="0"/>
                </a:moveTo>
                <a:lnTo>
                  <a:pt x="0" y="0"/>
                </a:lnTo>
                <a:lnTo>
                  <a:pt x="0" y="296975"/>
                </a:lnTo>
                <a:lnTo>
                  <a:pt x="248987" y="296975"/>
                </a:lnTo>
                <a:lnTo>
                  <a:pt x="393820" y="148487"/>
                </a:lnTo>
                <a:lnTo>
                  <a:pt x="248987" y="0"/>
                </a:lnTo>
                <a:close/>
              </a:path>
            </a:pathLst>
          </a:custGeom>
          <a:solidFill>
            <a:srgbClr val="7DD34E">
              <a:alpha val="94999"/>
            </a:srgbClr>
          </a:solidFill>
        </p:spPr>
        <p:txBody>
          <a:bodyPr wrap="square" lIns="0" tIns="0" rIns="0" bIns="0" rtlCol="0"/>
          <a:ls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B0F0"/>
              </a:solidFill>
              <a:effectLst/>
              <a:uLnTx/>
              <a:uFillTx/>
            </a:endParaRPr>
          </a:p>
        </p:txBody>
      </p:sp>
      <p:sp>
        <p:nvSpPr>
          <p:cNvPr id="18" name="Ορθογώνιο 17"/>
          <p:cNvSpPr/>
          <p:nvPr/>
        </p:nvSpPr>
        <p:spPr>
          <a:xfrm>
            <a:off x="2739027" y="3275642"/>
            <a:ext cx="18367935" cy="2683812"/>
          </a:xfrm>
          <a:prstGeom prst="rect">
            <a:avLst/>
          </a:prstGeom>
        </p:spPr>
        <p:txBody>
          <a:bodyPr wrap="square">
            <a:spAutoFit/>
          </a:bodyPr>
          <a:lstStyle/>
          <a:p>
            <a:pPr lvl="0" algn="l"/>
            <a:r>
              <a:rPr lang="el-GR" sz="4000" dirty="0" smtClean="0">
                <a:latin typeface="Calibri" panose="020F0502020204030204" pitchFamily="34" charset="0"/>
                <a:ea typeface="Calibri" panose="020F0502020204030204" pitchFamily="34" charset="0"/>
                <a:cs typeface="Times New Roman" panose="02020603050405020304" pitchFamily="18" charset="0"/>
              </a:rPr>
              <a:t>Επιλογή κατά κανόνα της </a:t>
            </a:r>
            <a:r>
              <a:rPr lang="el-GR" sz="4000" b="1" dirty="0" smtClean="0">
                <a:latin typeface="Calibri" panose="020F0502020204030204" pitchFamily="34" charset="0"/>
                <a:ea typeface="Calibri" panose="020F0502020204030204" pitchFamily="34" charset="0"/>
                <a:cs typeface="Times New Roman" panose="02020603050405020304" pitchFamily="18" charset="0"/>
              </a:rPr>
              <a:t>άμεσης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αξιολόγησης </a:t>
            </a:r>
          </a:p>
          <a:p>
            <a:pPr marL="342900" lvl="0" indent="-342900" algn="l">
              <a:lnSpc>
                <a:spcPct val="107000"/>
              </a:lnSpc>
              <a:buFont typeface="Wingdings" panose="05000000000000000000" pitchFamily="2" charset="2"/>
              <a:buChar char=""/>
            </a:pPr>
            <a:r>
              <a:rPr lang="el-GR" sz="4000" dirty="0">
                <a:latin typeface="Calibri" panose="020F0502020204030204" pitchFamily="34" charset="0"/>
                <a:ea typeface="Calibri" panose="020F0502020204030204" pitchFamily="34" charset="0"/>
                <a:cs typeface="Times New Roman" panose="02020603050405020304" pitchFamily="18" charset="0"/>
              </a:rPr>
              <a:t>ταχύτερη κατά τη διεκπεραίωσή </a:t>
            </a:r>
            <a:r>
              <a:rPr lang="el-GR" sz="4000" dirty="0" smtClean="0">
                <a:latin typeface="Calibri" panose="020F0502020204030204" pitchFamily="34" charset="0"/>
                <a:ea typeface="Calibri" panose="020F0502020204030204" pitchFamily="34" charset="0"/>
                <a:cs typeface="Times New Roman" panose="02020603050405020304" pitchFamily="18" charset="0"/>
              </a:rPr>
              <a:t>της</a:t>
            </a:r>
          </a:p>
          <a:p>
            <a:pPr marL="342900" lvl="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εκ των προτέρων γνωστοί δικαιούχοι</a:t>
            </a:r>
          </a:p>
          <a:p>
            <a:pPr marL="342900" lvl="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επαρκής προϋπολογισμός </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27782552"/>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endParaRPr lang="el-GR"/>
          </a:p>
        </p:txBody>
      </p:sp>
      <p:sp>
        <p:nvSpPr>
          <p:cNvPr id="3" name="Θέση κειμένου 2"/>
          <p:cNvSpPr>
            <a:spLocks noGrp="1"/>
          </p:cNvSpPr>
          <p:nvPr>
            <p:ph type="body" sz="quarter" idx="21"/>
          </p:nvPr>
        </p:nvSpPr>
        <p:spPr/>
        <p:txBody>
          <a:bodyPr/>
          <a:lstStyle/>
          <a:p>
            <a:endParaRPr lang="el-GR"/>
          </a:p>
        </p:txBody>
      </p:sp>
      <p:sp>
        <p:nvSpPr>
          <p:cNvPr id="4" name="Θέση κειμένου 3"/>
          <p:cNvSpPr>
            <a:spLocks noGrp="1"/>
          </p:cNvSpPr>
          <p:nvPr>
            <p:ph type="body" sz="quarter" idx="1"/>
          </p:nvPr>
        </p:nvSpPr>
        <p:spPr/>
        <p:txBody>
          <a:bodyPr/>
          <a:lstStyle/>
          <a:p>
            <a:endParaRPr lang="el-GR"/>
          </a:p>
        </p:txBody>
      </p:sp>
      <p:pic>
        <p:nvPicPr>
          <p:cNvPr id="5" name="Image" descr="Image"/>
          <p:cNvPicPr>
            <a:picLocks noChangeAspect="1"/>
          </p:cNvPicPr>
          <p:nvPr/>
        </p:nvPicPr>
        <p:blipFill>
          <a:blip r:embed="rId2">
            <a:extLst/>
          </a:blip>
          <a:stretch>
            <a:fillRect/>
          </a:stretch>
        </p:blipFill>
        <p:spPr>
          <a:xfrm>
            <a:off x="0" y="-276491"/>
            <a:ext cx="24487126" cy="14034583"/>
          </a:xfrm>
          <a:prstGeom prst="rect">
            <a:avLst/>
          </a:prstGeom>
          <a:ln w="3175">
            <a:miter lim="400000"/>
          </a:ln>
        </p:spPr>
      </p:pic>
      <p:sp>
        <p:nvSpPr>
          <p:cNvPr id="7" name="TextBox 6"/>
          <p:cNvSpPr txBox="1"/>
          <p:nvPr/>
        </p:nvSpPr>
        <p:spPr>
          <a:xfrm>
            <a:off x="8033262" y="5051069"/>
            <a:ext cx="8767250" cy="156581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anchor="ctr">
            <a:spAutoFit/>
          </a:bodyPr>
          <a:lstStyle/>
          <a:p>
            <a:pPr marL="0" marR="0" indent="0" algn="ctr" defTabSz="2438339" rtl="0" fontAlgn="auto" latinLnBrk="0" hangingPunct="0">
              <a:lnSpc>
                <a:spcPct val="100000"/>
              </a:lnSpc>
              <a:spcBef>
                <a:spcPts val="0"/>
              </a:spcBef>
              <a:spcAft>
                <a:spcPts val="0"/>
              </a:spcAft>
              <a:buClrTx/>
              <a:buSzTx/>
              <a:buFontTx/>
              <a:buNone/>
              <a:tabLst/>
            </a:pPr>
            <a:r>
              <a:rPr kumimoji="0" lang="el-GR" sz="4000" b="1" i="0" u="none" strike="noStrike" cap="none" spc="0" normalizeH="0" baseline="0" dirty="0" smtClean="0">
                <a:ln>
                  <a:noFill/>
                </a:ln>
                <a:solidFill>
                  <a:schemeClr val="accent1">
                    <a:lumMod val="50000"/>
                  </a:schemeClr>
                </a:solidFill>
                <a:effectLst/>
                <a:uFillTx/>
                <a:sym typeface="Helvetica Neue"/>
              </a:rPr>
              <a:t>ΕΥΧΑΡΙΣΤΟΥΜ</a:t>
            </a:r>
            <a:r>
              <a:rPr lang="el-GR" sz="4000" b="1" dirty="0" smtClean="0">
                <a:solidFill>
                  <a:schemeClr val="accent1">
                    <a:lumMod val="50000"/>
                  </a:schemeClr>
                </a:solidFill>
              </a:rPr>
              <a:t>Ε ΠΟΛΥ </a:t>
            </a:r>
          </a:p>
          <a:p>
            <a:pPr marL="0" marR="0" indent="0" algn="ctr" defTabSz="2438339" rtl="0" fontAlgn="auto" latinLnBrk="0" hangingPunct="0">
              <a:lnSpc>
                <a:spcPct val="100000"/>
              </a:lnSpc>
              <a:spcBef>
                <a:spcPts val="0"/>
              </a:spcBef>
              <a:spcAft>
                <a:spcPts val="0"/>
              </a:spcAft>
              <a:buClrTx/>
              <a:buSzTx/>
              <a:buFontTx/>
              <a:buNone/>
              <a:tabLst/>
            </a:pPr>
            <a:r>
              <a:rPr lang="el-GR" sz="4000" b="1" dirty="0" smtClean="0">
                <a:solidFill>
                  <a:schemeClr val="accent1">
                    <a:lumMod val="50000"/>
                  </a:schemeClr>
                </a:solidFill>
              </a:rPr>
              <a:t>ΓΙΑ ΤΗΝ ΠΡΟΣΟΧΗ ΣΑΣ </a:t>
            </a:r>
          </a:p>
          <a:p>
            <a:pPr marL="0" marR="0" indent="0" algn="ctr" defTabSz="2438339" rtl="0" fontAlgn="auto" latinLnBrk="0" hangingPunct="0">
              <a:lnSpc>
                <a:spcPct val="100000"/>
              </a:lnSpc>
              <a:spcBef>
                <a:spcPts val="0"/>
              </a:spcBef>
              <a:spcAft>
                <a:spcPts val="0"/>
              </a:spcAft>
              <a:buClrTx/>
              <a:buSzTx/>
              <a:buFontTx/>
              <a:buNone/>
              <a:tabLst/>
            </a:pPr>
            <a:endParaRPr kumimoji="0" lang="el-GR" sz="1800" b="0" i="0" u="none" strike="noStrike" cap="none" spc="0" normalizeH="0" baseline="0" dirty="0">
              <a:ln>
                <a:noFill/>
              </a:ln>
              <a:solidFill>
                <a:srgbClr val="5E5E5E"/>
              </a:solidFill>
              <a:effectLst/>
              <a:uFillTx/>
              <a:latin typeface="+mn-lt"/>
              <a:ea typeface="+mn-ea"/>
              <a:cs typeface="+mn-cs"/>
              <a:sym typeface="Helvetica Neue"/>
            </a:endParaRPr>
          </a:p>
        </p:txBody>
      </p:sp>
    </p:spTree>
    <p:extLst>
      <p:ext uri="{BB962C8B-B14F-4D97-AF65-F5344CB8AC3E}">
        <p14:creationId xmlns:p14="http://schemas.microsoft.com/office/powerpoint/2010/main" val="1718287320"/>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Image" descr="Image"/>
          <p:cNvPicPr>
            <a:picLocks noChangeAspect="1"/>
          </p:cNvPicPr>
          <p:nvPr/>
        </p:nvPicPr>
        <p:blipFill>
          <a:blip r:embed="rId2">
            <a:extLst/>
          </a:blip>
          <a:stretch>
            <a:fillRect/>
          </a:stretch>
        </p:blipFill>
        <p:spPr>
          <a:xfrm>
            <a:off x="-51563" y="-240255"/>
            <a:ext cx="24487126" cy="14034583"/>
          </a:xfrm>
          <a:prstGeom prst="rect">
            <a:avLst/>
          </a:prstGeom>
          <a:ln w="3175">
            <a:miter lim="400000"/>
          </a:ln>
        </p:spPr>
      </p:pic>
      <p:pic>
        <p:nvPicPr>
          <p:cNvPr id="7" name="Image" descr="Image"/>
          <p:cNvPicPr>
            <a:picLocks noChangeAspect="1"/>
          </p:cNvPicPr>
          <p:nvPr/>
        </p:nvPicPr>
        <p:blipFill>
          <a:blip r:embed="rId2">
            <a:extLst/>
          </a:blip>
          <a:stretch>
            <a:fillRect/>
          </a:stretch>
        </p:blipFill>
        <p:spPr>
          <a:xfrm>
            <a:off x="0" y="-276491"/>
            <a:ext cx="24487126" cy="14034583"/>
          </a:xfrm>
          <a:prstGeom prst="rect">
            <a:avLst/>
          </a:prstGeom>
          <a:ln w="3175">
            <a:miter lim="400000"/>
          </a:ln>
        </p:spPr>
      </p:pic>
      <p:sp>
        <p:nvSpPr>
          <p:cNvPr id="10" name="Ορθογώνιο 9"/>
          <p:cNvSpPr/>
          <p:nvPr/>
        </p:nvSpPr>
        <p:spPr>
          <a:xfrm>
            <a:off x="1289974" y="2321496"/>
            <a:ext cx="21814142" cy="9971961"/>
          </a:xfrm>
          <a:prstGeom prst="rect">
            <a:avLst/>
          </a:prstGeom>
        </p:spPr>
        <p:txBody>
          <a:bodyPr wrap="square">
            <a:spAutoFit/>
          </a:bodyPr>
          <a:lstStyle/>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Η διαδικασία της </a:t>
            </a:r>
            <a:r>
              <a:rPr lang="el-GR" sz="4000" b="1" dirty="0" smtClean="0">
                <a:latin typeface="Calibri" panose="020F0502020204030204" pitchFamily="34" charset="0"/>
                <a:ea typeface="Calibri" panose="020F0502020204030204" pitchFamily="34" charset="0"/>
                <a:cs typeface="Times New Roman" panose="02020603050405020304" pitchFamily="18" charset="0"/>
              </a:rPr>
              <a:t>ΕΞΕΙΔΙΚΕΥΣΗΣ</a:t>
            </a:r>
            <a:r>
              <a:rPr lang="el-GR" sz="4000" dirty="0" smtClean="0">
                <a:latin typeface="Calibri" panose="020F0502020204030204" pitchFamily="34" charset="0"/>
                <a:ea typeface="Calibri" panose="020F0502020204030204" pitchFamily="34" charset="0"/>
                <a:cs typeface="Times New Roman" panose="02020603050405020304" pitchFamily="18" charset="0"/>
              </a:rPr>
              <a:t> διασφαλίζει την υλοποίηση της στρατηγικής, τη συμπληρωματικότητα με άλλα χρηματοδοτικά μέσα και τον χρονοπρογραμματισμό υλοποίησης </a:t>
            </a:r>
            <a:r>
              <a:rPr lang="el-GR" sz="4000" dirty="0">
                <a:latin typeface="Calibri" panose="020F0502020204030204" pitchFamily="34" charset="0"/>
                <a:ea typeface="Calibri" panose="020F0502020204030204" pitchFamily="34" charset="0"/>
                <a:cs typeface="Times New Roman" panose="02020603050405020304" pitchFamily="18" charset="0"/>
              </a:rPr>
              <a:t>του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Προγράμματος</a:t>
            </a:r>
          </a:p>
          <a:p>
            <a:pPr marL="342900" indent="-342900" algn="l">
              <a:lnSpc>
                <a:spcPct val="107000"/>
              </a:lnSpc>
              <a:buFont typeface="Wingdings" panose="05000000000000000000" pitchFamily="2" charset="2"/>
              <a:buChar char=""/>
            </a:pPr>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Προβλέπεται στο </a:t>
            </a:r>
            <a:r>
              <a:rPr lang="el-GR" sz="4000" dirty="0">
                <a:latin typeface="Calibri" panose="020F0502020204030204" pitchFamily="34" charset="0"/>
                <a:ea typeface="Calibri" panose="020F0502020204030204" pitchFamily="34" charset="0"/>
                <a:cs typeface="Times New Roman" panose="02020603050405020304" pitchFamily="18" charset="0"/>
              </a:rPr>
              <a:t>άρθρο 35 του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Ν.4914/2022 ως απαραίτητο βήμα για την προετοιμασία των προσκλήσεων του Προγράμματος </a:t>
            </a:r>
          </a:p>
          <a:p>
            <a:pPr marL="342900" indent="-342900" algn="l">
              <a:lnSpc>
                <a:spcPct val="107000"/>
              </a:lnSpc>
              <a:buFont typeface="Wingdings" panose="05000000000000000000" pitchFamily="2" charset="2"/>
              <a:buChar char=""/>
            </a:pPr>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07000"/>
              </a:lnSpc>
              <a:buFont typeface="Wingdings" panose="05000000000000000000" pitchFamily="2" charset="2"/>
              <a:buChar char=""/>
            </a:pPr>
            <a:r>
              <a:rPr lang="el-GR" sz="4000" dirty="0">
                <a:latin typeface="Calibri" panose="020F0502020204030204" pitchFamily="34" charset="0"/>
                <a:ea typeface="Calibri" panose="020F0502020204030204" pitchFamily="34" charset="0"/>
                <a:cs typeface="Times New Roman" panose="02020603050405020304" pitchFamily="18" charset="0"/>
              </a:rPr>
              <a:t>Γ</a:t>
            </a:r>
            <a:r>
              <a:rPr lang="el-GR" sz="4000" dirty="0" smtClean="0">
                <a:latin typeface="Calibri" panose="020F0502020204030204" pitchFamily="34" charset="0"/>
                <a:ea typeface="Calibri" panose="020F0502020204030204" pitchFamily="34" charset="0"/>
                <a:cs typeface="Times New Roman" panose="02020603050405020304" pitchFamily="18" charset="0"/>
              </a:rPr>
              <a:t>ίνεται </a:t>
            </a:r>
            <a:r>
              <a:rPr lang="el-GR" sz="4000" dirty="0">
                <a:latin typeface="Calibri" panose="020F0502020204030204" pitchFamily="34" charset="0"/>
                <a:ea typeface="Calibri" panose="020F0502020204030204" pitchFamily="34" charset="0"/>
                <a:cs typeface="Times New Roman" panose="02020603050405020304" pitchFamily="18" charset="0"/>
              </a:rPr>
              <a:t>σταδιακά, στη βάση της ωριμότητας έκδοσης προσκλήσεων και των αναγκών για την υλοποίηση του Προγράμματος, και συστηματικά, λόγω της υποχρέωσης για προγραμματισμό προσκλήσεων τρεις φορές κατ’ έτος (άρθρο 49, παρ.2 του Κανονισμού Κοινών Διατάξεων</a:t>
            </a:r>
            <a:r>
              <a:rPr lang="el-GR" sz="4000" dirty="0" smtClean="0">
                <a:latin typeface="Calibri" panose="020F0502020204030204" pitchFamily="34" charset="0"/>
                <a:ea typeface="Calibri" panose="020F0502020204030204" pitchFamily="34" charset="0"/>
                <a:cs typeface="Times New Roman" panose="02020603050405020304" pitchFamily="18" charset="0"/>
              </a:rPr>
              <a:t>)</a:t>
            </a:r>
          </a:p>
          <a:p>
            <a:pPr marL="342900" indent="-342900" algn="l">
              <a:lnSpc>
                <a:spcPct val="107000"/>
              </a:lnSpc>
              <a:buFont typeface="Wingdings" panose="05000000000000000000" pitchFamily="2" charset="2"/>
              <a:buChar char=""/>
            </a:pP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Γίνεται </a:t>
            </a:r>
            <a:r>
              <a:rPr lang="el-GR" sz="4000" dirty="0">
                <a:latin typeface="Calibri" panose="020F0502020204030204" pitchFamily="34" charset="0"/>
                <a:ea typeface="Calibri" panose="020F0502020204030204" pitchFamily="34" charset="0"/>
                <a:cs typeface="Times New Roman" panose="02020603050405020304" pitchFamily="18" charset="0"/>
              </a:rPr>
              <a:t>με ευθύνη </a:t>
            </a:r>
            <a:r>
              <a:rPr lang="el-GR" sz="4000" dirty="0" smtClean="0">
                <a:latin typeface="Calibri" panose="020F0502020204030204" pitchFamily="34" charset="0"/>
                <a:ea typeface="Calibri" panose="020F0502020204030204" pitchFamily="34" charset="0"/>
                <a:cs typeface="Times New Roman" panose="02020603050405020304" pitchFamily="18" charset="0"/>
              </a:rPr>
              <a:t>της Διαχειριστικής Αρχής, </a:t>
            </a:r>
            <a:r>
              <a:rPr lang="el-GR" sz="4000" dirty="0">
                <a:latin typeface="Calibri" panose="020F0502020204030204" pitchFamily="34" charset="0"/>
                <a:ea typeface="Calibri" panose="020F0502020204030204" pitchFamily="34" charset="0"/>
                <a:cs typeface="Times New Roman" panose="02020603050405020304" pitchFamily="18" charset="0"/>
              </a:rPr>
              <a:t>σύμφωνα με </a:t>
            </a:r>
            <a:r>
              <a:rPr lang="el-GR" sz="4000" dirty="0" smtClean="0">
                <a:latin typeface="Calibri" panose="020F0502020204030204" pitchFamily="34" charset="0"/>
                <a:ea typeface="Calibri" panose="020F0502020204030204" pitchFamily="34" charset="0"/>
                <a:cs typeface="Times New Roman" panose="02020603050405020304" pitchFamily="18" charset="0"/>
              </a:rPr>
              <a:t>τις Οδηγίες Εξειδίκευσης με Αριθ</a:t>
            </a:r>
            <a:r>
              <a:rPr lang="el-GR" sz="4000" dirty="0">
                <a:latin typeface="Calibri" panose="020F0502020204030204" pitchFamily="34" charset="0"/>
                <a:ea typeface="Calibri" panose="020F0502020204030204" pitchFamily="34" charset="0"/>
                <a:cs typeface="Times New Roman" panose="02020603050405020304" pitchFamily="18" charset="0"/>
              </a:rPr>
              <a:t>. </a:t>
            </a:r>
            <a:r>
              <a:rPr lang="el-GR" sz="4000" dirty="0" smtClean="0">
                <a:latin typeface="Calibri" panose="020F0502020204030204" pitchFamily="34" charset="0"/>
                <a:ea typeface="Calibri" panose="020F0502020204030204" pitchFamily="34" charset="0"/>
                <a:cs typeface="Times New Roman" panose="02020603050405020304" pitchFamily="18" charset="0"/>
              </a:rPr>
              <a:t>86884 /12.09.2022 της Εθνικής Αρχής Συντονισμού ΕΣΠΑ </a:t>
            </a:r>
          </a:p>
          <a:p>
            <a:pPr algn="l">
              <a:lnSpc>
                <a:spcPct val="107000"/>
              </a:lnSpc>
            </a:pPr>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07000"/>
              </a:lnSpc>
              <a:buFont typeface="Wingdings" panose="05000000000000000000" pitchFamily="2" charset="2"/>
              <a:buChar char=""/>
            </a:pPr>
            <a:r>
              <a:rPr lang="el-GR" sz="4000" dirty="0">
                <a:latin typeface="Calibri" panose="020F0502020204030204" pitchFamily="34" charset="0"/>
                <a:ea typeface="Calibri" panose="020F0502020204030204" pitchFamily="34" charset="0"/>
                <a:cs typeface="Times New Roman" panose="02020603050405020304" pitchFamily="18" charset="0"/>
              </a:rPr>
              <a:t>Ε</a:t>
            </a:r>
            <a:r>
              <a:rPr lang="el-GR" sz="4000" dirty="0" smtClean="0">
                <a:latin typeface="Calibri" panose="020F0502020204030204" pitchFamily="34" charset="0"/>
                <a:ea typeface="Calibri" panose="020F0502020204030204" pitchFamily="34" charset="0"/>
                <a:cs typeface="Times New Roman" panose="02020603050405020304" pitchFamily="18" charset="0"/>
              </a:rPr>
              <a:t>γκρίνεται ως προς το περιεχόμενο από το </a:t>
            </a:r>
            <a:r>
              <a:rPr lang="el-GR" sz="4000" dirty="0">
                <a:latin typeface="Calibri" panose="020F0502020204030204" pitchFamily="34" charset="0"/>
                <a:ea typeface="Calibri" panose="020F0502020204030204" pitchFamily="34" charset="0"/>
                <a:cs typeface="Times New Roman" panose="02020603050405020304" pitchFamily="18" charset="0"/>
              </a:rPr>
              <a:t>αρμόδιο όργανο που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εποπτεύει τη Διαχειριστική Αρχή (όπως αυτό ορίζεται στο </a:t>
            </a:r>
            <a:r>
              <a:rPr lang="el-GR" sz="4000" dirty="0">
                <a:latin typeface="Calibri" panose="020F0502020204030204" pitchFamily="34" charset="0"/>
                <a:ea typeface="Calibri" panose="020F0502020204030204" pitchFamily="34" charset="0"/>
                <a:cs typeface="Times New Roman" panose="02020603050405020304" pitchFamily="18" charset="0"/>
              </a:rPr>
              <a:t>Άρθρο 7 του Ν.4914/2022</a:t>
            </a:r>
            <a:r>
              <a:rPr lang="el-GR" sz="4000" dirty="0" smtClean="0">
                <a:latin typeface="Calibri" panose="020F050202020403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2683469601"/>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Image" descr="Image"/>
          <p:cNvPicPr>
            <a:picLocks noChangeAspect="1"/>
          </p:cNvPicPr>
          <p:nvPr/>
        </p:nvPicPr>
        <p:blipFill>
          <a:blip r:embed="rId2">
            <a:extLst/>
          </a:blip>
          <a:stretch>
            <a:fillRect/>
          </a:stretch>
        </p:blipFill>
        <p:spPr>
          <a:xfrm>
            <a:off x="-51563" y="-240255"/>
            <a:ext cx="24487126" cy="14034583"/>
          </a:xfrm>
          <a:prstGeom prst="rect">
            <a:avLst/>
          </a:prstGeom>
          <a:ln w="3175">
            <a:miter lim="400000"/>
          </a:ln>
        </p:spPr>
      </p:pic>
      <p:pic>
        <p:nvPicPr>
          <p:cNvPr id="7" name="Image" descr="Image"/>
          <p:cNvPicPr>
            <a:picLocks noChangeAspect="1"/>
          </p:cNvPicPr>
          <p:nvPr/>
        </p:nvPicPr>
        <p:blipFill>
          <a:blip r:embed="rId2">
            <a:extLst/>
          </a:blip>
          <a:stretch>
            <a:fillRect/>
          </a:stretch>
        </p:blipFill>
        <p:spPr>
          <a:xfrm>
            <a:off x="0" y="-342800"/>
            <a:ext cx="24487126" cy="14034583"/>
          </a:xfrm>
          <a:prstGeom prst="rect">
            <a:avLst/>
          </a:prstGeom>
          <a:ln w="3175">
            <a:miter lim="400000"/>
          </a:ln>
        </p:spPr>
      </p:pic>
      <p:sp>
        <p:nvSpPr>
          <p:cNvPr id="10" name="Ορθογώνιο 9"/>
          <p:cNvSpPr/>
          <p:nvPr/>
        </p:nvSpPr>
        <p:spPr>
          <a:xfrm>
            <a:off x="1408500" y="2393504"/>
            <a:ext cx="21670126" cy="9313319"/>
          </a:xfrm>
          <a:prstGeom prst="rect">
            <a:avLst/>
          </a:prstGeom>
        </p:spPr>
        <p:txBody>
          <a:bodyPr wrap="square">
            <a:spAutoFit/>
          </a:bodyPr>
          <a:lstStyle/>
          <a:p>
            <a:pPr marL="742950" indent="-742950" algn="l">
              <a:lnSpc>
                <a:spcPct val="107000"/>
              </a:lnSpc>
              <a:buFont typeface="+mj-lt"/>
              <a:buAutoNum type="arabicPeriod"/>
            </a:pPr>
            <a:r>
              <a:rPr lang="el-GR" sz="4000" dirty="0" smtClean="0">
                <a:latin typeface="Calibri" panose="020F0502020204030204" pitchFamily="34" charset="0"/>
                <a:ea typeface="Calibri" panose="020F0502020204030204" pitchFamily="34" charset="0"/>
                <a:cs typeface="Times New Roman" panose="02020603050405020304" pitchFamily="18" charset="0"/>
              </a:rPr>
              <a:t>Αποστολή </a:t>
            </a:r>
            <a:r>
              <a:rPr lang="el-GR" sz="4000" dirty="0">
                <a:latin typeface="Calibri" panose="020F0502020204030204" pitchFamily="34" charset="0"/>
                <a:ea typeface="Calibri" panose="020F0502020204030204" pitchFamily="34" charset="0"/>
                <a:cs typeface="Times New Roman" panose="02020603050405020304" pitchFamily="18" charset="0"/>
              </a:rPr>
              <a:t>του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τυποποιημένου εντύπου πρότασης από τη </a:t>
            </a:r>
            <a:r>
              <a:rPr lang="el-GR" sz="4000" dirty="0">
                <a:latin typeface="Calibri" panose="020F0502020204030204" pitchFamily="34" charset="0"/>
                <a:ea typeface="Calibri" panose="020F0502020204030204" pitchFamily="34" charset="0"/>
                <a:cs typeface="Times New Roman" panose="02020603050405020304" pitchFamily="18" charset="0"/>
              </a:rPr>
              <a:t>Δ.Α. στους φορείς που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εμπλέκονται στην </a:t>
            </a:r>
            <a:r>
              <a:rPr lang="el-GR" sz="4000" dirty="0">
                <a:latin typeface="Calibri" panose="020F0502020204030204" pitchFamily="34" charset="0"/>
                <a:ea typeface="Calibri" panose="020F0502020204030204" pitchFamily="34" charset="0"/>
                <a:cs typeface="Times New Roman" panose="02020603050405020304" pitchFamily="18" charset="0"/>
              </a:rPr>
              <a:t>εξειδίκευση προκειμένου να υποβάλλουν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προτάσεις εντός </a:t>
            </a:r>
            <a:r>
              <a:rPr lang="el-GR" sz="4000" dirty="0">
                <a:latin typeface="Calibri" panose="020F0502020204030204" pitchFamily="34" charset="0"/>
                <a:ea typeface="Calibri" panose="020F0502020204030204" pitchFamily="34" charset="0"/>
                <a:cs typeface="Times New Roman" panose="02020603050405020304" pitchFamily="18" charset="0"/>
              </a:rPr>
              <a:t>δεσμευτικής </a:t>
            </a:r>
            <a:r>
              <a:rPr lang="el-GR" sz="4000" dirty="0" smtClean="0">
                <a:latin typeface="Calibri" panose="020F0502020204030204" pitchFamily="34" charset="0"/>
                <a:ea typeface="Calibri" panose="020F0502020204030204" pitchFamily="34" charset="0"/>
                <a:cs typeface="Times New Roman" panose="02020603050405020304" pitchFamily="18" charset="0"/>
              </a:rPr>
              <a:t>ημερομηνίας</a:t>
            </a:r>
          </a:p>
          <a:p>
            <a:pPr marL="742950" indent="-742950" algn="l">
              <a:lnSpc>
                <a:spcPct val="107000"/>
              </a:lnSpc>
              <a:buFont typeface="+mj-lt"/>
              <a:buAutoNum type="arabicPeriod"/>
            </a:pP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marL="742950" indent="-742950" algn="l">
              <a:lnSpc>
                <a:spcPct val="107000"/>
              </a:lnSpc>
              <a:buFont typeface="+mj-lt"/>
              <a:buAutoNum type="arabicPeriod"/>
            </a:pPr>
            <a:r>
              <a:rPr lang="el-GR" sz="4000" dirty="0" smtClean="0">
                <a:latin typeface="Calibri" panose="020F0502020204030204" pitchFamily="34" charset="0"/>
                <a:ea typeface="Calibri" panose="020F0502020204030204" pitchFamily="34" charset="0"/>
                <a:cs typeface="Times New Roman" panose="02020603050405020304" pitchFamily="18" charset="0"/>
              </a:rPr>
              <a:t>Υποβολή </a:t>
            </a:r>
            <a:r>
              <a:rPr lang="el-GR" sz="4000" dirty="0">
                <a:latin typeface="Calibri" panose="020F0502020204030204" pitchFamily="34" charset="0"/>
                <a:ea typeface="Calibri" panose="020F0502020204030204" pitchFamily="34" charset="0"/>
                <a:cs typeface="Times New Roman" panose="02020603050405020304" pitchFamily="18" charset="0"/>
              </a:rPr>
              <a:t>σχεδίου του τυποποιημένου εντύπου πρότασης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από </a:t>
            </a:r>
            <a:r>
              <a:rPr lang="el-GR" sz="4000" dirty="0">
                <a:latin typeface="Calibri" panose="020F0502020204030204" pitchFamily="34" charset="0"/>
                <a:ea typeface="Calibri" panose="020F0502020204030204" pitchFamily="34" charset="0"/>
                <a:cs typeface="Times New Roman" panose="02020603050405020304" pitchFamily="18" charset="0"/>
              </a:rPr>
              <a:t>τους φορείς πρότασης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της εξειδίκευσης στη </a:t>
            </a:r>
            <a:r>
              <a:rPr lang="el-GR" sz="4000" dirty="0">
                <a:latin typeface="Calibri" panose="020F0502020204030204" pitchFamily="34" charset="0"/>
                <a:ea typeface="Calibri" panose="020F0502020204030204" pitchFamily="34" charset="0"/>
                <a:cs typeface="Times New Roman" panose="02020603050405020304" pitchFamily="18" charset="0"/>
              </a:rPr>
              <a:t>Δ.Α. εντός της δεσμευτικής </a:t>
            </a:r>
            <a:r>
              <a:rPr lang="el-GR" sz="4000" dirty="0" smtClean="0">
                <a:latin typeface="Calibri" panose="020F0502020204030204" pitchFamily="34" charset="0"/>
                <a:ea typeface="Calibri" panose="020F0502020204030204" pitchFamily="34" charset="0"/>
                <a:cs typeface="Times New Roman" panose="02020603050405020304" pitchFamily="18" charset="0"/>
              </a:rPr>
              <a:t>ημερομηνίας</a:t>
            </a:r>
          </a:p>
          <a:p>
            <a:pPr marL="742950" indent="-742950" algn="l">
              <a:lnSpc>
                <a:spcPct val="107000"/>
              </a:lnSpc>
              <a:buFont typeface="+mj-lt"/>
              <a:buAutoNum type="arabicPeriod"/>
            </a:pP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marL="742950" indent="-742950" algn="l">
              <a:lnSpc>
                <a:spcPct val="107000"/>
              </a:lnSpc>
              <a:buFont typeface="+mj-lt"/>
              <a:buAutoNum type="arabicPeriod"/>
            </a:pPr>
            <a:r>
              <a:rPr lang="el-GR" sz="4000" dirty="0">
                <a:latin typeface="Calibri" panose="020F0502020204030204" pitchFamily="34" charset="0"/>
                <a:ea typeface="Calibri" panose="020F0502020204030204" pitchFamily="34" charset="0"/>
                <a:cs typeface="Times New Roman" panose="02020603050405020304" pitchFamily="18" charset="0"/>
              </a:rPr>
              <a:t>Κατάρτιση και οριστικοποίηση των σχεδίων εξειδίκευσης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από τη </a:t>
            </a:r>
            <a:r>
              <a:rPr lang="el-GR" sz="4000" dirty="0">
                <a:latin typeface="Calibri" panose="020F0502020204030204" pitchFamily="34" charset="0"/>
                <a:ea typeface="Calibri" panose="020F0502020204030204" pitchFamily="34" charset="0"/>
                <a:cs typeface="Times New Roman" panose="02020603050405020304" pitchFamily="18" charset="0"/>
              </a:rPr>
              <a:t>Δ.Α. και εισήγηση στο αρμόδιο όργανο που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την εποπτεύει</a:t>
            </a:r>
          </a:p>
          <a:p>
            <a:pPr marL="742950" indent="-742950" algn="l">
              <a:lnSpc>
                <a:spcPct val="107000"/>
              </a:lnSpc>
              <a:buFont typeface="+mj-lt"/>
              <a:buAutoNum type="arabicPeriod"/>
            </a:pP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marL="742950" indent="-742950" algn="l">
              <a:lnSpc>
                <a:spcPct val="107000"/>
              </a:lnSpc>
              <a:buFont typeface="+mj-lt"/>
              <a:buAutoNum type="arabicPeriod"/>
            </a:pPr>
            <a:r>
              <a:rPr lang="el-GR" sz="4000" dirty="0">
                <a:latin typeface="Calibri" panose="020F0502020204030204" pitchFamily="34" charset="0"/>
                <a:ea typeface="Calibri" panose="020F0502020204030204" pitchFamily="34" charset="0"/>
                <a:cs typeface="Times New Roman" panose="02020603050405020304" pitchFamily="18" charset="0"/>
              </a:rPr>
              <a:t>Έγκριση του περιεχομένου της εξειδίκευσης από το </a:t>
            </a:r>
            <a:r>
              <a:rPr lang="el-GR" sz="4000" dirty="0" smtClean="0">
                <a:latin typeface="Calibri" panose="020F0502020204030204" pitchFamily="34" charset="0"/>
                <a:ea typeface="Calibri" panose="020F0502020204030204" pitchFamily="34" charset="0"/>
                <a:cs typeface="Times New Roman" panose="02020603050405020304" pitchFamily="18" charset="0"/>
              </a:rPr>
              <a:t>αρμόδιο όργανο </a:t>
            </a:r>
            <a:r>
              <a:rPr lang="el-GR" sz="4000" dirty="0">
                <a:latin typeface="Calibri" panose="020F0502020204030204" pitchFamily="34" charset="0"/>
                <a:ea typeface="Calibri" panose="020F0502020204030204" pitchFamily="34" charset="0"/>
                <a:cs typeface="Times New Roman" panose="02020603050405020304" pitchFamily="18" charset="0"/>
              </a:rPr>
              <a:t>που εποπτεύει </a:t>
            </a:r>
            <a:r>
              <a:rPr lang="el-GR" sz="4000" dirty="0" smtClean="0">
                <a:latin typeface="Calibri" panose="020F0502020204030204" pitchFamily="34" charset="0"/>
                <a:ea typeface="Calibri" panose="020F0502020204030204" pitchFamily="34" charset="0"/>
                <a:cs typeface="Times New Roman" panose="02020603050405020304" pitchFamily="18" charset="0"/>
              </a:rPr>
              <a:t>τη Δ.Α.</a:t>
            </a:r>
          </a:p>
          <a:p>
            <a:pPr marL="742950" indent="-742950" algn="l">
              <a:lnSpc>
                <a:spcPct val="107000"/>
              </a:lnSpc>
              <a:buFont typeface="+mj-lt"/>
              <a:buAutoNum type="arabicPeriod"/>
            </a:pP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marL="742950" indent="-742950" algn="l">
              <a:lnSpc>
                <a:spcPct val="107000"/>
              </a:lnSpc>
              <a:buFont typeface="+mj-lt"/>
              <a:buAutoNum type="arabicPeriod"/>
            </a:pPr>
            <a:r>
              <a:rPr lang="el-GR" sz="4000" dirty="0">
                <a:latin typeface="Calibri" panose="020F0502020204030204" pitchFamily="34" charset="0"/>
                <a:ea typeface="Calibri" panose="020F0502020204030204" pitchFamily="34" charset="0"/>
                <a:cs typeface="Times New Roman" panose="02020603050405020304" pitchFamily="18" charset="0"/>
              </a:rPr>
              <a:t>Κοινοποίηση στα μέλη της Επιτροπής Παρακολούθησης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του Προγράμματος </a:t>
            </a:r>
            <a:r>
              <a:rPr lang="el-GR" sz="4000" dirty="0">
                <a:latin typeface="Calibri" panose="020F0502020204030204" pitchFamily="34" charset="0"/>
                <a:ea typeface="Calibri" panose="020F0502020204030204" pitchFamily="34" charset="0"/>
                <a:cs typeface="Times New Roman" panose="02020603050405020304" pitchFamily="18" charset="0"/>
              </a:rPr>
              <a:t>των εγκεκριμένων εγγράφων </a:t>
            </a:r>
            <a:r>
              <a:rPr lang="el-GR" sz="4000" dirty="0" smtClean="0">
                <a:latin typeface="Calibri" panose="020F0502020204030204" pitchFamily="34" charset="0"/>
                <a:ea typeface="Calibri" panose="020F0502020204030204" pitchFamily="34" charset="0"/>
                <a:cs typeface="Times New Roman" panose="02020603050405020304" pitchFamily="18" charset="0"/>
              </a:rPr>
              <a:t>εξειδίκευσης</a:t>
            </a:r>
          </a:p>
          <a:p>
            <a:pPr algn="l">
              <a:lnSpc>
                <a:spcPct val="107000"/>
              </a:lnSpc>
            </a:pPr>
            <a:r>
              <a:rPr lang="el-GR" sz="4000" b="1" u="sng" dirty="0" smtClean="0">
                <a:latin typeface="Calibri" panose="020F0502020204030204" pitchFamily="34" charset="0"/>
                <a:ea typeface="Calibri" panose="020F0502020204030204" pitchFamily="34" charset="0"/>
                <a:cs typeface="Times New Roman" panose="02020603050405020304" pitchFamily="18" charset="0"/>
              </a:rPr>
              <a:t>Τα έγγραφα εξειδίκευσης δεν εγκρίνονται από την Επιτροπή </a:t>
            </a:r>
            <a:r>
              <a:rPr lang="el-GR" sz="4000" b="1" u="sng" dirty="0">
                <a:latin typeface="Calibri" panose="020F0502020204030204" pitchFamily="34" charset="0"/>
                <a:ea typeface="Calibri" panose="020F0502020204030204" pitchFamily="34" charset="0"/>
                <a:cs typeface="Times New Roman" panose="02020603050405020304" pitchFamily="18" charset="0"/>
              </a:rPr>
              <a:t>Παρακολούθησης του Προγράμματος</a:t>
            </a:r>
            <a:r>
              <a:rPr lang="el-GR" sz="4000" b="1" u="sng" dirty="0" smtClean="0">
                <a:latin typeface="Calibri" panose="020F0502020204030204" pitchFamily="34" charset="0"/>
                <a:ea typeface="Calibri" panose="020F0502020204030204" pitchFamily="34" charset="0"/>
                <a:cs typeface="Times New Roman" panose="02020603050405020304" pitchFamily="18" charset="0"/>
              </a:rPr>
              <a:t> </a:t>
            </a:r>
            <a:endParaRPr lang="el-GR" sz="4000" b="1" u="sng"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59686254"/>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Image" descr="Image"/>
          <p:cNvPicPr>
            <a:picLocks noChangeAspect="1"/>
          </p:cNvPicPr>
          <p:nvPr/>
        </p:nvPicPr>
        <p:blipFill>
          <a:blip r:embed="rId2">
            <a:extLst/>
          </a:blip>
          <a:stretch>
            <a:fillRect/>
          </a:stretch>
        </p:blipFill>
        <p:spPr>
          <a:xfrm>
            <a:off x="-51563" y="-240255"/>
            <a:ext cx="24487126" cy="14034583"/>
          </a:xfrm>
          <a:prstGeom prst="rect">
            <a:avLst/>
          </a:prstGeom>
          <a:ln w="3175">
            <a:miter lim="400000"/>
          </a:ln>
        </p:spPr>
      </p:pic>
      <p:pic>
        <p:nvPicPr>
          <p:cNvPr id="7" name="Image" descr="Image"/>
          <p:cNvPicPr>
            <a:picLocks noChangeAspect="1"/>
          </p:cNvPicPr>
          <p:nvPr/>
        </p:nvPicPr>
        <p:blipFill>
          <a:blip r:embed="rId2">
            <a:extLst/>
          </a:blip>
          <a:stretch>
            <a:fillRect/>
          </a:stretch>
        </p:blipFill>
        <p:spPr>
          <a:xfrm>
            <a:off x="0" y="-276491"/>
            <a:ext cx="24487126" cy="14034583"/>
          </a:xfrm>
          <a:prstGeom prst="rect">
            <a:avLst/>
          </a:prstGeom>
          <a:ln w="3175">
            <a:miter lim="400000"/>
          </a:ln>
        </p:spPr>
      </p:pic>
      <p:sp>
        <p:nvSpPr>
          <p:cNvPr id="9" name="Ορθογώνιο 8"/>
          <p:cNvSpPr/>
          <p:nvPr/>
        </p:nvSpPr>
        <p:spPr>
          <a:xfrm>
            <a:off x="1134738" y="2177480"/>
            <a:ext cx="22217649" cy="1459374"/>
          </a:xfrm>
          <a:prstGeom prst="rect">
            <a:avLst/>
          </a:prstGeom>
        </p:spPr>
        <p:txBody>
          <a:bodyPr wrap="square">
            <a:spAutoFit/>
          </a:bodyPr>
          <a:lstStyle/>
          <a:p>
            <a:pPr marL="15403" marR="6161" lvl="0" defTabSz="914400" hangingPunct="1">
              <a:lnSpc>
                <a:spcPct val="100200"/>
              </a:lnSpc>
              <a:spcBef>
                <a:spcPts val="121"/>
              </a:spcBef>
              <a:defRPr/>
            </a:pPr>
            <a:r>
              <a:rPr lang="el-GR" sz="4400" b="1" dirty="0">
                <a:solidFill>
                  <a:schemeClr val="accent1">
                    <a:lumMod val="50000"/>
                  </a:schemeClr>
                </a:solidFill>
                <a:latin typeface="Calibri" panose="020F0502020204030204" pitchFamily="34" charset="0"/>
                <a:cs typeface="Arial" panose="020B0604020202020204" pitchFamily="34" charset="0"/>
              </a:rPr>
              <a:t>ΕΞΕΙΔΙΚΕΥΣΗ ΕΚΔΟΣΗ 01 Προγράμματος </a:t>
            </a:r>
            <a:r>
              <a:rPr lang="el-GR" sz="4400" b="1" dirty="0" smtClean="0">
                <a:solidFill>
                  <a:schemeClr val="accent1">
                    <a:lumMod val="50000"/>
                  </a:schemeClr>
                </a:solidFill>
                <a:latin typeface="Calibri" panose="020F0502020204030204" pitchFamily="34" charset="0"/>
                <a:cs typeface="Arial" panose="020B0604020202020204" pitchFamily="34" charset="0"/>
              </a:rPr>
              <a:t>Ψηφιακός Μετασχηματισμός</a:t>
            </a:r>
          </a:p>
          <a:p>
            <a:pPr marL="15403" marR="6161" lvl="0" defTabSz="914400" hangingPunct="1">
              <a:lnSpc>
                <a:spcPct val="100200"/>
              </a:lnSpc>
              <a:spcBef>
                <a:spcPts val="121"/>
              </a:spcBef>
              <a:defRPr/>
            </a:pPr>
            <a:r>
              <a:rPr lang="el-GR" sz="4400" b="1" dirty="0" smtClean="0">
                <a:solidFill>
                  <a:schemeClr val="accent1">
                    <a:lumMod val="50000"/>
                  </a:schemeClr>
                </a:solidFill>
                <a:latin typeface="Calibri" panose="020F0502020204030204" pitchFamily="34" charset="0"/>
                <a:cs typeface="Arial" panose="020B0604020202020204" pitchFamily="34" charset="0"/>
              </a:rPr>
              <a:t>Έγκριση με Αριθ. 4904/19.10.2022</a:t>
            </a:r>
            <a:endParaRPr lang="el-GR" sz="4400" b="1" dirty="0">
              <a:solidFill>
                <a:schemeClr val="accent1">
                  <a:lumMod val="50000"/>
                </a:schemeClr>
              </a:solidFill>
              <a:latin typeface="Calibri" panose="020F0502020204030204" pitchFamily="34" charset="0"/>
              <a:cs typeface="Arial" panose="020B0604020202020204" pitchFamily="34" charset="0"/>
            </a:endParaRPr>
          </a:p>
        </p:txBody>
      </p:sp>
      <p:sp>
        <p:nvSpPr>
          <p:cNvPr id="11" name="Ορθογώνιο 10"/>
          <p:cNvSpPr/>
          <p:nvPr/>
        </p:nvSpPr>
        <p:spPr>
          <a:xfrm>
            <a:off x="4366783" y="7692485"/>
            <a:ext cx="18004218" cy="1336263"/>
          </a:xfrm>
          <a:prstGeom prst="rect">
            <a:avLst/>
          </a:prstGeom>
        </p:spPr>
        <p:txBody>
          <a:bodyPr wrap="square">
            <a:spAutoFit/>
          </a:bodyPr>
          <a:lstStyle/>
          <a:p>
            <a:pPr marL="15403" marR="6161" lvl="0" algn="l" defTabSz="914400" hangingPunct="1">
              <a:lnSpc>
                <a:spcPct val="100200"/>
              </a:lnSpc>
              <a:spcBef>
                <a:spcPts val="121"/>
              </a:spcBef>
              <a:defRPr/>
            </a:pPr>
            <a:r>
              <a:rPr lang="el-GR" sz="4000" b="1" dirty="0">
                <a:latin typeface="Calibri" panose="020F0502020204030204" pitchFamily="34" charset="0"/>
                <a:ea typeface="Calibri" panose="020F0502020204030204" pitchFamily="34" charset="0"/>
                <a:cs typeface="Times New Roman" panose="02020603050405020304" pitchFamily="18" charset="0"/>
              </a:rPr>
              <a:t>Δράση 1.3.1 Ψηφιακός </a:t>
            </a:r>
            <a:r>
              <a:rPr lang="el-GR" sz="4000" b="1" dirty="0" smtClean="0">
                <a:latin typeface="Calibri" panose="020F0502020204030204" pitchFamily="34" charset="0"/>
                <a:ea typeface="Calibri" panose="020F0502020204030204" pitchFamily="34" charset="0"/>
                <a:cs typeface="Times New Roman" panose="02020603050405020304" pitchFamily="18" charset="0"/>
              </a:rPr>
              <a:t>Μετασχηματισμός </a:t>
            </a:r>
            <a:r>
              <a:rPr lang="el-GR" sz="4000" b="1" dirty="0">
                <a:latin typeface="Calibri" panose="020F0502020204030204" pitchFamily="34" charset="0"/>
                <a:ea typeface="Calibri" panose="020F0502020204030204" pitchFamily="34" charset="0"/>
                <a:cs typeface="Times New Roman" panose="02020603050405020304" pitchFamily="18" charset="0"/>
              </a:rPr>
              <a:t>των ΟΤΑ</a:t>
            </a:r>
          </a:p>
          <a:p>
            <a:pPr marL="15403" marR="6161" lvl="0" algn="l" defTabSz="914400" hangingPunct="1">
              <a:lnSpc>
                <a:spcPct val="100200"/>
              </a:lnSpc>
              <a:spcBef>
                <a:spcPts val="121"/>
              </a:spcBef>
              <a:defRPr/>
            </a:pPr>
            <a:r>
              <a:rPr lang="el-GR" sz="4000" dirty="0">
                <a:latin typeface="Calibri" panose="020F0502020204030204" pitchFamily="34" charset="0"/>
                <a:ea typeface="Calibri" panose="020F0502020204030204" pitchFamily="34" charset="0"/>
                <a:cs typeface="Times New Roman" panose="02020603050405020304" pitchFamily="18" charset="0"/>
              </a:rPr>
              <a:t>Προϋπολογισμός </a:t>
            </a:r>
            <a:r>
              <a:rPr lang="el-GR" sz="4000" b="1" dirty="0">
                <a:latin typeface="Calibri" panose="020F0502020204030204" pitchFamily="34" charset="0"/>
                <a:ea typeface="Calibri" panose="020F0502020204030204" pitchFamily="34" charset="0"/>
                <a:cs typeface="Times New Roman" panose="02020603050405020304" pitchFamily="18" charset="0"/>
              </a:rPr>
              <a:t>220.000.000 ευρώ </a:t>
            </a:r>
            <a:r>
              <a:rPr lang="el-GR" sz="4000" dirty="0">
                <a:latin typeface="Calibri" panose="020F0502020204030204" pitchFamily="34" charset="0"/>
                <a:ea typeface="Calibri" panose="020F0502020204030204" pitchFamily="34" charset="0"/>
                <a:cs typeface="Times New Roman" panose="02020603050405020304" pitchFamily="18" charset="0"/>
              </a:rPr>
              <a:t>δημόσια </a:t>
            </a:r>
            <a:r>
              <a:rPr lang="el-GR" sz="4000" dirty="0" smtClean="0">
                <a:latin typeface="Calibri" panose="020F0502020204030204" pitchFamily="34" charset="0"/>
                <a:ea typeface="Calibri" panose="020F0502020204030204" pitchFamily="34" charset="0"/>
                <a:cs typeface="Times New Roman" panose="02020603050405020304" pitchFamily="18" charset="0"/>
              </a:rPr>
              <a:t>δαπάνη (Ταμείο ΕΤΠΑ) </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2" name="Image" descr="Image"/>
          <p:cNvPicPr>
            <a:picLocks noChangeAspect="1"/>
          </p:cNvPicPr>
          <p:nvPr/>
        </p:nvPicPr>
        <p:blipFill>
          <a:blip r:embed="rId3">
            <a:extLst/>
          </a:blip>
          <a:stretch>
            <a:fillRect/>
          </a:stretch>
        </p:blipFill>
        <p:spPr>
          <a:xfrm>
            <a:off x="1992737" y="7492497"/>
            <a:ext cx="1664965" cy="1512973"/>
          </a:xfrm>
          <a:prstGeom prst="rect">
            <a:avLst/>
          </a:prstGeom>
          <a:ln w="12700">
            <a:miter lim="400000"/>
          </a:ln>
        </p:spPr>
      </p:pic>
      <p:sp>
        <p:nvSpPr>
          <p:cNvPr id="13" name="Ορθογώνιο 12"/>
          <p:cNvSpPr/>
          <p:nvPr/>
        </p:nvSpPr>
        <p:spPr>
          <a:xfrm>
            <a:off x="1992737" y="3991945"/>
            <a:ext cx="20378264" cy="3182923"/>
          </a:xfrm>
          <a:prstGeom prst="rect">
            <a:avLst/>
          </a:prstGeom>
        </p:spPr>
        <p:txBody>
          <a:bodyPr wrap="square">
            <a:spAutoFit/>
          </a:bodyPr>
          <a:lstStyle/>
          <a:p>
            <a:pPr marL="15403" marR="6161" algn="l" defTabSz="914400" hangingPunct="1">
              <a:lnSpc>
                <a:spcPct val="100200"/>
              </a:lnSpc>
              <a:spcBef>
                <a:spcPts val="121"/>
              </a:spcBef>
              <a:defRPr/>
            </a:pPr>
            <a:r>
              <a:rPr lang="el-GR" sz="4000" dirty="0">
                <a:latin typeface="Calibri" panose="020F0502020204030204" pitchFamily="34" charset="0"/>
                <a:ea typeface="Calibri" panose="020F0502020204030204" pitchFamily="34" charset="0"/>
                <a:cs typeface="Times New Roman" panose="02020603050405020304" pitchFamily="18" charset="0"/>
              </a:rPr>
              <a:t>Στόχος πολιτικής (ΣΠ) 1 - Μια Ευρώπη πιο ανταγωνιστική και πιο έξυπνη μέσω της προώθησης του καινοτόμου και έξυπνου οικονομικού μετασχηματισμού και της περιφερειακής συνδεσιμότητας ΤΠΕ</a:t>
            </a:r>
          </a:p>
          <a:p>
            <a:pPr marL="15403" marR="6161" algn="l" defTabSz="914400" hangingPunct="1">
              <a:lnSpc>
                <a:spcPct val="100200"/>
              </a:lnSpc>
              <a:spcBef>
                <a:spcPts val="121"/>
              </a:spcBef>
              <a:defRPr/>
            </a:pPr>
            <a:r>
              <a:rPr lang="el-GR" sz="4000" dirty="0">
                <a:latin typeface="Calibri" panose="020F0502020204030204" pitchFamily="34" charset="0"/>
                <a:ea typeface="Calibri" panose="020F0502020204030204" pitchFamily="34" charset="0"/>
                <a:cs typeface="Times New Roman" panose="02020603050405020304" pitchFamily="18" charset="0"/>
              </a:rPr>
              <a:t>Ειδικός Στόχος (ΕΣ) 1.ii - Εκμετάλλευση των οφελών της ψηφιοποίησης για τους πολίτες, τις επιχειρήσεις, τους ερευνητικούς φορείς και τις Δημόσιες </a:t>
            </a:r>
            <a:r>
              <a:rPr lang="el-GR" sz="4000" dirty="0" smtClean="0">
                <a:latin typeface="Calibri" panose="020F0502020204030204" pitchFamily="34" charset="0"/>
                <a:ea typeface="Calibri" panose="020F0502020204030204" pitchFamily="34" charset="0"/>
                <a:cs typeface="Times New Roman" panose="02020603050405020304" pitchFamily="18" charset="0"/>
              </a:rPr>
              <a:t>Αρχές</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Ορθογώνιο 13"/>
          <p:cNvSpPr/>
          <p:nvPr/>
        </p:nvSpPr>
        <p:spPr>
          <a:xfrm>
            <a:off x="4375493" y="10401120"/>
            <a:ext cx="14401600" cy="707886"/>
          </a:xfrm>
          <a:prstGeom prst="rect">
            <a:avLst/>
          </a:prstGeom>
        </p:spPr>
        <p:txBody>
          <a:bodyPr wrap="square">
            <a:spAutoFit/>
          </a:bodyPr>
          <a:lstStyle/>
          <a:p>
            <a:pPr marL="15403" marR="6161" lvl="0" algn="l" defTabSz="914400" hangingPunct="1">
              <a:lnSpc>
                <a:spcPct val="100200"/>
              </a:lnSpc>
              <a:spcBef>
                <a:spcPts val="121"/>
              </a:spcBef>
              <a:defRPr/>
            </a:pPr>
            <a:r>
              <a:rPr lang="el-GR" sz="4000" dirty="0" smtClean="0">
                <a:latin typeface="Calibri" panose="020F0502020204030204" pitchFamily="34" charset="0"/>
                <a:ea typeface="Calibri" panose="020F0502020204030204" pitchFamily="34" charset="0"/>
                <a:cs typeface="Times New Roman" panose="02020603050405020304" pitchFamily="18" charset="0"/>
              </a:rPr>
              <a:t>Δικαιούχοι 315 Δήμοι Α΄ βαθμού με πληθυσμό &lt; 100.000 κατοίκους</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object 9">
            <a:extLst>
              <a:ext uri="{FF2B5EF4-FFF2-40B4-BE49-F238E27FC236}">
                <a16:creationId xmlns="" xmlns:a16="http://schemas.microsoft.com/office/drawing/2014/main" id="{CD37585B-8902-E245-84F3-5C613F4438D6}"/>
              </a:ext>
            </a:extLst>
          </p:cNvPr>
          <p:cNvSpPr/>
          <p:nvPr/>
        </p:nvSpPr>
        <p:spPr>
          <a:xfrm>
            <a:off x="2112978" y="10530843"/>
            <a:ext cx="720080" cy="443666"/>
          </a:xfrm>
          <a:custGeom>
            <a:avLst/>
            <a:gdLst/>
            <a:ahLst/>
            <a:cxnLst/>
            <a:rect l="l" t="t" r="r" b="b"/>
            <a:pathLst>
              <a:path w="394334" h="297179">
                <a:moveTo>
                  <a:pt x="248987" y="0"/>
                </a:moveTo>
                <a:lnTo>
                  <a:pt x="0" y="0"/>
                </a:lnTo>
                <a:lnTo>
                  <a:pt x="0" y="296975"/>
                </a:lnTo>
                <a:lnTo>
                  <a:pt x="248987" y="296975"/>
                </a:lnTo>
                <a:lnTo>
                  <a:pt x="393820" y="148487"/>
                </a:lnTo>
                <a:lnTo>
                  <a:pt x="248987" y="0"/>
                </a:lnTo>
                <a:close/>
              </a:path>
            </a:pathLst>
          </a:custGeom>
          <a:solidFill>
            <a:srgbClr val="7DD34E">
              <a:alpha val="94999"/>
            </a:srgbClr>
          </a:solidFill>
        </p:spPr>
        <p:txBody>
          <a:bodyPr wrap="square" lIns="0" tIns="0" rIns="0" bIns="0" rtlCol="0"/>
          <a:ls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B0F0"/>
              </a:solidFill>
              <a:effectLst/>
              <a:uLnTx/>
              <a:uFillTx/>
            </a:endParaRPr>
          </a:p>
        </p:txBody>
      </p:sp>
      <p:sp>
        <p:nvSpPr>
          <p:cNvPr id="16" name="Ορθογώνιο 15"/>
          <p:cNvSpPr/>
          <p:nvPr/>
        </p:nvSpPr>
        <p:spPr>
          <a:xfrm>
            <a:off x="4372880" y="11481240"/>
            <a:ext cx="14401600" cy="707886"/>
          </a:xfrm>
          <a:prstGeom prst="rect">
            <a:avLst/>
          </a:prstGeom>
        </p:spPr>
        <p:txBody>
          <a:bodyPr wrap="square">
            <a:spAutoFit/>
          </a:bodyPr>
          <a:lstStyle/>
          <a:p>
            <a:pPr marL="15403" marR="6161" lvl="0" algn="l" defTabSz="914400" hangingPunct="1">
              <a:lnSpc>
                <a:spcPct val="100200"/>
              </a:lnSpc>
              <a:spcBef>
                <a:spcPts val="121"/>
              </a:spcBef>
              <a:defRPr/>
            </a:pPr>
            <a:r>
              <a:rPr lang="el-GR" sz="4000" dirty="0" smtClean="0">
                <a:latin typeface="Calibri" panose="020F0502020204030204" pitchFamily="34" charset="0"/>
                <a:ea typeface="Calibri" panose="020F0502020204030204" pitchFamily="34" charset="0"/>
                <a:cs typeface="Times New Roman" panose="02020603050405020304" pitchFamily="18" charset="0"/>
              </a:rPr>
              <a:t>Ώριμη δράση, ήδη εκδοθείσα πρόσκληση 08_ΕΠΑνΕΚ 2014-2020 </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7" name="object 9">
            <a:extLst>
              <a:ext uri="{FF2B5EF4-FFF2-40B4-BE49-F238E27FC236}">
                <a16:creationId xmlns="" xmlns:a16="http://schemas.microsoft.com/office/drawing/2014/main" id="{CD37585B-8902-E245-84F3-5C613F4438D6}"/>
              </a:ext>
            </a:extLst>
          </p:cNvPr>
          <p:cNvSpPr/>
          <p:nvPr/>
        </p:nvSpPr>
        <p:spPr>
          <a:xfrm>
            <a:off x="2110365" y="11610963"/>
            <a:ext cx="720080" cy="443666"/>
          </a:xfrm>
          <a:custGeom>
            <a:avLst/>
            <a:gdLst/>
            <a:ahLst/>
            <a:cxnLst/>
            <a:rect l="l" t="t" r="r" b="b"/>
            <a:pathLst>
              <a:path w="394334" h="297179">
                <a:moveTo>
                  <a:pt x="248987" y="0"/>
                </a:moveTo>
                <a:lnTo>
                  <a:pt x="0" y="0"/>
                </a:lnTo>
                <a:lnTo>
                  <a:pt x="0" y="296975"/>
                </a:lnTo>
                <a:lnTo>
                  <a:pt x="248987" y="296975"/>
                </a:lnTo>
                <a:lnTo>
                  <a:pt x="393820" y="148487"/>
                </a:lnTo>
                <a:lnTo>
                  <a:pt x="248987" y="0"/>
                </a:lnTo>
                <a:close/>
              </a:path>
            </a:pathLst>
          </a:custGeom>
          <a:solidFill>
            <a:srgbClr val="7DD34E">
              <a:alpha val="94999"/>
            </a:srgbClr>
          </a:solidFill>
        </p:spPr>
        <p:txBody>
          <a:bodyPr wrap="square" lIns="0" tIns="0" rIns="0" bIns="0" rtlCol="0"/>
          <a:ls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B0F0"/>
              </a:solidFill>
              <a:effectLst/>
              <a:uLnTx/>
              <a:uFillTx/>
            </a:endParaRPr>
          </a:p>
        </p:txBody>
      </p:sp>
      <p:sp>
        <p:nvSpPr>
          <p:cNvPr id="18" name="Ορθογώνιο 17"/>
          <p:cNvSpPr/>
          <p:nvPr/>
        </p:nvSpPr>
        <p:spPr>
          <a:xfrm>
            <a:off x="4338691" y="9393008"/>
            <a:ext cx="14401600" cy="707886"/>
          </a:xfrm>
          <a:prstGeom prst="rect">
            <a:avLst/>
          </a:prstGeom>
        </p:spPr>
        <p:txBody>
          <a:bodyPr wrap="square">
            <a:spAutoFit/>
          </a:bodyPr>
          <a:lstStyle/>
          <a:p>
            <a:pPr marL="15403" marR="6161" lvl="0" algn="l" defTabSz="914400" hangingPunct="1">
              <a:lnSpc>
                <a:spcPct val="100200"/>
              </a:lnSpc>
              <a:spcBef>
                <a:spcPts val="121"/>
              </a:spcBef>
              <a:defRPr/>
            </a:pPr>
            <a:r>
              <a:rPr lang="el-GR" sz="4000" dirty="0" smtClean="0">
                <a:latin typeface="Calibri" panose="020F0502020204030204" pitchFamily="34" charset="0"/>
                <a:ea typeface="Calibri" panose="020F0502020204030204" pitchFamily="34" charset="0"/>
                <a:cs typeface="Times New Roman" panose="02020603050405020304" pitchFamily="18" charset="0"/>
              </a:rPr>
              <a:t>% Εξειδίκευσης του Προγράμματος: 23,33%</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9" name="object 9">
            <a:extLst>
              <a:ext uri="{FF2B5EF4-FFF2-40B4-BE49-F238E27FC236}">
                <a16:creationId xmlns="" xmlns:a16="http://schemas.microsoft.com/office/drawing/2014/main" id="{CD37585B-8902-E245-84F3-5C613F4438D6}"/>
              </a:ext>
            </a:extLst>
          </p:cNvPr>
          <p:cNvSpPr/>
          <p:nvPr/>
        </p:nvSpPr>
        <p:spPr>
          <a:xfrm>
            <a:off x="2076176" y="9522731"/>
            <a:ext cx="720080" cy="443666"/>
          </a:xfrm>
          <a:custGeom>
            <a:avLst/>
            <a:gdLst/>
            <a:ahLst/>
            <a:cxnLst/>
            <a:rect l="l" t="t" r="r" b="b"/>
            <a:pathLst>
              <a:path w="394334" h="297179">
                <a:moveTo>
                  <a:pt x="248987" y="0"/>
                </a:moveTo>
                <a:lnTo>
                  <a:pt x="0" y="0"/>
                </a:lnTo>
                <a:lnTo>
                  <a:pt x="0" y="296975"/>
                </a:lnTo>
                <a:lnTo>
                  <a:pt x="248987" y="296975"/>
                </a:lnTo>
                <a:lnTo>
                  <a:pt x="393820" y="148487"/>
                </a:lnTo>
                <a:lnTo>
                  <a:pt x="248987" y="0"/>
                </a:lnTo>
                <a:close/>
              </a:path>
            </a:pathLst>
          </a:custGeom>
          <a:solidFill>
            <a:srgbClr val="7DD34E">
              <a:alpha val="94999"/>
            </a:srgbClr>
          </a:solidFill>
        </p:spPr>
        <p:txBody>
          <a:bodyPr wrap="square" lIns="0" tIns="0" rIns="0" bIns="0" rtlCol="0"/>
          <a:lstStyle>
            <a:defPPr>
              <a:defRPr lang="el-GR"/>
            </a:defPPr>
            <a:lvl1pPr marL="0" algn="l" defTabSz="1821805" rtl="0" eaLnBrk="1" latinLnBrk="0" hangingPunct="1">
              <a:defRPr sz="3586" kern="1200">
                <a:solidFill>
                  <a:schemeClr val="tx1"/>
                </a:solidFill>
                <a:latin typeface="+mn-lt"/>
                <a:ea typeface="+mn-ea"/>
                <a:cs typeface="+mn-cs"/>
              </a:defRPr>
            </a:lvl1pPr>
            <a:lvl2pPr marL="910903" algn="l" defTabSz="1821805" rtl="0" eaLnBrk="1" latinLnBrk="0" hangingPunct="1">
              <a:defRPr sz="3586" kern="1200">
                <a:solidFill>
                  <a:schemeClr val="tx1"/>
                </a:solidFill>
                <a:latin typeface="+mn-lt"/>
                <a:ea typeface="+mn-ea"/>
                <a:cs typeface="+mn-cs"/>
              </a:defRPr>
            </a:lvl2pPr>
            <a:lvl3pPr marL="1821805" algn="l" defTabSz="1821805" rtl="0" eaLnBrk="1" latinLnBrk="0" hangingPunct="1">
              <a:defRPr sz="3586" kern="1200">
                <a:solidFill>
                  <a:schemeClr val="tx1"/>
                </a:solidFill>
                <a:latin typeface="+mn-lt"/>
                <a:ea typeface="+mn-ea"/>
                <a:cs typeface="+mn-cs"/>
              </a:defRPr>
            </a:lvl3pPr>
            <a:lvl4pPr marL="2732708" algn="l" defTabSz="1821805" rtl="0" eaLnBrk="1" latinLnBrk="0" hangingPunct="1">
              <a:defRPr sz="3586" kern="1200">
                <a:solidFill>
                  <a:schemeClr val="tx1"/>
                </a:solidFill>
                <a:latin typeface="+mn-lt"/>
                <a:ea typeface="+mn-ea"/>
                <a:cs typeface="+mn-cs"/>
              </a:defRPr>
            </a:lvl4pPr>
            <a:lvl5pPr marL="3643609" algn="l" defTabSz="1821805" rtl="0" eaLnBrk="1" latinLnBrk="0" hangingPunct="1">
              <a:defRPr sz="3586" kern="1200">
                <a:solidFill>
                  <a:schemeClr val="tx1"/>
                </a:solidFill>
                <a:latin typeface="+mn-lt"/>
                <a:ea typeface="+mn-ea"/>
                <a:cs typeface="+mn-cs"/>
              </a:defRPr>
            </a:lvl5pPr>
            <a:lvl6pPr marL="4554513" algn="l" defTabSz="1821805" rtl="0" eaLnBrk="1" latinLnBrk="0" hangingPunct="1">
              <a:defRPr sz="3586" kern="1200">
                <a:solidFill>
                  <a:schemeClr val="tx1"/>
                </a:solidFill>
                <a:latin typeface="+mn-lt"/>
                <a:ea typeface="+mn-ea"/>
                <a:cs typeface="+mn-cs"/>
              </a:defRPr>
            </a:lvl6pPr>
            <a:lvl7pPr marL="5465414" algn="l" defTabSz="1821805" rtl="0" eaLnBrk="1" latinLnBrk="0" hangingPunct="1">
              <a:defRPr sz="3586" kern="1200">
                <a:solidFill>
                  <a:schemeClr val="tx1"/>
                </a:solidFill>
                <a:latin typeface="+mn-lt"/>
                <a:ea typeface="+mn-ea"/>
                <a:cs typeface="+mn-cs"/>
              </a:defRPr>
            </a:lvl7pPr>
            <a:lvl8pPr marL="6376318" algn="l" defTabSz="1821805" rtl="0" eaLnBrk="1" latinLnBrk="0" hangingPunct="1">
              <a:defRPr sz="3586" kern="1200">
                <a:solidFill>
                  <a:schemeClr val="tx1"/>
                </a:solidFill>
                <a:latin typeface="+mn-lt"/>
                <a:ea typeface="+mn-ea"/>
                <a:cs typeface="+mn-cs"/>
              </a:defRPr>
            </a:lvl8pPr>
            <a:lvl9pPr marL="7287221" algn="l" defTabSz="1821805" rtl="0" eaLnBrk="1" latinLnBrk="0" hangingPunct="1">
              <a:defRPr sz="3586"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B0F0"/>
              </a:solidFill>
              <a:effectLst/>
              <a:uLnTx/>
              <a:uFillTx/>
            </a:endParaRPr>
          </a:p>
        </p:txBody>
      </p:sp>
    </p:spTree>
    <p:extLst>
      <p:ext uri="{BB962C8B-B14F-4D97-AF65-F5344CB8AC3E}">
        <p14:creationId xmlns:p14="http://schemas.microsoft.com/office/powerpoint/2010/main" val="12656221"/>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Image" descr="Image"/>
          <p:cNvPicPr>
            <a:picLocks noChangeAspect="1"/>
          </p:cNvPicPr>
          <p:nvPr/>
        </p:nvPicPr>
        <p:blipFill>
          <a:blip r:embed="rId2">
            <a:extLst/>
          </a:blip>
          <a:stretch>
            <a:fillRect/>
          </a:stretch>
        </p:blipFill>
        <p:spPr>
          <a:xfrm>
            <a:off x="-51563" y="-240255"/>
            <a:ext cx="24487126" cy="14034583"/>
          </a:xfrm>
          <a:prstGeom prst="rect">
            <a:avLst/>
          </a:prstGeom>
          <a:ln w="3175">
            <a:miter lim="400000"/>
          </a:ln>
        </p:spPr>
      </p:pic>
      <p:pic>
        <p:nvPicPr>
          <p:cNvPr id="7" name="Image" descr="Image"/>
          <p:cNvPicPr>
            <a:picLocks noChangeAspect="1"/>
          </p:cNvPicPr>
          <p:nvPr/>
        </p:nvPicPr>
        <p:blipFill>
          <a:blip r:embed="rId2">
            <a:extLst/>
          </a:blip>
          <a:stretch>
            <a:fillRect/>
          </a:stretch>
        </p:blipFill>
        <p:spPr>
          <a:xfrm>
            <a:off x="0" y="-342800"/>
            <a:ext cx="24487126" cy="14034583"/>
          </a:xfrm>
          <a:prstGeom prst="rect">
            <a:avLst/>
          </a:prstGeom>
          <a:ln w="3175">
            <a:miter lim="400000"/>
          </a:ln>
        </p:spPr>
      </p:pic>
      <p:sp>
        <p:nvSpPr>
          <p:cNvPr id="9" name="Ορθογώνιο 8"/>
          <p:cNvSpPr/>
          <p:nvPr/>
        </p:nvSpPr>
        <p:spPr>
          <a:xfrm>
            <a:off x="1030760" y="2177480"/>
            <a:ext cx="21814142" cy="9971961"/>
          </a:xfrm>
          <a:prstGeom prst="rect">
            <a:avLst/>
          </a:prstGeom>
        </p:spPr>
        <p:txBody>
          <a:bodyPr wrap="square">
            <a:spAutoFit/>
          </a:bodyPr>
          <a:lstStyle/>
          <a:p>
            <a:pPr algn="l">
              <a:lnSpc>
                <a:spcPct val="107000"/>
              </a:lnSpc>
            </a:pPr>
            <a:r>
              <a:rPr lang="el-GR" sz="4000" dirty="0" smtClean="0">
                <a:latin typeface="Calibri" panose="020F0502020204030204" pitchFamily="34" charset="0"/>
                <a:ea typeface="Calibri" panose="020F0502020204030204" pitchFamily="34" charset="0"/>
                <a:cs typeface="Times New Roman" panose="02020603050405020304" pitchFamily="18" charset="0"/>
              </a:rPr>
              <a:t>Η Δράση </a:t>
            </a:r>
            <a:r>
              <a:rPr lang="el-GR" sz="4000" dirty="0">
                <a:latin typeface="Calibri" panose="020F0502020204030204" pitchFamily="34" charset="0"/>
                <a:ea typeface="Calibri" panose="020F0502020204030204" pitchFamily="34" charset="0"/>
                <a:cs typeface="Times New Roman" panose="02020603050405020304" pitchFamily="18" charset="0"/>
              </a:rPr>
              <a:t>1.3.1 </a:t>
            </a:r>
            <a:r>
              <a:rPr lang="el-GR" sz="4400" b="1" dirty="0">
                <a:solidFill>
                  <a:schemeClr val="accent1">
                    <a:lumMod val="50000"/>
                  </a:schemeClr>
                </a:solidFill>
                <a:latin typeface="Calibri" panose="020F0502020204030204" pitchFamily="34" charset="0"/>
                <a:cs typeface="Arial" panose="020B0604020202020204" pitchFamily="34" charset="0"/>
              </a:rPr>
              <a:t>Ψηφιακός Μετασχηματισμός των ΟΤΑ </a:t>
            </a:r>
            <a:r>
              <a:rPr lang="el-GR" sz="4000" dirty="0" smtClean="0">
                <a:latin typeface="Calibri" panose="020F0502020204030204" pitchFamily="34" charset="0"/>
                <a:ea typeface="Calibri" panose="020F0502020204030204" pitchFamily="34" charset="0"/>
                <a:cs typeface="Times New Roman" panose="02020603050405020304" pitchFamily="18" charset="0"/>
              </a:rPr>
              <a:t>χρηματοδοτεί την </a:t>
            </a:r>
            <a:r>
              <a:rPr lang="el-GR" sz="4000" b="1" dirty="0" smtClean="0">
                <a:latin typeface="Calibri" panose="020F0502020204030204" pitchFamily="34" charset="0"/>
                <a:ea typeface="Calibri" panose="020F0502020204030204" pitchFamily="34" charset="0"/>
                <a:cs typeface="Times New Roman" panose="02020603050405020304" pitchFamily="18" charset="0"/>
              </a:rPr>
              <a:t>ανάπτυξη 38 ψηφιακών υπηρεσιών </a:t>
            </a:r>
            <a:r>
              <a:rPr lang="el-GR" sz="4000" dirty="0" smtClean="0">
                <a:latin typeface="Calibri" panose="020F0502020204030204" pitchFamily="34" charset="0"/>
                <a:ea typeface="Calibri" panose="020F0502020204030204" pitchFamily="34" charset="0"/>
                <a:cs typeface="Times New Roman" panose="02020603050405020304" pitchFamily="18" charset="0"/>
              </a:rPr>
              <a:t>από συγκεκριμένο </a:t>
            </a:r>
            <a:r>
              <a:rPr lang="el-GR" sz="4000" b="1" dirty="0" err="1" smtClean="0">
                <a:latin typeface="Calibri" panose="020F0502020204030204" pitchFamily="34" charset="0"/>
                <a:ea typeface="Calibri" panose="020F0502020204030204" pitchFamily="34" charset="0"/>
                <a:cs typeface="Times New Roman" panose="02020603050405020304" pitchFamily="18" charset="0"/>
              </a:rPr>
              <a:t>marketplace</a:t>
            </a:r>
            <a:r>
              <a:rPr lang="el-GR" sz="4000" b="1" dirty="0" smtClean="0">
                <a:latin typeface="Calibri" panose="020F0502020204030204" pitchFamily="34" charset="0"/>
                <a:ea typeface="Calibri" panose="020F0502020204030204" pitchFamily="34" charset="0"/>
                <a:cs typeface="Times New Roman" panose="02020603050405020304" pitchFamily="18" charset="0"/>
              </a:rPr>
              <a:t>, </a:t>
            </a:r>
            <a:r>
              <a:rPr lang="el-GR" sz="4000" dirty="0" smtClean="0">
                <a:latin typeface="Calibri" panose="020F0502020204030204" pitchFamily="34" charset="0"/>
                <a:ea typeface="Calibri" panose="020F0502020204030204" pitchFamily="34" charset="0"/>
                <a:cs typeface="Times New Roman" panose="02020603050405020304" pitchFamily="18" charset="0"/>
              </a:rPr>
              <a:t>για τις οποίες έχουν τεθεί, από το Υπουργείο Ψηφιακής Διακυβέρνησης, οι ελάχιστες λειτουργικές προδιαγραφές. Ο κάθε δήμος, με βάση </a:t>
            </a:r>
            <a:r>
              <a:rPr lang="el-GR" sz="4000" b="1" dirty="0">
                <a:latin typeface="Calibri" panose="020F0502020204030204" pitchFamily="34" charset="0"/>
                <a:ea typeface="Calibri" panose="020F0502020204030204" pitchFamily="34" charset="0"/>
                <a:cs typeface="Times New Roman" panose="02020603050405020304" pitchFamily="18" charset="0"/>
              </a:rPr>
              <a:t>συγκεκριμένο προϋπολογισμό </a:t>
            </a:r>
            <a:r>
              <a:rPr lang="el-GR" sz="4000" dirty="0">
                <a:latin typeface="Calibri" panose="020F0502020204030204" pitchFamily="34" charset="0"/>
                <a:ea typeface="Calibri" panose="020F0502020204030204" pitchFamily="34" charset="0"/>
                <a:cs typeface="Times New Roman" panose="02020603050405020304" pitchFamily="18" charset="0"/>
              </a:rPr>
              <a:t>που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του αντιστοιχεί, θα </a:t>
            </a:r>
            <a:r>
              <a:rPr lang="el-GR" sz="4000" dirty="0">
                <a:latin typeface="Calibri" panose="020F0502020204030204" pitchFamily="34" charset="0"/>
                <a:ea typeface="Calibri" panose="020F0502020204030204" pitchFamily="34" charset="0"/>
                <a:cs typeface="Times New Roman" panose="02020603050405020304" pitchFamily="18" charset="0"/>
              </a:rPr>
              <a:t>μπορεί </a:t>
            </a:r>
            <a:r>
              <a:rPr lang="el-GR" sz="4000" dirty="0" smtClean="0">
                <a:latin typeface="Calibri" panose="020F0502020204030204" pitchFamily="34" charset="0"/>
                <a:ea typeface="Calibri" panose="020F0502020204030204" pitchFamily="34" charset="0"/>
                <a:cs typeface="Times New Roman" panose="02020603050405020304" pitchFamily="18" charset="0"/>
              </a:rPr>
              <a:t>να </a:t>
            </a:r>
            <a:r>
              <a:rPr lang="el-GR" sz="4000" dirty="0">
                <a:latin typeface="Calibri" panose="020F0502020204030204" pitchFamily="34" charset="0"/>
                <a:ea typeface="Calibri" panose="020F0502020204030204" pitchFamily="34" charset="0"/>
                <a:cs typeface="Times New Roman" panose="02020603050405020304" pitchFamily="18" charset="0"/>
              </a:rPr>
              <a:t>επιλέξει </a:t>
            </a:r>
            <a:r>
              <a:rPr lang="el-GR" sz="4000" dirty="0" smtClean="0">
                <a:latin typeface="Calibri" panose="020F0502020204030204" pitchFamily="34" charset="0"/>
                <a:ea typeface="Calibri" panose="020F0502020204030204" pitchFamily="34" charset="0"/>
                <a:cs typeface="Times New Roman" panose="02020603050405020304" pitchFamily="18" charset="0"/>
              </a:rPr>
              <a:t>τις υπηρεσίες που </a:t>
            </a:r>
            <a:r>
              <a:rPr lang="el-GR" sz="4000" dirty="0">
                <a:latin typeface="Calibri" panose="020F0502020204030204" pitchFamily="34" charset="0"/>
                <a:ea typeface="Calibri" panose="020F0502020204030204" pitchFamily="34" charset="0"/>
                <a:cs typeface="Times New Roman" panose="02020603050405020304" pitchFamily="18" charset="0"/>
              </a:rPr>
              <a:t>τον </a:t>
            </a:r>
            <a:r>
              <a:rPr lang="el-GR" sz="4000" dirty="0" smtClean="0">
                <a:latin typeface="Calibri" panose="020F0502020204030204" pitchFamily="34" charset="0"/>
                <a:ea typeface="Calibri" panose="020F0502020204030204" pitchFamily="34" charset="0"/>
                <a:cs typeface="Times New Roman" panose="02020603050405020304" pitchFamily="18" charset="0"/>
              </a:rPr>
              <a:t>ενδιαφέρουν, στο πλαίσιο της στρατηγικής του για ψηφιακό μετασχηματισμό. </a:t>
            </a:r>
            <a:endParaRPr lang="en-US" sz="4000" dirty="0" smtClean="0">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pPr>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algn="l">
              <a:lnSpc>
                <a:spcPct val="107000"/>
              </a:lnSpc>
            </a:pPr>
            <a:r>
              <a:rPr lang="el-GR" sz="4000" dirty="0" smtClean="0">
                <a:latin typeface="Calibri" panose="020F0502020204030204" pitchFamily="34" charset="0"/>
                <a:ea typeface="Calibri" panose="020F0502020204030204" pitchFamily="34" charset="0"/>
                <a:cs typeface="Times New Roman" panose="02020603050405020304" pitchFamily="18" charset="0"/>
              </a:rPr>
              <a:t>Οι ψηφιακές υπηρεσίες αφορούν:</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τη βιώσιμη μετακίνηση</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την </a:t>
            </a:r>
            <a:r>
              <a:rPr lang="el-GR" sz="4000" dirty="0">
                <a:latin typeface="Calibri" panose="020F0502020204030204" pitchFamily="34" charset="0"/>
                <a:ea typeface="Calibri" panose="020F0502020204030204" pitchFamily="34" charset="0"/>
                <a:cs typeface="Times New Roman" panose="02020603050405020304" pitchFamily="18" charset="0"/>
              </a:rPr>
              <a:t>εξοικονόμηση ενέργειας, τη μείωση των δημοτικών τελών και τη μείωση του ενεργειακού αποτυπώματος των δημοτικών κτιρίων</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τη </a:t>
            </a:r>
            <a:r>
              <a:rPr lang="el-GR" sz="4000" dirty="0">
                <a:latin typeface="Calibri" panose="020F0502020204030204" pitchFamily="34" charset="0"/>
                <a:ea typeface="Calibri" panose="020F0502020204030204" pitchFamily="34" charset="0"/>
                <a:cs typeface="Times New Roman" panose="02020603050405020304" pitchFamily="18" charset="0"/>
              </a:rPr>
              <a:t>βελτίωση της εξυπηρέτησης των πολιτών και των επιχειρήσεων</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τη </a:t>
            </a:r>
            <a:r>
              <a:rPr lang="el-GR" sz="4000" dirty="0">
                <a:latin typeface="Calibri" panose="020F0502020204030204" pitchFamily="34" charset="0"/>
                <a:ea typeface="Calibri" panose="020F0502020204030204" pitchFamily="34" charset="0"/>
                <a:cs typeface="Times New Roman" panose="02020603050405020304" pitchFamily="18" charset="0"/>
              </a:rPr>
              <a:t>βελτίωση της ποιότητας ζωής</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την </a:t>
            </a:r>
            <a:r>
              <a:rPr lang="el-GR" sz="4000" dirty="0">
                <a:latin typeface="Calibri" panose="020F0502020204030204" pitchFamily="34" charset="0"/>
                <a:ea typeface="Calibri" panose="020F0502020204030204" pitchFamily="34" charset="0"/>
                <a:cs typeface="Times New Roman" panose="02020603050405020304" pitchFamily="18" charset="0"/>
              </a:rPr>
              <a:t>ενίσχυση της τοπικής δημοκρατίας, της διαβούλευσης και της διαφάνειας</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την </a:t>
            </a:r>
            <a:r>
              <a:rPr lang="el-GR" sz="4000" dirty="0">
                <a:latin typeface="Calibri" panose="020F0502020204030204" pitchFamily="34" charset="0"/>
                <a:ea typeface="Calibri" panose="020F0502020204030204" pitchFamily="34" charset="0"/>
                <a:cs typeface="Times New Roman" panose="02020603050405020304" pitchFamily="18" charset="0"/>
              </a:rPr>
              <a:t>προστασία από </a:t>
            </a:r>
            <a:r>
              <a:rPr lang="el-GR" sz="4000" dirty="0" err="1">
                <a:latin typeface="Calibri" panose="020F0502020204030204" pitchFamily="34" charset="0"/>
                <a:ea typeface="Calibri" panose="020F0502020204030204" pitchFamily="34" charset="0"/>
                <a:cs typeface="Times New Roman" panose="02020603050405020304" pitchFamily="18" charset="0"/>
              </a:rPr>
              <a:t>κυβερνο</a:t>
            </a:r>
            <a:r>
              <a:rPr lang="el-GR" sz="4000" dirty="0">
                <a:latin typeface="Calibri" panose="020F0502020204030204" pitchFamily="34" charset="0"/>
                <a:ea typeface="Calibri" panose="020F0502020204030204" pitchFamily="34" charset="0"/>
                <a:cs typeface="Times New Roman" panose="02020603050405020304" pitchFamily="18" charset="0"/>
              </a:rPr>
              <a:t>-επιθέσεις και τη διασφάλιση της επιχειρησιακής συνέχειας</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την </a:t>
            </a:r>
            <a:r>
              <a:rPr lang="el-GR" sz="4000" dirty="0">
                <a:latin typeface="Calibri" panose="020F0502020204030204" pitchFamily="34" charset="0"/>
                <a:ea typeface="Calibri" panose="020F0502020204030204" pitchFamily="34" charset="0"/>
                <a:cs typeface="Times New Roman" panose="02020603050405020304" pitchFamily="18" charset="0"/>
              </a:rPr>
              <a:t>ενίσχυση των ψηφιακών </a:t>
            </a:r>
            <a:r>
              <a:rPr lang="el-GR" sz="4000" dirty="0" smtClean="0">
                <a:latin typeface="Calibri" panose="020F0502020204030204" pitchFamily="34" charset="0"/>
                <a:ea typeface="Calibri" panose="020F0502020204030204" pitchFamily="34" charset="0"/>
                <a:cs typeface="Times New Roman" panose="02020603050405020304" pitchFamily="18" charset="0"/>
              </a:rPr>
              <a:t>υποδομών</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80247156"/>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Image" descr="Image"/>
          <p:cNvPicPr>
            <a:picLocks noChangeAspect="1"/>
          </p:cNvPicPr>
          <p:nvPr/>
        </p:nvPicPr>
        <p:blipFill>
          <a:blip r:embed="rId2">
            <a:extLst/>
          </a:blip>
          <a:stretch>
            <a:fillRect/>
          </a:stretch>
        </p:blipFill>
        <p:spPr>
          <a:xfrm>
            <a:off x="-51563" y="-240255"/>
            <a:ext cx="24487126" cy="14034583"/>
          </a:xfrm>
          <a:prstGeom prst="rect">
            <a:avLst/>
          </a:prstGeom>
          <a:ln w="3175">
            <a:miter lim="400000"/>
          </a:ln>
        </p:spPr>
      </p:pic>
      <p:pic>
        <p:nvPicPr>
          <p:cNvPr id="7" name="Image" descr="Image"/>
          <p:cNvPicPr>
            <a:picLocks noChangeAspect="1"/>
          </p:cNvPicPr>
          <p:nvPr/>
        </p:nvPicPr>
        <p:blipFill>
          <a:blip r:embed="rId2">
            <a:extLst/>
          </a:blip>
          <a:stretch>
            <a:fillRect/>
          </a:stretch>
        </p:blipFill>
        <p:spPr>
          <a:xfrm>
            <a:off x="0" y="-276491"/>
            <a:ext cx="24487126" cy="14034583"/>
          </a:xfrm>
          <a:prstGeom prst="rect">
            <a:avLst/>
          </a:prstGeom>
          <a:ln w="3175">
            <a:miter lim="400000"/>
          </a:ln>
        </p:spPr>
      </p:pic>
      <p:sp>
        <p:nvSpPr>
          <p:cNvPr id="10" name="Ορθογώνιο 9"/>
          <p:cNvSpPr/>
          <p:nvPr/>
        </p:nvSpPr>
        <p:spPr>
          <a:xfrm>
            <a:off x="1030760" y="2177480"/>
            <a:ext cx="22466496" cy="9984272"/>
          </a:xfrm>
          <a:prstGeom prst="rect">
            <a:avLst/>
          </a:prstGeom>
        </p:spPr>
        <p:txBody>
          <a:bodyPr wrap="square">
            <a:spAutoFit/>
          </a:bodyPr>
          <a:lstStyle/>
          <a:p>
            <a:pPr algn="l">
              <a:lnSpc>
                <a:spcPct val="107000"/>
              </a:lnSpc>
            </a:pPr>
            <a:r>
              <a:rPr lang="el-GR" sz="4000" dirty="0" smtClean="0">
                <a:latin typeface="Calibri" panose="020F0502020204030204" pitchFamily="34" charset="0"/>
                <a:ea typeface="Calibri" panose="020F0502020204030204" pitchFamily="34" charset="0"/>
                <a:cs typeface="Times New Roman" panose="02020603050405020304" pitchFamily="18" charset="0"/>
              </a:rPr>
              <a:t>Άρθρο 40, παρ. 2, εδάφιο (α) του </a:t>
            </a:r>
            <a:r>
              <a:rPr lang="el-GR" sz="4000" dirty="0">
                <a:latin typeface="Calibri" panose="020F0502020204030204" pitchFamily="34" charset="0"/>
                <a:ea typeface="Calibri" panose="020F0502020204030204" pitchFamily="34" charset="0"/>
                <a:cs typeface="Times New Roman" panose="02020603050405020304" pitchFamily="18" charset="0"/>
              </a:rPr>
              <a:t>Κανονισμού Κοινών </a:t>
            </a:r>
            <a:r>
              <a:rPr lang="el-GR" sz="4000" dirty="0" smtClean="0">
                <a:latin typeface="Calibri" panose="020F0502020204030204" pitchFamily="34" charset="0"/>
                <a:ea typeface="Calibri" panose="020F0502020204030204" pitchFamily="34" charset="0"/>
                <a:cs typeface="Times New Roman" panose="02020603050405020304" pitchFamily="18" charset="0"/>
              </a:rPr>
              <a:t>Διατάξεων (ΕΕ) 2021/1060: </a:t>
            </a: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Η Επιτροπή Παρακολούθησης του Προγράμματος εγκρίνει τη </a:t>
            </a:r>
            <a:r>
              <a:rPr lang="el-GR" sz="4000" b="1" dirty="0" smtClean="0">
                <a:latin typeface="Calibri" panose="020F0502020204030204" pitchFamily="34" charset="0"/>
                <a:ea typeface="Calibri" panose="020F0502020204030204" pitchFamily="34" charset="0"/>
                <a:cs typeface="Times New Roman" panose="02020603050405020304" pitchFamily="18" charset="0"/>
              </a:rPr>
              <a:t>ΜΕΘΟΔΟΛΟΓΙΑ</a:t>
            </a:r>
            <a:r>
              <a:rPr lang="el-GR" sz="4000" dirty="0" smtClean="0">
                <a:latin typeface="Calibri" panose="020F0502020204030204" pitchFamily="34" charset="0"/>
                <a:ea typeface="Calibri" panose="020F0502020204030204" pitchFamily="34" charset="0"/>
                <a:cs typeface="Times New Roman" panose="02020603050405020304" pitchFamily="18" charset="0"/>
              </a:rPr>
              <a:t> και τα </a:t>
            </a:r>
            <a:r>
              <a:rPr lang="el-GR" sz="4000" b="1" dirty="0" smtClean="0">
                <a:latin typeface="Calibri" panose="020F0502020204030204" pitchFamily="34" charset="0"/>
                <a:ea typeface="Calibri" panose="020F0502020204030204" pitchFamily="34" charset="0"/>
                <a:cs typeface="Times New Roman" panose="02020603050405020304" pitchFamily="18" charset="0"/>
              </a:rPr>
              <a:t>ΚΡΙΤΗΡΙΑ</a:t>
            </a:r>
            <a:r>
              <a:rPr lang="el-GR" sz="4000" dirty="0" smtClean="0">
                <a:latin typeface="Calibri" panose="020F0502020204030204" pitchFamily="34" charset="0"/>
                <a:ea typeface="Calibri" panose="020F0502020204030204" pitchFamily="34" charset="0"/>
                <a:cs typeface="Times New Roman" panose="02020603050405020304" pitchFamily="18" charset="0"/>
              </a:rPr>
              <a:t> που χρησιμοποιούνται για την επιλογή των πράξεων, συμπεριλαμβανομένων τυχόν σχετικών αλλαγών</a:t>
            </a:r>
          </a:p>
          <a:p>
            <a:pPr algn="l"/>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Άρθρο </a:t>
            </a:r>
            <a:r>
              <a:rPr lang="el-GR" sz="4000" dirty="0">
                <a:latin typeface="Calibri" panose="020F0502020204030204" pitchFamily="34" charset="0"/>
                <a:ea typeface="Calibri" panose="020F0502020204030204" pitchFamily="34" charset="0"/>
                <a:cs typeface="Times New Roman" panose="02020603050405020304" pitchFamily="18" charset="0"/>
              </a:rPr>
              <a:t>36 του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ν.4914/2022: </a:t>
            </a: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Κατά την </a:t>
            </a:r>
            <a:r>
              <a:rPr lang="el-GR" sz="4000" dirty="0">
                <a:latin typeface="Calibri" panose="020F0502020204030204" pitchFamily="34" charset="0"/>
                <a:ea typeface="Calibri" panose="020F0502020204030204" pitchFamily="34" charset="0"/>
                <a:cs typeface="Times New Roman" panose="02020603050405020304" pitchFamily="18" charset="0"/>
              </a:rPr>
              <a:t>επιλογή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πράξεων με </a:t>
            </a:r>
            <a:r>
              <a:rPr lang="el-GR" sz="4000" b="1" dirty="0">
                <a:solidFill>
                  <a:schemeClr val="accent1">
                    <a:lumMod val="50000"/>
                  </a:schemeClr>
                </a:solidFill>
                <a:latin typeface="Calibri" panose="020F0502020204030204" pitchFamily="34" charset="0"/>
                <a:cs typeface="Arial" panose="020B0604020202020204" pitchFamily="34" charset="0"/>
              </a:rPr>
              <a:t>ποιοτικά χαρακτηριστικά </a:t>
            </a:r>
            <a:r>
              <a:rPr lang="el-GR" sz="4000" dirty="0" smtClean="0">
                <a:latin typeface="Calibri" panose="020F0502020204030204" pitchFamily="34" charset="0"/>
                <a:ea typeface="Calibri" panose="020F0502020204030204" pitchFamily="34" charset="0"/>
                <a:cs typeface="Times New Roman" panose="02020603050405020304" pitchFamily="18" charset="0"/>
              </a:rPr>
              <a:t>διασφαλίζεται η διαφάνεια και η μη διακριτική μεταχείριση, λαμβάνοντας </a:t>
            </a:r>
            <a:r>
              <a:rPr lang="el-GR" sz="4000" dirty="0">
                <a:latin typeface="Calibri" panose="020F0502020204030204" pitchFamily="34" charset="0"/>
                <a:ea typeface="Calibri" panose="020F0502020204030204" pitchFamily="34" charset="0"/>
                <a:cs typeface="Times New Roman" panose="02020603050405020304" pitchFamily="18" charset="0"/>
              </a:rPr>
              <a:t>υπόψη τον Χάρτη των Θεμελιωδών Δικαιωμάτων της ΕΕ, </a:t>
            </a:r>
            <a:r>
              <a:rPr lang="el-GR" sz="4000" dirty="0" smtClean="0">
                <a:latin typeface="Calibri" panose="020F0502020204030204" pitchFamily="34" charset="0"/>
                <a:ea typeface="Calibri" panose="020F0502020204030204" pitchFamily="34" charset="0"/>
                <a:cs typeface="Times New Roman" panose="02020603050405020304" pitchFamily="18" charset="0"/>
              </a:rPr>
              <a:t>καθώς και  </a:t>
            </a:r>
          </a:p>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α) η συνάφεια με το Πρόγραμμα και με το </a:t>
            </a:r>
            <a:r>
              <a:rPr lang="el-GR" sz="4000" dirty="0">
                <a:latin typeface="Calibri" panose="020F0502020204030204" pitchFamily="34" charset="0"/>
                <a:ea typeface="Calibri" panose="020F0502020204030204" pitchFamily="34" charset="0"/>
                <a:cs typeface="Times New Roman" panose="02020603050405020304" pitchFamily="18" charset="0"/>
              </a:rPr>
              <a:t>πεδίο εφαρμογής του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Ταμείου, και η συμβολή στους ειδικούς στόχους και τη στρατηγική του</a:t>
            </a: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algn="l"/>
            <a:r>
              <a:rPr lang="el-GR" sz="4000" dirty="0">
                <a:latin typeface="Calibri" panose="020F0502020204030204" pitchFamily="34" charset="0"/>
                <a:ea typeface="Calibri" panose="020F0502020204030204" pitchFamily="34" charset="0"/>
                <a:cs typeface="Times New Roman" panose="02020603050405020304" pitchFamily="18" charset="0"/>
              </a:rPr>
              <a:t>β) </a:t>
            </a:r>
            <a:r>
              <a:rPr lang="el-GR" sz="4000" dirty="0" smtClean="0">
                <a:latin typeface="Calibri" panose="020F0502020204030204" pitchFamily="34" charset="0"/>
                <a:ea typeface="Calibri" panose="020F0502020204030204" pitchFamily="34" charset="0"/>
                <a:cs typeface="Times New Roman" panose="02020603050405020304" pitchFamily="18" charset="0"/>
              </a:rPr>
              <a:t>η συνάφεια με τις στρατηγικές/έγγραφα </a:t>
            </a:r>
            <a:r>
              <a:rPr lang="el-GR" sz="4000" dirty="0">
                <a:latin typeface="Calibri" panose="020F0502020204030204" pitchFamily="34" charset="0"/>
                <a:ea typeface="Calibri" panose="020F0502020204030204" pitchFamily="34" charset="0"/>
                <a:cs typeface="Times New Roman" panose="02020603050405020304" pitchFamily="18" charset="0"/>
              </a:rPr>
              <a:t>προγραμματισμού που </a:t>
            </a:r>
            <a:r>
              <a:rPr lang="el-GR" sz="4000" dirty="0" smtClean="0">
                <a:latin typeface="Calibri" panose="020F0502020204030204" pitchFamily="34" charset="0"/>
                <a:ea typeface="Calibri" panose="020F0502020204030204" pitchFamily="34" charset="0"/>
                <a:cs typeface="Times New Roman" panose="02020603050405020304" pitchFamily="18" charset="0"/>
              </a:rPr>
              <a:t>εκπληρώνουν τους αναγκαίους όρους </a:t>
            </a:r>
          </a:p>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γ</a:t>
            </a:r>
            <a:r>
              <a:rPr lang="el-GR" sz="4000" dirty="0">
                <a:latin typeface="Calibri" panose="020F0502020204030204" pitchFamily="34" charset="0"/>
                <a:ea typeface="Calibri" panose="020F0502020204030204" pitchFamily="34" charset="0"/>
                <a:cs typeface="Times New Roman" panose="02020603050405020304" pitchFamily="18" charset="0"/>
              </a:rPr>
              <a:t>) </a:t>
            </a:r>
            <a:r>
              <a:rPr lang="el-GR" sz="4000" dirty="0" smtClean="0">
                <a:latin typeface="Calibri" panose="020F0502020204030204" pitchFamily="34" charset="0"/>
                <a:ea typeface="Calibri" panose="020F0502020204030204" pitchFamily="34" charset="0"/>
                <a:cs typeface="Times New Roman" panose="02020603050405020304" pitchFamily="18" charset="0"/>
              </a:rPr>
              <a:t>η βέλτιστη </a:t>
            </a:r>
            <a:r>
              <a:rPr lang="el-GR" sz="4000" dirty="0">
                <a:latin typeface="Calibri" panose="020F0502020204030204" pitchFamily="34" charset="0"/>
                <a:ea typeface="Calibri" panose="020F0502020204030204" pitchFamily="34" charset="0"/>
                <a:cs typeface="Times New Roman" panose="02020603050405020304" pitchFamily="18" charset="0"/>
              </a:rPr>
              <a:t>σχέση μεταξύ του ποσού της στήριξης, των δραστηριοτήτων </a:t>
            </a:r>
            <a:r>
              <a:rPr lang="el-GR" sz="4000" dirty="0" smtClean="0">
                <a:latin typeface="Calibri" panose="020F0502020204030204" pitchFamily="34" charset="0"/>
                <a:ea typeface="Calibri" panose="020F0502020204030204" pitchFamily="34" charset="0"/>
                <a:cs typeface="Times New Roman" panose="02020603050405020304" pitchFamily="18" charset="0"/>
              </a:rPr>
              <a:t>και των στόχων</a:t>
            </a: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algn="l"/>
            <a:r>
              <a:rPr lang="el-GR" sz="4000" dirty="0">
                <a:latin typeface="Calibri" panose="020F0502020204030204" pitchFamily="34" charset="0"/>
                <a:ea typeface="Calibri" panose="020F0502020204030204" pitchFamily="34" charset="0"/>
                <a:cs typeface="Times New Roman" panose="02020603050405020304" pitchFamily="18" charset="0"/>
              </a:rPr>
              <a:t>δ) </a:t>
            </a:r>
            <a:r>
              <a:rPr lang="el-GR" sz="4000" dirty="0" smtClean="0">
                <a:latin typeface="Calibri" panose="020F0502020204030204" pitchFamily="34" charset="0"/>
                <a:ea typeface="Calibri" panose="020F0502020204030204" pitchFamily="34" charset="0"/>
                <a:cs typeface="Times New Roman" panose="02020603050405020304" pitchFamily="18" charset="0"/>
              </a:rPr>
              <a:t>η συμμόρφωση με την </a:t>
            </a:r>
            <a:r>
              <a:rPr lang="el-GR" sz="4000" dirty="0">
                <a:latin typeface="Calibri" panose="020F0502020204030204" pitchFamily="34" charset="0"/>
                <a:ea typeface="Calibri" panose="020F0502020204030204" pitchFamily="34" charset="0"/>
                <a:cs typeface="Times New Roman" panose="02020603050405020304" pitchFamily="18" charset="0"/>
              </a:rPr>
              <a:t>εκτίμηση των επιπτώσεων </a:t>
            </a:r>
            <a:r>
              <a:rPr lang="el-GR" sz="4000" dirty="0" smtClean="0">
                <a:latin typeface="Calibri" panose="020F0502020204030204" pitchFamily="34" charset="0"/>
                <a:ea typeface="Calibri" panose="020F0502020204030204" pitchFamily="34" charset="0"/>
                <a:cs typeface="Times New Roman" panose="02020603050405020304" pitchFamily="18" charset="0"/>
              </a:rPr>
              <a:t>στο περιβάλλον </a:t>
            </a:r>
          </a:p>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ε</a:t>
            </a:r>
            <a:r>
              <a:rPr lang="el-GR" sz="4000" dirty="0">
                <a:latin typeface="Calibri" panose="020F0502020204030204" pitchFamily="34" charset="0"/>
                <a:ea typeface="Calibri" panose="020F0502020204030204" pitchFamily="34" charset="0"/>
                <a:cs typeface="Times New Roman" panose="02020603050405020304" pitchFamily="18" charset="0"/>
              </a:rPr>
              <a:t>) </a:t>
            </a:r>
            <a:r>
              <a:rPr lang="el-GR" sz="4000" dirty="0" smtClean="0">
                <a:latin typeface="Calibri" panose="020F0502020204030204" pitchFamily="34" charset="0"/>
                <a:ea typeface="Calibri" panose="020F0502020204030204" pitchFamily="34" charset="0"/>
                <a:cs typeface="Times New Roman" panose="02020603050405020304" pitchFamily="18" charset="0"/>
              </a:rPr>
              <a:t>η τήρηση των θεσμικών και κανονιστικών απαιτήσεων της ΠΠ 2021-2027 </a:t>
            </a:r>
          </a:p>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η</a:t>
            </a:r>
            <a:r>
              <a:rPr lang="el-GR" sz="4000" dirty="0">
                <a:latin typeface="Calibri" panose="020F0502020204030204" pitchFamily="34" charset="0"/>
                <a:ea typeface="Calibri" panose="020F0502020204030204" pitchFamily="34" charset="0"/>
                <a:cs typeface="Times New Roman" panose="02020603050405020304" pitchFamily="18" charset="0"/>
              </a:rPr>
              <a:t>) </a:t>
            </a:r>
            <a:r>
              <a:rPr lang="el-GR" sz="4000" dirty="0" smtClean="0">
                <a:latin typeface="Calibri" panose="020F0502020204030204" pitchFamily="34" charset="0"/>
                <a:ea typeface="Calibri" panose="020F0502020204030204" pitchFamily="34" charset="0"/>
                <a:cs typeface="Times New Roman" panose="02020603050405020304" pitchFamily="18" charset="0"/>
              </a:rPr>
              <a:t>η </a:t>
            </a:r>
            <a:r>
              <a:rPr lang="el-GR" sz="4000" dirty="0">
                <a:latin typeface="Calibri" panose="020F0502020204030204" pitchFamily="34" charset="0"/>
                <a:ea typeface="Calibri" panose="020F0502020204030204" pitchFamily="34" charset="0"/>
                <a:cs typeface="Times New Roman" panose="02020603050405020304" pitchFamily="18" charset="0"/>
              </a:rPr>
              <a:t>κλιματική ανθεκτικότητα </a:t>
            </a:r>
            <a:r>
              <a:rPr lang="el-GR" sz="4000" dirty="0" smtClean="0">
                <a:latin typeface="Calibri" panose="020F0502020204030204" pitchFamily="34" charset="0"/>
                <a:ea typeface="Calibri" panose="020F0502020204030204" pitchFamily="34" charset="0"/>
                <a:cs typeface="Times New Roman" panose="02020603050405020304" pitchFamily="18" charset="0"/>
              </a:rPr>
              <a:t>υποδομών με αναμενόμενη </a:t>
            </a:r>
            <a:r>
              <a:rPr lang="el-GR" sz="4000" dirty="0">
                <a:latin typeface="Calibri" panose="020F0502020204030204" pitchFamily="34" charset="0"/>
                <a:ea typeface="Calibri" panose="020F0502020204030204" pitchFamily="34" charset="0"/>
                <a:cs typeface="Times New Roman" panose="02020603050405020304" pitchFamily="18" charset="0"/>
              </a:rPr>
              <a:t>διάρκεια ζωής </a:t>
            </a:r>
            <a:r>
              <a:rPr lang="el-GR" sz="4000" dirty="0" smtClean="0">
                <a:latin typeface="Calibri" panose="020F0502020204030204" pitchFamily="34" charset="0"/>
                <a:ea typeface="Calibri" panose="020F0502020204030204" pitchFamily="34" charset="0"/>
                <a:cs typeface="Times New Roman" panose="02020603050405020304" pitchFamily="18" charset="0"/>
              </a:rPr>
              <a:t>5 </a:t>
            </a:r>
            <a:r>
              <a:rPr lang="el-GR" sz="4000" dirty="0">
                <a:latin typeface="Calibri" panose="020F0502020204030204" pitchFamily="34" charset="0"/>
                <a:ea typeface="Calibri" panose="020F0502020204030204" pitchFamily="34" charset="0"/>
                <a:cs typeface="Times New Roman" panose="02020603050405020304" pitchFamily="18" charset="0"/>
              </a:rPr>
              <a:t>τουλάχιστον </a:t>
            </a:r>
            <a:r>
              <a:rPr lang="el-GR" sz="4000" dirty="0" smtClean="0">
                <a:latin typeface="Calibri" panose="020F0502020204030204" pitchFamily="34" charset="0"/>
                <a:ea typeface="Calibri" panose="020F0502020204030204" pitchFamily="34" charset="0"/>
                <a:cs typeface="Times New Roman" panose="02020603050405020304" pitchFamily="18" charset="0"/>
              </a:rPr>
              <a:t>ετών</a:t>
            </a: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algn="l"/>
            <a:r>
              <a:rPr lang="el-GR" sz="4000" dirty="0">
                <a:latin typeface="Calibri" panose="020F0502020204030204" pitchFamily="34" charset="0"/>
                <a:ea typeface="Calibri" panose="020F0502020204030204" pitchFamily="34" charset="0"/>
                <a:cs typeface="Times New Roman" panose="02020603050405020304" pitchFamily="18" charset="0"/>
              </a:rPr>
              <a:t>θ) </a:t>
            </a:r>
            <a:r>
              <a:rPr lang="el-GR" sz="4000" dirty="0" smtClean="0">
                <a:latin typeface="Calibri" panose="020F0502020204030204" pitchFamily="34" charset="0"/>
                <a:ea typeface="Calibri" panose="020F0502020204030204" pitchFamily="34" charset="0"/>
                <a:cs typeface="Times New Roman" panose="02020603050405020304" pitchFamily="18" charset="0"/>
              </a:rPr>
              <a:t>η ύπαρξη των απαραίτητων χρηματοδοτικών πόρων και μηχανισμών του δικαιούχου, για τα </a:t>
            </a:r>
            <a:r>
              <a:rPr lang="el-GR" sz="4000" dirty="0">
                <a:latin typeface="Calibri" panose="020F0502020204030204" pitchFamily="34" charset="0"/>
                <a:ea typeface="Calibri" panose="020F0502020204030204" pitchFamily="34" charset="0"/>
                <a:cs typeface="Times New Roman" panose="02020603050405020304" pitchFamily="18" charset="0"/>
              </a:rPr>
              <a:t>έξοδα λειτουργίας και </a:t>
            </a:r>
            <a:r>
              <a:rPr lang="el-GR" sz="4000" dirty="0" smtClean="0">
                <a:latin typeface="Calibri" panose="020F0502020204030204" pitchFamily="34" charset="0"/>
                <a:ea typeface="Calibri" panose="020F0502020204030204" pitchFamily="34" charset="0"/>
                <a:cs typeface="Times New Roman" panose="02020603050405020304" pitchFamily="18" charset="0"/>
              </a:rPr>
              <a:t>συντήρησης, </a:t>
            </a:r>
            <a:r>
              <a:rPr lang="el-GR" sz="4000" dirty="0">
                <a:latin typeface="Calibri" panose="020F0502020204030204" pitchFamily="34" charset="0"/>
                <a:ea typeface="Calibri" panose="020F0502020204030204" pitchFamily="34" charset="0"/>
                <a:cs typeface="Times New Roman" panose="02020603050405020304" pitchFamily="18" charset="0"/>
              </a:rPr>
              <a:t>ώστε να </a:t>
            </a:r>
            <a:r>
              <a:rPr lang="el-GR" sz="4000" dirty="0" smtClean="0">
                <a:latin typeface="Calibri" panose="020F0502020204030204" pitchFamily="34" charset="0"/>
                <a:ea typeface="Calibri" panose="020F0502020204030204" pitchFamily="34" charset="0"/>
                <a:cs typeface="Times New Roman" panose="02020603050405020304" pitchFamily="18" charset="0"/>
              </a:rPr>
              <a:t>διασφαλίζεται η οικονομική βιωσιμότητα</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23092837"/>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Image" descr="Image"/>
          <p:cNvPicPr>
            <a:picLocks noChangeAspect="1"/>
          </p:cNvPicPr>
          <p:nvPr/>
        </p:nvPicPr>
        <p:blipFill>
          <a:blip r:embed="rId2">
            <a:extLst/>
          </a:blip>
          <a:stretch>
            <a:fillRect/>
          </a:stretch>
        </p:blipFill>
        <p:spPr>
          <a:xfrm>
            <a:off x="-51563" y="-240255"/>
            <a:ext cx="24487126" cy="14034583"/>
          </a:xfrm>
          <a:prstGeom prst="rect">
            <a:avLst/>
          </a:prstGeom>
          <a:ln w="3175">
            <a:miter lim="400000"/>
          </a:ln>
        </p:spPr>
      </p:pic>
      <p:pic>
        <p:nvPicPr>
          <p:cNvPr id="7" name="Image" descr="Image"/>
          <p:cNvPicPr>
            <a:picLocks noChangeAspect="1"/>
          </p:cNvPicPr>
          <p:nvPr/>
        </p:nvPicPr>
        <p:blipFill>
          <a:blip r:embed="rId2">
            <a:extLst/>
          </a:blip>
          <a:stretch>
            <a:fillRect/>
          </a:stretch>
        </p:blipFill>
        <p:spPr>
          <a:xfrm>
            <a:off x="0" y="-276491"/>
            <a:ext cx="24487126" cy="14034583"/>
          </a:xfrm>
          <a:prstGeom prst="rect">
            <a:avLst/>
          </a:prstGeom>
          <a:ln w="3175">
            <a:miter lim="400000"/>
          </a:ln>
        </p:spPr>
      </p:pic>
      <p:sp>
        <p:nvSpPr>
          <p:cNvPr id="10" name="Ορθογώνιο 9"/>
          <p:cNvSpPr/>
          <p:nvPr/>
        </p:nvSpPr>
        <p:spPr>
          <a:xfrm>
            <a:off x="1030760" y="2205318"/>
            <a:ext cx="22466496" cy="9799606"/>
          </a:xfrm>
          <a:prstGeom prst="rect">
            <a:avLst/>
          </a:prstGeom>
        </p:spPr>
        <p:txBody>
          <a:bodyPr wrap="square">
            <a:spAutoFit/>
          </a:bodyPr>
          <a:lstStyle/>
          <a:p>
            <a:pPr algn="l">
              <a:lnSpc>
                <a:spcPct val="107000"/>
              </a:lnSpc>
            </a:pPr>
            <a:r>
              <a:rPr lang="el-GR" sz="4000" dirty="0" smtClean="0">
                <a:latin typeface="Calibri" panose="020F0502020204030204" pitchFamily="34" charset="0"/>
                <a:ea typeface="Calibri" panose="020F0502020204030204" pitchFamily="34" charset="0"/>
                <a:cs typeface="Times New Roman" panose="02020603050405020304" pitchFamily="18" charset="0"/>
              </a:rPr>
              <a:t>Η </a:t>
            </a:r>
            <a:r>
              <a:rPr lang="el-GR" sz="4000" b="1" dirty="0" smtClean="0">
                <a:latin typeface="Calibri" panose="020F0502020204030204" pitchFamily="34" charset="0"/>
                <a:ea typeface="Calibri" panose="020F0502020204030204" pitchFamily="34" charset="0"/>
                <a:cs typeface="Times New Roman" panose="02020603050405020304" pitchFamily="18" charset="0"/>
              </a:rPr>
              <a:t>ΜΕΘΟΔΟΛΟΓΙΑ</a:t>
            </a:r>
            <a:r>
              <a:rPr lang="el-GR" sz="4000" dirty="0" smtClean="0">
                <a:latin typeface="Calibri" panose="020F0502020204030204" pitchFamily="34" charset="0"/>
                <a:ea typeface="Calibri" panose="020F0502020204030204" pitchFamily="34" charset="0"/>
                <a:cs typeface="Times New Roman" panose="02020603050405020304" pitchFamily="18" charset="0"/>
              </a:rPr>
              <a:t> αξιολόγησης και τα </a:t>
            </a:r>
            <a:r>
              <a:rPr lang="el-GR" sz="4000" b="1" dirty="0" smtClean="0">
                <a:latin typeface="Calibri" panose="020F0502020204030204" pitchFamily="34" charset="0"/>
                <a:ea typeface="Calibri" panose="020F0502020204030204" pitchFamily="34" charset="0"/>
                <a:cs typeface="Times New Roman" panose="02020603050405020304" pitchFamily="18" charset="0"/>
              </a:rPr>
              <a:t>ΚΡΙΤΗΡΙΑ</a:t>
            </a:r>
            <a:r>
              <a:rPr lang="el-GR" sz="4000" dirty="0" smtClean="0">
                <a:latin typeface="Calibri" panose="020F0502020204030204" pitchFamily="34" charset="0"/>
                <a:ea typeface="Calibri" panose="020F0502020204030204" pitchFamily="34" charset="0"/>
                <a:cs typeface="Times New Roman" panose="02020603050405020304" pitchFamily="18" charset="0"/>
              </a:rPr>
              <a:t> επιλογής πράξεων βασίζονται στις Οδηγίες για την αξιολόγηση των προτάσεων του σχεδίου του Συστήματος Διαχείρισης και Ελέγχου</a:t>
            </a:r>
          </a:p>
          <a:p>
            <a:pPr algn="l"/>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Από </a:t>
            </a:r>
            <a:r>
              <a:rPr lang="el-GR" sz="4000" dirty="0">
                <a:latin typeface="Calibri" panose="020F0502020204030204" pitchFamily="34" charset="0"/>
                <a:ea typeface="Calibri" panose="020F0502020204030204" pitchFamily="34" charset="0"/>
                <a:cs typeface="Times New Roman" panose="02020603050405020304" pitchFamily="18" charset="0"/>
              </a:rPr>
              <a:t>το πληροφοριακό σύστημα (ΟΠΣ) </a:t>
            </a:r>
            <a:r>
              <a:rPr lang="el-GR" sz="4000" dirty="0" smtClean="0">
                <a:latin typeface="Calibri" panose="020F0502020204030204" pitchFamily="34" charset="0"/>
                <a:ea typeface="Calibri" panose="020F0502020204030204" pitchFamily="34" charset="0"/>
                <a:cs typeface="Times New Roman" panose="02020603050405020304" pitchFamily="18" charset="0"/>
              </a:rPr>
              <a:t>γίνεται ένας </a:t>
            </a:r>
            <a:r>
              <a:rPr lang="el-GR" sz="4000" dirty="0">
                <a:latin typeface="Calibri" panose="020F0502020204030204" pitchFamily="34" charset="0"/>
                <a:ea typeface="Calibri" panose="020F0502020204030204" pitchFamily="34" charset="0"/>
                <a:cs typeface="Times New Roman" panose="02020603050405020304" pitchFamily="18" charset="0"/>
              </a:rPr>
              <a:t>αρχικός έλεγχος συμβατότητας της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πρότασης προκειμένου να </a:t>
            </a:r>
            <a:r>
              <a:rPr lang="el-GR" sz="4000" dirty="0">
                <a:latin typeface="Calibri" panose="020F0502020204030204" pitchFamily="34" charset="0"/>
                <a:ea typeface="Calibri" panose="020F0502020204030204" pitchFamily="34" charset="0"/>
                <a:cs typeface="Times New Roman" panose="02020603050405020304" pitchFamily="18" charset="0"/>
              </a:rPr>
              <a:t>επιτραπεί ή όχι η υποβολή της, με τον οποίο επιβεβαιώνεται ότι</a:t>
            </a:r>
            <a:r>
              <a:rPr lang="el-GR" sz="4000" dirty="0" smtClean="0">
                <a:latin typeface="Calibri" panose="020F0502020204030204" pitchFamily="34" charset="0"/>
                <a:ea typeface="Calibri" panose="020F0502020204030204" pitchFamily="34" charset="0"/>
                <a:cs typeface="Times New Roman" panose="02020603050405020304" pitchFamily="18" charset="0"/>
              </a:rPr>
              <a:t>:</a:t>
            </a:r>
          </a:p>
          <a:p>
            <a:pPr algn="l"/>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07000"/>
              </a:lnSpc>
              <a:buFont typeface="Wingdings" panose="05000000000000000000" pitchFamily="2" charset="2"/>
              <a:buChar char=""/>
            </a:pPr>
            <a:r>
              <a:rPr lang="el-GR" sz="4000" dirty="0">
                <a:latin typeface="Calibri" panose="020F0502020204030204" pitchFamily="34" charset="0"/>
                <a:ea typeface="Calibri" panose="020F0502020204030204" pitchFamily="34" charset="0"/>
                <a:cs typeface="Times New Roman" panose="02020603050405020304" pitchFamily="18" charset="0"/>
              </a:rPr>
              <a:t>Η ημερομηνία υποβολής της πρότασης είναι εντός της προθεσμίας που τίθεται στην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πρόσκληση</a:t>
            </a:r>
          </a:p>
          <a:p>
            <a:pPr marL="342900" lvl="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Ο </a:t>
            </a:r>
            <a:r>
              <a:rPr lang="el-GR" sz="4000" dirty="0">
                <a:latin typeface="Calibri" panose="020F0502020204030204" pitchFamily="34" charset="0"/>
                <a:ea typeface="Calibri" panose="020F0502020204030204" pitchFamily="34" charset="0"/>
                <a:cs typeface="Times New Roman" panose="02020603050405020304" pitchFamily="18" charset="0"/>
              </a:rPr>
              <a:t>αιτούμενος προϋπολογισμός της πρότασης είναι εντός ορίων, εφόσον τίθενται στην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πρόσκληση </a:t>
            </a: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Το </a:t>
            </a:r>
            <a:r>
              <a:rPr lang="el-GR" sz="4000" dirty="0">
                <a:latin typeface="Calibri" panose="020F0502020204030204" pitchFamily="34" charset="0"/>
                <a:ea typeface="Calibri" panose="020F0502020204030204" pitchFamily="34" charset="0"/>
                <a:cs typeface="Times New Roman" panose="02020603050405020304" pitchFamily="18" charset="0"/>
              </a:rPr>
              <a:t>τεχνικό δελτίο είναι πλήρως </a:t>
            </a:r>
            <a:r>
              <a:rPr lang="el-GR" sz="4000" dirty="0" smtClean="0">
                <a:latin typeface="Calibri" panose="020F0502020204030204" pitchFamily="34" charset="0"/>
                <a:ea typeface="Calibri" panose="020F0502020204030204" pitchFamily="34" charset="0"/>
                <a:cs typeface="Times New Roman" panose="02020603050405020304" pitchFamily="18" charset="0"/>
              </a:rPr>
              <a:t>συμπληρωμένο</a:t>
            </a:r>
            <a:endParaRPr lang="el-GR" sz="40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Η </a:t>
            </a:r>
            <a:r>
              <a:rPr lang="el-GR" sz="4000" dirty="0">
                <a:latin typeface="Calibri" panose="020F0502020204030204" pitchFamily="34" charset="0"/>
                <a:ea typeface="Calibri" panose="020F0502020204030204" pitchFamily="34" charset="0"/>
                <a:cs typeface="Times New Roman" panose="02020603050405020304" pitchFamily="18" charset="0"/>
              </a:rPr>
              <a:t>περίοδος υλοποίησης της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πρότασης εμπίπτει </a:t>
            </a:r>
            <a:r>
              <a:rPr lang="el-GR" sz="4000" dirty="0">
                <a:latin typeface="Calibri" panose="020F0502020204030204" pitchFamily="34" charset="0"/>
                <a:ea typeface="Calibri" panose="020F0502020204030204" pitchFamily="34" charset="0"/>
                <a:cs typeface="Times New Roman" panose="02020603050405020304" pitchFamily="18" charset="0"/>
              </a:rPr>
              <a:t>εντός της περιόδου </a:t>
            </a:r>
            <a:r>
              <a:rPr lang="el-GR" sz="4000" dirty="0" err="1">
                <a:latin typeface="Calibri" panose="020F0502020204030204" pitchFamily="34" charset="0"/>
                <a:ea typeface="Calibri" panose="020F0502020204030204" pitchFamily="34" charset="0"/>
                <a:cs typeface="Times New Roman" panose="02020603050405020304" pitchFamily="18" charset="0"/>
              </a:rPr>
              <a:t>επιλεξιμότητας</a:t>
            </a:r>
            <a:r>
              <a:rPr lang="el-GR" sz="4000" dirty="0">
                <a:latin typeface="Calibri" panose="020F0502020204030204" pitchFamily="34" charset="0"/>
                <a:ea typeface="Calibri" panose="020F0502020204030204" pitchFamily="34" charset="0"/>
                <a:cs typeface="Times New Roman" panose="02020603050405020304" pitchFamily="18" charset="0"/>
              </a:rPr>
              <a:t> </a:t>
            </a:r>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Έχει </a:t>
            </a:r>
            <a:r>
              <a:rPr lang="el-GR" sz="4000" dirty="0">
                <a:latin typeface="Calibri" panose="020F0502020204030204" pitchFamily="34" charset="0"/>
                <a:ea typeface="Calibri" panose="020F0502020204030204" pitchFamily="34" charset="0"/>
                <a:cs typeface="Times New Roman" panose="02020603050405020304" pitchFamily="18" charset="0"/>
              </a:rPr>
              <a:t>συμπληρωθεί το πεδίο που αφορά στη μη ολοκλήρωση του φυσικού αντικειμένου της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πρότασης</a:t>
            </a:r>
          </a:p>
          <a:p>
            <a:pPr marL="342900" lvl="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Έχει </a:t>
            </a:r>
            <a:r>
              <a:rPr lang="el-GR" sz="4000" dirty="0">
                <a:latin typeface="Calibri" panose="020F0502020204030204" pitchFamily="34" charset="0"/>
                <a:ea typeface="Calibri" panose="020F0502020204030204" pitchFamily="34" charset="0"/>
                <a:cs typeface="Times New Roman" panose="02020603050405020304" pitchFamily="18" charset="0"/>
              </a:rPr>
              <a:t>συμπληρωθεί το πεδίο που αφορά στη βεβαίωση του δικαιούχου ότι η προτεινόμενη πράξη δεν περιλαμβάνει δραστηριότητες </a:t>
            </a:r>
            <a:r>
              <a:rPr lang="el-GR" sz="4000" dirty="0" smtClean="0">
                <a:latin typeface="Calibri" panose="020F0502020204030204" pitchFamily="34" charset="0"/>
                <a:ea typeface="Calibri" panose="020F0502020204030204" pitchFamily="34" charset="0"/>
                <a:cs typeface="Times New Roman" panose="02020603050405020304" pitchFamily="18" charset="0"/>
              </a:rPr>
              <a:t>που αποτελούσαν </a:t>
            </a:r>
            <a:r>
              <a:rPr lang="el-GR" sz="4000" dirty="0">
                <a:latin typeface="Calibri" panose="020F0502020204030204" pitchFamily="34" charset="0"/>
                <a:ea typeface="Calibri" panose="020F0502020204030204" pitchFamily="34" charset="0"/>
                <a:cs typeface="Times New Roman" panose="02020603050405020304" pitchFamily="18" charset="0"/>
              </a:rPr>
              <a:t>τμήμα πράξης που υπόκειται σε </a:t>
            </a:r>
            <a:r>
              <a:rPr lang="el-GR" sz="4000" dirty="0" smtClean="0">
                <a:latin typeface="Calibri" panose="020F0502020204030204" pitchFamily="34" charset="0"/>
                <a:ea typeface="Calibri" panose="020F0502020204030204" pitchFamily="34" charset="0"/>
                <a:cs typeface="Times New Roman" panose="02020603050405020304" pitchFamily="18" charset="0"/>
              </a:rPr>
              <a:t>μετεγκατάσταση</a:t>
            </a:r>
          </a:p>
          <a:p>
            <a:pPr marL="342900" lvl="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Έχει </a:t>
            </a:r>
            <a:r>
              <a:rPr lang="el-GR" sz="4000" dirty="0">
                <a:latin typeface="Calibri" panose="020F0502020204030204" pitchFamily="34" charset="0"/>
                <a:ea typeface="Calibri" panose="020F0502020204030204" pitchFamily="34" charset="0"/>
                <a:cs typeface="Times New Roman" panose="02020603050405020304" pitchFamily="18" charset="0"/>
              </a:rPr>
              <a:t>συμπληρωθεί το πεδίο που αφορά στη διασφάλιση της μη διπλής χρηματοδότησης της ίδιας δαπάνης από άλλο Ταμείο ή μέσο της Ένωσης ή από άλλο πρόγραμμα ευρωπαϊκό ή </a:t>
            </a:r>
            <a:r>
              <a:rPr lang="el-GR" sz="4000" dirty="0" smtClean="0">
                <a:latin typeface="Calibri" panose="020F0502020204030204" pitchFamily="34" charset="0"/>
                <a:ea typeface="Calibri" panose="020F0502020204030204" pitchFamily="34" charset="0"/>
                <a:cs typeface="Times New Roman" panose="02020603050405020304" pitchFamily="18" charset="0"/>
              </a:rPr>
              <a:t>εθνικό</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81368827"/>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Image" descr="Image"/>
          <p:cNvPicPr>
            <a:picLocks noChangeAspect="1"/>
          </p:cNvPicPr>
          <p:nvPr/>
        </p:nvPicPr>
        <p:blipFill>
          <a:blip r:embed="rId2">
            <a:extLst/>
          </a:blip>
          <a:stretch>
            <a:fillRect/>
          </a:stretch>
        </p:blipFill>
        <p:spPr>
          <a:xfrm>
            <a:off x="-51563" y="-240255"/>
            <a:ext cx="24487126" cy="14034583"/>
          </a:xfrm>
          <a:prstGeom prst="rect">
            <a:avLst/>
          </a:prstGeom>
          <a:ln w="3175">
            <a:miter lim="400000"/>
          </a:ln>
        </p:spPr>
      </p:pic>
      <p:pic>
        <p:nvPicPr>
          <p:cNvPr id="7" name="Image" descr="Image"/>
          <p:cNvPicPr>
            <a:picLocks noChangeAspect="1"/>
          </p:cNvPicPr>
          <p:nvPr/>
        </p:nvPicPr>
        <p:blipFill>
          <a:blip r:embed="rId2">
            <a:extLst/>
          </a:blip>
          <a:stretch>
            <a:fillRect/>
          </a:stretch>
        </p:blipFill>
        <p:spPr>
          <a:xfrm>
            <a:off x="0" y="-276491"/>
            <a:ext cx="24487126" cy="14034583"/>
          </a:xfrm>
          <a:prstGeom prst="rect">
            <a:avLst/>
          </a:prstGeom>
          <a:ln w="3175">
            <a:miter lim="400000"/>
          </a:ln>
        </p:spPr>
      </p:pic>
      <p:sp>
        <p:nvSpPr>
          <p:cNvPr id="10" name="Ορθογώνιο 9"/>
          <p:cNvSpPr/>
          <p:nvPr/>
        </p:nvSpPr>
        <p:spPr>
          <a:xfrm>
            <a:off x="1010315" y="2537520"/>
            <a:ext cx="22466496" cy="9140964"/>
          </a:xfrm>
          <a:prstGeom prst="rect">
            <a:avLst/>
          </a:prstGeom>
        </p:spPr>
        <p:txBody>
          <a:bodyPr wrap="square">
            <a:spAutoFit/>
          </a:bodyPr>
          <a:lstStyle/>
          <a:p>
            <a:pPr marL="15403" marR="6161" algn="l" defTabSz="914400" hangingPunct="1">
              <a:lnSpc>
                <a:spcPct val="100200"/>
              </a:lnSpc>
              <a:spcBef>
                <a:spcPts val="121"/>
              </a:spcBef>
              <a:defRPr/>
            </a:pPr>
            <a:r>
              <a:rPr lang="el-GR" sz="4400" b="1" dirty="0">
                <a:solidFill>
                  <a:schemeClr val="accent1">
                    <a:lumMod val="50000"/>
                  </a:schemeClr>
                </a:solidFill>
                <a:latin typeface="Calibri" panose="020F0502020204030204" pitchFamily="34" charset="0"/>
                <a:cs typeface="Arial" panose="020B0604020202020204" pitchFamily="34" charset="0"/>
              </a:rPr>
              <a:t>ΣΤΑΔΙΟ Α - Έλεγχος πληρότητας και </a:t>
            </a:r>
            <a:r>
              <a:rPr lang="el-GR" sz="4400" b="1" dirty="0" err="1">
                <a:solidFill>
                  <a:schemeClr val="accent1">
                    <a:lumMod val="50000"/>
                  </a:schemeClr>
                </a:solidFill>
                <a:latin typeface="Calibri" panose="020F0502020204030204" pitchFamily="34" charset="0"/>
                <a:cs typeface="Arial" panose="020B0604020202020204" pitchFamily="34" charset="0"/>
              </a:rPr>
              <a:t>επιλεξιμότητας</a:t>
            </a:r>
            <a:r>
              <a:rPr lang="el-GR" sz="4400" b="1" dirty="0">
                <a:solidFill>
                  <a:schemeClr val="accent1">
                    <a:lumMod val="50000"/>
                  </a:schemeClr>
                </a:solidFill>
                <a:latin typeface="Calibri" panose="020F0502020204030204" pitchFamily="34" charset="0"/>
                <a:cs typeface="Arial" panose="020B0604020202020204" pitchFamily="34" charset="0"/>
              </a:rPr>
              <a:t> πρότασης</a:t>
            </a:r>
          </a:p>
          <a:p>
            <a:pPr algn="l"/>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algn="l"/>
            <a:r>
              <a:rPr lang="el-GR" sz="4000" dirty="0" smtClean="0">
                <a:latin typeface="Calibri" panose="020F0502020204030204" pitchFamily="34" charset="0"/>
                <a:ea typeface="Calibri" panose="020F0502020204030204" pitchFamily="34" charset="0"/>
                <a:cs typeface="Times New Roman" panose="02020603050405020304" pitchFamily="18" charset="0"/>
              </a:rPr>
              <a:t>Ειδικότερα εξετάζονται: </a:t>
            </a:r>
          </a:p>
          <a:p>
            <a:pPr algn="l"/>
            <a:endParaRPr lang="el-GR" sz="4000"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Εάν </a:t>
            </a:r>
            <a:r>
              <a:rPr lang="el-GR" sz="4000" dirty="0">
                <a:latin typeface="Calibri" panose="020F0502020204030204" pitchFamily="34" charset="0"/>
                <a:ea typeface="Calibri" panose="020F0502020204030204" pitchFamily="34" charset="0"/>
                <a:cs typeface="Times New Roman" panose="02020603050405020304" pitchFamily="18" charset="0"/>
              </a:rPr>
              <a:t>ο φορέας </a:t>
            </a:r>
            <a:r>
              <a:rPr lang="el-GR" sz="4000" dirty="0" smtClean="0">
                <a:latin typeface="Calibri" panose="020F0502020204030204" pitchFamily="34" charset="0"/>
                <a:ea typeface="Calibri" panose="020F0502020204030204" pitchFamily="34" charset="0"/>
                <a:cs typeface="Times New Roman" panose="02020603050405020304" pitchFamily="18" charset="0"/>
              </a:rPr>
              <a:t>εμπίπτει </a:t>
            </a:r>
            <a:r>
              <a:rPr lang="el-GR" sz="4000" dirty="0">
                <a:latin typeface="Calibri" panose="020F0502020204030204" pitchFamily="34" charset="0"/>
                <a:ea typeface="Calibri" panose="020F0502020204030204" pitchFamily="34" charset="0"/>
                <a:cs typeface="Times New Roman" panose="02020603050405020304" pitchFamily="18" charset="0"/>
              </a:rPr>
              <a:t>στις κατηγορίες δυνητικών δικαιούχων που ορίζονται στην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πρόσκληση</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Η </a:t>
            </a:r>
            <a:r>
              <a:rPr lang="el-GR" sz="4000" dirty="0">
                <a:latin typeface="Calibri" panose="020F0502020204030204" pitchFamily="34" charset="0"/>
                <a:ea typeface="Calibri" panose="020F0502020204030204" pitchFamily="34" charset="0"/>
                <a:cs typeface="Times New Roman" panose="02020603050405020304" pitchFamily="18" charset="0"/>
              </a:rPr>
              <a:t>τυπική πληρότητα της υποβαλλόμενης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πρότασης (αν ακολουθήθηκε </a:t>
            </a:r>
            <a:r>
              <a:rPr lang="el-GR" sz="4000" dirty="0">
                <a:latin typeface="Calibri" panose="020F0502020204030204" pitchFamily="34" charset="0"/>
                <a:ea typeface="Calibri" panose="020F0502020204030204" pitchFamily="34" charset="0"/>
                <a:cs typeface="Times New Roman" panose="02020603050405020304" pitchFamily="18" charset="0"/>
              </a:rPr>
              <a:t>η προβλεπόμενη διαδικασία, αν τα τυποποιημένα έντυπα είναι συμπληρωμένα, αρμοδίως υπογεγραμμένα και έχουν επισυναφθεί όλα τα συνοδευτικά έγγραφα σύμφωνα με </a:t>
            </a:r>
            <a:r>
              <a:rPr lang="el-GR" sz="4000" dirty="0" smtClean="0">
                <a:latin typeface="Calibri" panose="020F0502020204030204" pitchFamily="34" charset="0"/>
                <a:ea typeface="Calibri" panose="020F0502020204030204" pitchFamily="34" charset="0"/>
                <a:cs typeface="Times New Roman" panose="02020603050405020304" pitchFamily="18" charset="0"/>
              </a:rPr>
              <a:t>την πρόσκληση, ενδεικτικά</a:t>
            </a:r>
            <a:r>
              <a:rPr lang="el-GR" sz="4000" dirty="0">
                <a:latin typeface="Calibri" panose="020F0502020204030204" pitchFamily="34" charset="0"/>
                <a:ea typeface="Calibri" panose="020F0502020204030204" pitchFamily="34" charset="0"/>
                <a:cs typeface="Times New Roman" panose="02020603050405020304" pitchFamily="18" charset="0"/>
              </a:rPr>
              <a:t>: τεύχη δημοπράτησης, βεβαίωση εναρμόνισης έργου με την ψηφιακή στρατηγική, βεβαίωση συμβολής στην αντιμετώπιση της κλιματικής αλλαγής </a:t>
            </a:r>
            <a:r>
              <a:rPr lang="el-GR" sz="4000" dirty="0" smtClean="0">
                <a:latin typeface="Calibri" panose="020F0502020204030204" pitchFamily="34" charset="0"/>
                <a:ea typeface="Calibri" panose="020F0502020204030204" pitchFamily="34" charset="0"/>
                <a:cs typeface="Times New Roman" panose="02020603050405020304" pitchFamily="18" charset="0"/>
              </a:rPr>
              <a:t>κλπ)</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Εάν </a:t>
            </a:r>
            <a:r>
              <a:rPr lang="el-GR" sz="4000" dirty="0">
                <a:latin typeface="Calibri" panose="020F0502020204030204" pitchFamily="34" charset="0"/>
                <a:ea typeface="Calibri" panose="020F0502020204030204" pitchFamily="34" charset="0"/>
                <a:cs typeface="Times New Roman" panose="02020603050405020304" pitchFamily="18" charset="0"/>
              </a:rPr>
              <a:t>η πράξη εμπίπτει στον στόχο πολιτικής, στην προτεραιότητα, στους ειδικούς στόχους, στα πεδία παρέμβασης, καθώς και στους τύπους των δράσεων και στους όρους της </a:t>
            </a:r>
            <a:r>
              <a:rPr lang="el-GR" sz="4000" dirty="0" smtClean="0">
                <a:latin typeface="Calibri" panose="020F0502020204030204" pitchFamily="34" charset="0"/>
                <a:ea typeface="Calibri" panose="020F0502020204030204" pitchFamily="34" charset="0"/>
                <a:cs typeface="Times New Roman" panose="02020603050405020304" pitchFamily="18" charset="0"/>
              </a:rPr>
              <a:t>πρόσκλησης</a:t>
            </a:r>
          </a:p>
          <a:p>
            <a:pPr marL="342900" indent="-342900" algn="l">
              <a:lnSpc>
                <a:spcPct val="107000"/>
              </a:lnSpc>
              <a:buFont typeface="Wingdings" panose="05000000000000000000" pitchFamily="2" charset="2"/>
              <a:buChar char=""/>
            </a:pPr>
            <a:r>
              <a:rPr lang="el-GR" sz="4000" dirty="0" smtClean="0">
                <a:latin typeface="Calibri" panose="020F0502020204030204" pitchFamily="34" charset="0"/>
                <a:ea typeface="Calibri" panose="020F0502020204030204" pitchFamily="34" charset="0"/>
                <a:cs typeface="Times New Roman" panose="02020603050405020304" pitchFamily="18" charset="0"/>
              </a:rPr>
              <a:t>Εάν </a:t>
            </a:r>
            <a:r>
              <a:rPr lang="el-GR" sz="4000" dirty="0">
                <a:latin typeface="Calibri" panose="020F0502020204030204" pitchFamily="34" charset="0"/>
                <a:ea typeface="Calibri" panose="020F0502020204030204" pitchFamily="34" charset="0"/>
                <a:cs typeface="Times New Roman" panose="02020603050405020304" pitchFamily="18" charset="0"/>
              </a:rPr>
              <a:t>υποβάλλονται αποφάσεις των αρμόδιων ή και συλλογικών οργάνων του δικαιούχου ή άλλων αρμόδιων οργάνων, όπου αυτό προβλέπεται από τη σχετική </a:t>
            </a:r>
            <a:r>
              <a:rPr lang="el-GR" sz="4000" dirty="0" smtClean="0">
                <a:latin typeface="Calibri" panose="020F0502020204030204" pitchFamily="34" charset="0"/>
                <a:ea typeface="Calibri" panose="020F0502020204030204" pitchFamily="34" charset="0"/>
                <a:cs typeface="Times New Roman" panose="02020603050405020304" pitchFamily="18" charset="0"/>
              </a:rPr>
              <a:t>νομοθεσία</a:t>
            </a:r>
            <a:endParaRPr lang="el-GR" sz="40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1769658"/>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Image" descr="Image"/>
          <p:cNvPicPr>
            <a:picLocks noChangeAspect="1"/>
          </p:cNvPicPr>
          <p:nvPr/>
        </p:nvPicPr>
        <p:blipFill>
          <a:blip r:embed="rId2">
            <a:extLst/>
          </a:blip>
          <a:stretch>
            <a:fillRect/>
          </a:stretch>
        </p:blipFill>
        <p:spPr>
          <a:xfrm>
            <a:off x="-51563" y="-240255"/>
            <a:ext cx="24487126" cy="14034583"/>
          </a:xfrm>
          <a:prstGeom prst="rect">
            <a:avLst/>
          </a:prstGeom>
          <a:ln w="3175">
            <a:miter lim="400000"/>
          </a:ln>
        </p:spPr>
      </p:pic>
      <p:pic>
        <p:nvPicPr>
          <p:cNvPr id="7" name="Image" descr="Image"/>
          <p:cNvPicPr>
            <a:picLocks noChangeAspect="1"/>
          </p:cNvPicPr>
          <p:nvPr/>
        </p:nvPicPr>
        <p:blipFill>
          <a:blip r:embed="rId2">
            <a:extLst/>
          </a:blip>
          <a:stretch>
            <a:fillRect/>
          </a:stretch>
        </p:blipFill>
        <p:spPr>
          <a:xfrm>
            <a:off x="0" y="-276491"/>
            <a:ext cx="24487126" cy="14034583"/>
          </a:xfrm>
          <a:prstGeom prst="rect">
            <a:avLst/>
          </a:prstGeom>
          <a:ln w="3175">
            <a:miter lim="400000"/>
          </a:ln>
        </p:spPr>
      </p:pic>
      <p:sp>
        <p:nvSpPr>
          <p:cNvPr id="10" name="Ορθογώνιο 9"/>
          <p:cNvSpPr/>
          <p:nvPr/>
        </p:nvSpPr>
        <p:spPr>
          <a:xfrm>
            <a:off x="710789" y="1889448"/>
            <a:ext cx="22682520" cy="10730502"/>
          </a:xfrm>
          <a:prstGeom prst="rect">
            <a:avLst/>
          </a:prstGeom>
        </p:spPr>
        <p:txBody>
          <a:bodyPr wrap="square">
            <a:spAutoFit/>
          </a:bodyPr>
          <a:lstStyle/>
          <a:p>
            <a:pPr marL="15403" marR="6161" algn="l" defTabSz="914400" hangingPunct="1">
              <a:lnSpc>
                <a:spcPct val="100200"/>
              </a:lnSpc>
              <a:spcBef>
                <a:spcPts val="121"/>
              </a:spcBef>
              <a:defRPr/>
            </a:pPr>
            <a:r>
              <a:rPr lang="el-GR" sz="4000" b="1" dirty="0">
                <a:solidFill>
                  <a:schemeClr val="accent1">
                    <a:lumMod val="50000"/>
                  </a:schemeClr>
                </a:solidFill>
                <a:latin typeface="Calibri" panose="020F0502020204030204" pitchFamily="34" charset="0"/>
                <a:cs typeface="Arial" panose="020B0604020202020204" pitchFamily="34" charset="0"/>
              </a:rPr>
              <a:t>ΣΤΑΔΙΟ Β - Αξιολόγηση των προτάσεων ανά κριτήριο / ομάδα κριτηρίων</a:t>
            </a:r>
          </a:p>
          <a:p>
            <a:pPr algn="l"/>
            <a:endParaRPr lang="el-GR" sz="4000" b="1" dirty="0">
              <a:latin typeface="Calibri" panose="020F0502020204030204" pitchFamily="34" charset="0"/>
              <a:ea typeface="Calibri" panose="020F0502020204030204" pitchFamily="34" charset="0"/>
              <a:cs typeface="Times New Roman" panose="02020603050405020304" pitchFamily="18" charset="0"/>
            </a:endParaRPr>
          </a:p>
          <a:p>
            <a:pPr algn="l"/>
            <a:r>
              <a:rPr lang="el-GR" sz="3600" b="1" dirty="0" smtClean="0">
                <a:latin typeface="Calibri" panose="020F0502020204030204" pitchFamily="34" charset="0"/>
                <a:ea typeface="Calibri" panose="020F0502020204030204" pitchFamily="34" charset="0"/>
                <a:cs typeface="Times New Roman" panose="02020603050405020304" pitchFamily="18" charset="0"/>
              </a:rPr>
              <a:t>1η </a:t>
            </a:r>
            <a:r>
              <a:rPr lang="el-GR" sz="3600" b="1" dirty="0">
                <a:latin typeface="Calibri" panose="020F0502020204030204" pitchFamily="34" charset="0"/>
                <a:ea typeface="Calibri" panose="020F0502020204030204" pitchFamily="34" charset="0"/>
                <a:cs typeface="Times New Roman" panose="02020603050405020304" pitchFamily="18" charset="0"/>
              </a:rPr>
              <a:t>ΟΜΑΔΑ ΚΡΙΤΗΡΙΩΝ: Εμπλεκόμενοι φορείς και πληρότητα περιεχομένου της </a:t>
            </a:r>
            <a:r>
              <a:rPr lang="el-GR" sz="3600" b="1" dirty="0" smtClean="0">
                <a:latin typeface="Calibri" panose="020F0502020204030204" pitchFamily="34" charset="0"/>
                <a:ea typeface="Calibri" panose="020F0502020204030204" pitchFamily="34" charset="0"/>
                <a:cs typeface="Times New Roman" panose="02020603050405020304" pitchFamily="18" charset="0"/>
              </a:rPr>
              <a:t>πρότασης</a:t>
            </a: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Αρμοδιότητα του δικαιούχου να υλοποιήσει την </a:t>
            </a:r>
            <a:r>
              <a:rPr lang="el-GR" sz="3600" dirty="0" smtClean="0">
                <a:latin typeface="Calibri" panose="020F0502020204030204" pitchFamily="34" charset="0"/>
                <a:ea typeface="Calibri" panose="020F0502020204030204" pitchFamily="34" charset="0"/>
                <a:cs typeface="Times New Roman" panose="02020603050405020304" pitchFamily="18" charset="0"/>
              </a:rPr>
              <a:t>πράξη</a:t>
            </a: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Αρμοδιότητα του φορέα λειτουργίας και συντήρησης</a:t>
            </a: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Πληρότητα και σαφήνεια του φυσικού αντικειμένου της πράξης</a:t>
            </a:r>
          </a:p>
          <a:p>
            <a:pPr marL="342900" indent="-342900" algn="l">
              <a:lnSpc>
                <a:spcPct val="107000"/>
              </a:lnSpc>
              <a:buFont typeface="Wingdings" panose="05000000000000000000" pitchFamily="2" charset="2"/>
              <a:buChar char=""/>
            </a:pPr>
            <a:r>
              <a:rPr lang="el-GR" sz="3600" b="1" dirty="0" err="1">
                <a:solidFill>
                  <a:schemeClr val="accent1">
                    <a:lumMod val="50000"/>
                  </a:schemeClr>
                </a:solidFill>
                <a:latin typeface="Calibri" panose="020F0502020204030204" pitchFamily="34" charset="0"/>
                <a:cs typeface="Arial" panose="020B0604020202020204" pitchFamily="34" charset="0"/>
              </a:rPr>
              <a:t>Ρεαλιστικότητα</a:t>
            </a:r>
            <a:r>
              <a:rPr lang="el-GR" sz="3600" b="1" dirty="0">
                <a:solidFill>
                  <a:schemeClr val="accent1">
                    <a:lumMod val="50000"/>
                  </a:schemeClr>
                </a:solidFill>
                <a:latin typeface="Calibri" panose="020F0502020204030204" pitchFamily="34" charset="0"/>
                <a:cs typeface="Arial" panose="020B0604020202020204" pitchFamily="34" charset="0"/>
              </a:rPr>
              <a:t> του προϋπολογισμού</a:t>
            </a:r>
          </a:p>
          <a:p>
            <a:pPr marL="342900" indent="-342900" algn="l">
              <a:lnSpc>
                <a:spcPct val="107000"/>
              </a:lnSpc>
              <a:buFont typeface="Wingdings" panose="05000000000000000000" pitchFamily="2" charset="2"/>
              <a:buChar char=""/>
            </a:pPr>
            <a:r>
              <a:rPr lang="el-GR" sz="3600" dirty="0" err="1">
                <a:latin typeface="Calibri" panose="020F0502020204030204" pitchFamily="34" charset="0"/>
                <a:ea typeface="Calibri" panose="020F0502020204030204" pitchFamily="34" charset="0"/>
                <a:cs typeface="Times New Roman" panose="02020603050405020304" pitchFamily="18" charset="0"/>
              </a:rPr>
              <a:t>Ρεαλιστικότητα</a:t>
            </a:r>
            <a:r>
              <a:rPr lang="el-GR" sz="3600" dirty="0">
                <a:latin typeface="Calibri" panose="020F0502020204030204" pitchFamily="34" charset="0"/>
                <a:ea typeface="Calibri" panose="020F0502020204030204" pitchFamily="34" charset="0"/>
                <a:cs typeface="Times New Roman" panose="02020603050405020304" pitchFamily="18" charset="0"/>
              </a:rPr>
              <a:t> του </a:t>
            </a:r>
            <a:r>
              <a:rPr lang="el-GR" sz="3600" dirty="0" smtClean="0">
                <a:latin typeface="Calibri" panose="020F0502020204030204" pitchFamily="34" charset="0"/>
                <a:ea typeface="Calibri" panose="020F0502020204030204" pitchFamily="34" charset="0"/>
                <a:cs typeface="Times New Roman" panose="02020603050405020304" pitchFamily="18" charset="0"/>
              </a:rPr>
              <a:t>χρονοδιαγράμματος</a:t>
            </a:r>
          </a:p>
          <a:p>
            <a:pPr algn="l"/>
            <a:r>
              <a:rPr lang="el-GR" sz="3600" b="1" dirty="0" smtClean="0">
                <a:latin typeface="Calibri" panose="020F0502020204030204" pitchFamily="34" charset="0"/>
                <a:ea typeface="Calibri" panose="020F0502020204030204" pitchFamily="34" charset="0"/>
                <a:cs typeface="Times New Roman" panose="02020603050405020304" pitchFamily="18" charset="0"/>
              </a:rPr>
              <a:t>2η </a:t>
            </a:r>
            <a:r>
              <a:rPr lang="el-GR" sz="3600" b="1" dirty="0">
                <a:latin typeface="Calibri" panose="020F0502020204030204" pitchFamily="34" charset="0"/>
                <a:ea typeface="Calibri" panose="020F0502020204030204" pitchFamily="34" charset="0"/>
                <a:cs typeface="Times New Roman" panose="02020603050405020304" pitchFamily="18" charset="0"/>
              </a:rPr>
              <a:t>ΟΜΑΔΑ ΚΡΙΤΗΡΙΩΝ: Τήρηση θεσμικού πλαισίου και ενσωμάτωση οριζόντιων πολιτικών  </a:t>
            </a:r>
            <a:endParaRPr lang="el-GR" sz="3600" b="1" dirty="0" smtClean="0">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Τήρηση θεσμικού πλαισίου ως προς τις δημόσιες συμβάσεις έργων, μελετών, προμηθειών </a:t>
            </a:r>
            <a:r>
              <a:rPr lang="el-GR" sz="3600" dirty="0" smtClean="0">
                <a:latin typeface="Calibri" panose="020F0502020204030204" pitchFamily="34" charset="0"/>
                <a:ea typeface="Calibri" panose="020F0502020204030204" pitchFamily="34" charset="0"/>
                <a:cs typeface="Times New Roman" panose="02020603050405020304" pitchFamily="18" charset="0"/>
              </a:rPr>
              <a:t>&amp; υπηρεσιών</a:t>
            </a:r>
            <a:endParaRPr lang="el-GR" sz="3600" dirty="0">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Τήρηση θεσμικού πλαισίου πλην δημοσίων συμβάσεων</a:t>
            </a: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Συμβατότητα της πράξης με τους κανόνες του ανταγωνισμού και των κρατικών ενισχύσεων</a:t>
            </a: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Αειφόρος ανάπτυξη</a:t>
            </a: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Ενίσχυση της κλιματικής ανθεκτικότητας</a:t>
            </a: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Προάσπιση και προαγωγή της ισότητας μεταξύ ανδρών και γυναικών</a:t>
            </a: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Αποτροπή κάθε διάκρισης λόγω φύλου, φυλετικής ή </a:t>
            </a:r>
            <a:r>
              <a:rPr lang="el-GR" sz="3600" dirty="0" err="1">
                <a:latin typeface="Calibri" panose="020F0502020204030204" pitchFamily="34" charset="0"/>
                <a:ea typeface="Calibri" panose="020F0502020204030204" pitchFamily="34" charset="0"/>
                <a:cs typeface="Times New Roman" panose="02020603050405020304" pitchFamily="18" charset="0"/>
              </a:rPr>
              <a:t>εθνοτικής</a:t>
            </a:r>
            <a:r>
              <a:rPr lang="el-GR" sz="3600" dirty="0">
                <a:latin typeface="Calibri" panose="020F0502020204030204" pitchFamily="34" charset="0"/>
                <a:ea typeface="Calibri" panose="020F0502020204030204" pitchFamily="34" charset="0"/>
                <a:cs typeface="Times New Roman" panose="02020603050405020304" pitchFamily="18" charset="0"/>
              </a:rPr>
              <a:t> καταγωγής, θρησκείας ή πεποιθήσεων, αναπηρίας, ηλικίας ή γενετήσιου προσανατολισμού</a:t>
            </a:r>
          </a:p>
          <a:p>
            <a:pPr marL="342900" indent="-342900" algn="l">
              <a:lnSpc>
                <a:spcPct val="107000"/>
              </a:lnSpc>
              <a:buFont typeface="Wingdings" panose="05000000000000000000" pitchFamily="2" charset="2"/>
              <a:buChar char=""/>
            </a:pPr>
            <a:r>
              <a:rPr lang="el-GR" sz="3600" dirty="0">
                <a:latin typeface="Calibri" panose="020F0502020204030204" pitchFamily="34" charset="0"/>
                <a:ea typeface="Calibri" panose="020F0502020204030204" pitchFamily="34" charset="0"/>
                <a:cs typeface="Times New Roman" panose="02020603050405020304" pitchFamily="18" charset="0"/>
              </a:rPr>
              <a:t>Εξασφάλιση της προσβασιμότητας των ατόμων με αναπηρία</a:t>
            </a:r>
          </a:p>
        </p:txBody>
      </p:sp>
    </p:spTree>
    <p:extLst>
      <p:ext uri="{BB962C8B-B14F-4D97-AF65-F5344CB8AC3E}">
        <p14:creationId xmlns:p14="http://schemas.microsoft.com/office/powerpoint/2010/main" val="2480760712"/>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3175" cap="flat">
          <a:noFill/>
          <a:miter lim="400000"/>
        </a:ln>
        <a:effectLst/>
        <a:sp3d/>
      </a:spPr>
      <a:bodyPr rot="0" spcFirstLastPara="1" vertOverflow="overflow" horzOverflow="overflow" vert="horz" wrap="square" lIns="28575" tIns="28575" rIns="28575" bIns="28575"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8575" tIns="28575" rIns="28575" bIns="28575" numCol="1" spcCol="38100" rtlCol="0" anchor="ctr">
        <a:spAutoFit/>
      </a:bodyPr>
      <a:lstStyle>
        <a:defPPr marL="0" marR="0" indent="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3175" cap="flat">
          <a:noFill/>
          <a:miter lim="400000"/>
        </a:ln>
        <a:effectLst/>
        <a:sp3d/>
      </a:spPr>
      <a:bodyPr rot="0" spcFirstLastPara="1" vertOverflow="overflow" horzOverflow="overflow" vert="horz" wrap="square" lIns="28575" tIns="28575" rIns="28575" bIns="28575"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8575" tIns="28575" rIns="28575" bIns="28575" numCol="1" spcCol="38100" rtlCol="0" anchor="ctr">
        <a:spAutoFit/>
      </a:bodyPr>
      <a:lstStyle>
        <a:defPPr marL="0" marR="0" indent="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847</TotalTime>
  <Words>1257</Words>
  <Application>Microsoft Office PowerPoint</Application>
  <PresentationFormat>Προσαρμογή</PresentationFormat>
  <Paragraphs>114</Paragraphs>
  <Slides>12</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12</vt:i4>
      </vt:variant>
    </vt:vector>
  </HeadingPairs>
  <TitlesOfParts>
    <vt:vector size="13" baseType="lpstr">
      <vt:lpstr>21_BasicWhite</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Ειρήνη Μάσβουλα</dc:creator>
  <cp:lastModifiedBy>Ανθούλα Αναγνωστάκη</cp:lastModifiedBy>
  <cp:revision>99</cp:revision>
  <dcterms:modified xsi:type="dcterms:W3CDTF">2022-10-21T13:54:20Z</dcterms:modified>
</cp:coreProperties>
</file>