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9" r:id="rId4"/>
    <p:sldId id="260" r:id="rId5"/>
    <p:sldId id="266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24384000" cy="13716000"/>
  <p:notesSz cx="6797675" cy="992822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53" d="100"/>
          <a:sy n="53" d="100"/>
        </p:scale>
        <p:origin x="595" y="413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06357" y="4715907"/>
            <a:ext cx="4984962" cy="44677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43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9753" y="9671548"/>
            <a:ext cx="1235869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3605583"/>
            <a:ext cx="12358691" cy="4073392"/>
          </a:xfrm>
          <a:prstGeom prst="rect">
            <a:avLst/>
          </a:prstGeom>
        </p:spPr>
        <p:txBody>
          <a:bodyPr anchor="b"/>
          <a:lstStyle>
            <a:lvl1pPr algn="ctr" defTabSz="2438339">
              <a:lnSpc>
                <a:spcPct val="80000"/>
              </a:lnSpc>
              <a:defRPr sz="24400" spc="-244"/>
            </a:lvl1pPr>
            <a:lvl2pPr algn="ctr" defTabSz="2438339">
              <a:lnSpc>
                <a:spcPct val="80000"/>
              </a:lnSpc>
              <a:defRPr sz="24400" spc="-244"/>
            </a:lvl2pPr>
            <a:lvl3pPr algn="ctr" defTabSz="2438339">
              <a:lnSpc>
                <a:spcPct val="80000"/>
              </a:lnSpc>
              <a:defRPr sz="24400" spc="-244"/>
            </a:lvl3pPr>
            <a:lvl4pPr algn="ctr" defTabSz="2438339">
              <a:lnSpc>
                <a:spcPct val="80000"/>
              </a:lnSpc>
              <a:defRPr sz="24400" spc="-244"/>
            </a:lvl4pPr>
            <a:lvl5pPr algn="ctr" defTabSz="2438339">
              <a:lnSpc>
                <a:spcPct val="80000"/>
              </a:lnSpc>
              <a:defRPr sz="24400" spc="-24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7647851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algn="ctr" defTabSz="495300">
              <a:defRPr sz="3000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700888" y="9005317"/>
            <a:ext cx="11362532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320581" y="5779046"/>
            <a:ext cx="11742838" cy="2157908"/>
          </a:xfrm>
          <a:prstGeom prst="rect">
            <a:avLst/>
          </a:prstGeom>
        </p:spPr>
        <p:txBody>
          <a:bodyPr/>
          <a:lstStyle>
            <a:lvl1pPr marL="638922" indent="-4698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2" indent="-126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2" indent="4445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2" indent="9017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2" indent="13589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4199393" y="3571874"/>
            <a:ext cx="4184495" cy="3346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quarter" idx="22"/>
          </p:nvPr>
        </p:nvSpPr>
        <p:spPr>
          <a:xfrm>
            <a:off x="12927806" y="5238154"/>
            <a:ext cx="5872164" cy="68344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sz="quarter" idx="23"/>
          </p:nvPr>
        </p:nvSpPr>
        <p:spPr>
          <a:xfrm>
            <a:off x="5255417" y="3278980"/>
            <a:ext cx="9344028" cy="70080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4583905" y="-107157"/>
            <a:ext cx="15216190" cy="121729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4683917" y="2271712"/>
            <a:ext cx="15044741" cy="90106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7008018"/>
            <a:ext cx="12358691" cy="2614614"/>
          </a:xfrm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13325" y="3622577"/>
            <a:ext cx="1235735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9530950"/>
            <a:ext cx="12358691" cy="628285"/>
          </a:xfrm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sz="quarter" idx="21"/>
          </p:nvPr>
        </p:nvSpPr>
        <p:spPr>
          <a:xfrm>
            <a:off x="11506200" y="2886074"/>
            <a:ext cx="6831473" cy="79509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714749"/>
            <a:ext cx="5500689" cy="3308780"/>
          </a:xfrm>
          <a:prstGeom prst="rect">
            <a:avLst/>
          </a:prstGeom>
        </p:spPr>
        <p:txBody>
          <a:bodyPr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6971949"/>
            <a:ext cx="5500689" cy="3029302"/>
          </a:xfrm>
          <a:prstGeom prst="rect">
            <a:avLst/>
          </a:prstGeom>
        </p:spPr>
        <p:txBody>
          <a:bodyPr/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615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 numCol="2" spcCol="617934"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5500689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5500689" cy="4644356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sz="quarter" idx="22"/>
          </p:nvPr>
        </p:nvSpPr>
        <p:spPr>
          <a:xfrm>
            <a:off x="12192000" y="2771288"/>
            <a:ext cx="6140742" cy="81876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5500689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3" y="5550693"/>
            <a:ext cx="12358692" cy="2614614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  <a:defRPr b="0" spc="-50"/>
            </a:lvl1pPr>
            <a:lvl2pPr>
              <a:spcBef>
                <a:spcPts val="1800"/>
              </a:spcBef>
              <a:defRPr b="0" spc="-50"/>
            </a:lvl2pPr>
            <a:lvl3pPr>
              <a:spcBef>
                <a:spcPts val="1800"/>
              </a:spcBef>
              <a:defRPr b="0" spc="-50"/>
            </a:lvl3pPr>
            <a:lvl4pPr>
              <a:spcBef>
                <a:spcPts val="1800"/>
              </a:spcBef>
              <a:defRPr b="0" spc="-50"/>
            </a:lvl4pPr>
            <a:lvl5pPr>
              <a:spcBef>
                <a:spcPts val="1800"/>
              </a:spcBef>
              <a:defRPr b="0" spc="-50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768349"/>
            <a:ext cx="12358691" cy="2179302"/>
          </a:xfrm>
          <a:prstGeom prst="rect">
            <a:avLst/>
          </a:prstGeom>
        </p:spPr>
        <p:txBody>
          <a:bodyPr anchor="ctr"/>
          <a:lstStyle>
            <a:lvl1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>
            <a:spLocks noGrp="1"/>
          </p:cNvSpPr>
          <p:nvPr>
            <p:ph type="title"/>
          </p:nvPr>
        </p:nvSpPr>
        <p:spPr>
          <a:xfrm>
            <a:off x="6012653" y="4448807"/>
            <a:ext cx="12358692" cy="2614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009754" y="7063420"/>
            <a:ext cx="12358691" cy="10715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3777"/>
            <a:ext cx="267565" cy="255373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 anchor="b">
            <a:spAutoFit/>
          </a:bodyPr>
          <a:lstStyle>
            <a:lvl1pPr defTabSz="584200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070" y="-165667"/>
            <a:ext cx="24665453" cy="13994408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21162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470920" y="3257599"/>
            <a:ext cx="19102517" cy="8894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Τ</a:t>
            </a:r>
            <a:r>
              <a:rPr lang="el-GR" sz="4000" dirty="0" smtClean="0">
                <a:solidFill>
                  <a:srgbClr val="0060A8"/>
                </a:solidFill>
              </a:rPr>
              <a:t>ο νέο Πρόγραμμα </a:t>
            </a:r>
            <a:r>
              <a:rPr lang="el-GR" sz="4000" dirty="0">
                <a:solidFill>
                  <a:srgbClr val="0060A8"/>
                </a:solidFill>
              </a:rPr>
              <a:t>φιλοξενείται </a:t>
            </a:r>
            <a:r>
              <a:rPr lang="el-GR" sz="4000" dirty="0" smtClean="0">
                <a:solidFill>
                  <a:srgbClr val="0060A8"/>
                </a:solidFill>
              </a:rPr>
              <a:t>προς το παρόν στον </a:t>
            </a:r>
            <a:r>
              <a:rPr lang="el-GR" sz="4000" dirty="0">
                <a:solidFill>
                  <a:srgbClr val="0060A8"/>
                </a:solidFill>
              </a:rPr>
              <a:t>διαδικτυακό </a:t>
            </a:r>
            <a:r>
              <a:rPr lang="el-GR" sz="4000" dirty="0" smtClean="0">
                <a:solidFill>
                  <a:srgbClr val="0060A8"/>
                </a:solidFill>
              </a:rPr>
              <a:t>τόπο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της Ειδικής </a:t>
            </a:r>
            <a:r>
              <a:rPr lang="el-GR" sz="4000" dirty="0" smtClean="0">
                <a:solidFill>
                  <a:srgbClr val="0060A8"/>
                </a:solidFill>
              </a:rPr>
              <a:t>Υπηρεσίας Διαχείρισης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σε </a:t>
            </a:r>
            <a:r>
              <a:rPr lang="el-GR" sz="4000" dirty="0">
                <a:solidFill>
                  <a:srgbClr val="0060A8"/>
                </a:solidFill>
              </a:rPr>
              <a:t>ειδική ενότητα με τίτλο ΕΣΠΑ </a:t>
            </a:r>
            <a:r>
              <a:rPr lang="el-GR" sz="4000" dirty="0" smtClean="0">
                <a:solidFill>
                  <a:srgbClr val="0060A8"/>
                </a:solidFill>
              </a:rPr>
              <a:t>2021-2027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sz="4000" dirty="0">
                <a:solidFill>
                  <a:srgbClr val="0060A8"/>
                </a:solidFill>
              </a:rPr>
              <a:t>https://digitalplan.gov.gr/enotita/32/espa-2021-2027</a:t>
            </a:r>
            <a:endParaRPr lang="el-GR" sz="4000" dirty="0">
              <a:solidFill>
                <a:srgbClr val="0060A8"/>
              </a:solidFill>
            </a:endParaRPr>
          </a:p>
          <a:p>
            <a:endParaRPr lang="el-GR" sz="4000" dirty="0"/>
          </a:p>
          <a:p>
            <a:pPr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Αναπτύχθηκε ενημερωτικό οπτικοακουστικό υλικό </a:t>
            </a:r>
          </a:p>
          <a:p>
            <a:pPr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συνοπτικής παρουσίασης του Προγράμματος </a:t>
            </a:r>
          </a:p>
          <a:p>
            <a:pPr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αποτελούμενο από</a:t>
            </a:r>
          </a:p>
          <a:p>
            <a:pPr marL="571500" indent="-571500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1 σύντομο </a:t>
            </a:r>
            <a:r>
              <a:rPr lang="en-US" sz="4000" dirty="0">
                <a:solidFill>
                  <a:srgbClr val="0060A8"/>
                </a:solidFill>
              </a:rPr>
              <a:t>video </a:t>
            </a:r>
            <a:endParaRPr lang="el-GR" sz="4000" dirty="0">
              <a:solidFill>
                <a:srgbClr val="0060A8"/>
              </a:solidFill>
            </a:endParaRPr>
          </a:p>
          <a:p>
            <a:pPr marL="571500" indent="-571500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1 </a:t>
            </a:r>
            <a:r>
              <a:rPr lang="en-US" sz="4000" dirty="0" smtClean="0">
                <a:solidFill>
                  <a:srgbClr val="0060A8"/>
                </a:solidFill>
              </a:rPr>
              <a:t>infographic</a:t>
            </a:r>
            <a:r>
              <a:rPr lang="el-GR" sz="4000" dirty="0" smtClean="0">
                <a:solidFill>
                  <a:srgbClr val="0060A8"/>
                </a:solidFill>
              </a:rPr>
              <a:t> </a:t>
            </a:r>
          </a:p>
          <a:p>
            <a:pPr>
              <a:spcBef>
                <a:spcPts val="1800"/>
              </a:spcBef>
            </a:pPr>
            <a:r>
              <a:rPr lang="el-GR" sz="3200" dirty="0" smtClean="0">
                <a:solidFill>
                  <a:srgbClr val="0060A8"/>
                </a:solidFill>
              </a:rPr>
              <a:t>(γραφική απεικόνιση δεδομένων &amp; πληροφοριών)</a:t>
            </a:r>
            <a:endParaRPr lang="el-GR" sz="3200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3126" y="-318584"/>
            <a:ext cx="24608494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434916" y="3113584"/>
            <a:ext cx="19514168" cy="886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0060A8"/>
                </a:solidFill>
              </a:rPr>
              <a:t>“</a:t>
            </a:r>
            <a:r>
              <a:rPr lang="el-GR" sz="4000" b="1" dirty="0" smtClean="0">
                <a:solidFill>
                  <a:srgbClr val="0060A8"/>
                </a:solidFill>
              </a:rPr>
              <a:t>Πολιτική (ΕΕ) </a:t>
            </a:r>
            <a:r>
              <a:rPr lang="el-GR" sz="4000" b="1" dirty="0">
                <a:solidFill>
                  <a:srgbClr val="0060A8"/>
                </a:solidFill>
              </a:rPr>
              <a:t>και επικοινωνία αποτελούν δύο όψεις του ίδιου νομίσματος: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l-GR" sz="4000" b="1" dirty="0">
                <a:solidFill>
                  <a:srgbClr val="0060A8"/>
                </a:solidFill>
              </a:rPr>
              <a:t>ό</a:t>
            </a:r>
            <a:r>
              <a:rPr lang="el-GR" sz="4000" b="1" dirty="0" smtClean="0">
                <a:solidFill>
                  <a:srgbClr val="0060A8"/>
                </a:solidFill>
              </a:rPr>
              <a:t>σο </a:t>
            </a:r>
            <a:r>
              <a:rPr lang="el-GR" sz="4000" b="1" dirty="0">
                <a:solidFill>
                  <a:srgbClr val="0060A8"/>
                </a:solidFill>
              </a:rPr>
              <a:t>σημαντική είναι η επίτευξη των Προτεραιοτήτων </a:t>
            </a:r>
          </a:p>
          <a:p>
            <a:r>
              <a:rPr lang="el-GR" sz="4000" b="1" dirty="0" smtClean="0">
                <a:solidFill>
                  <a:srgbClr val="0060A8"/>
                </a:solidFill>
              </a:rPr>
              <a:t>εξίσου σημαντική είναι η </a:t>
            </a:r>
            <a:r>
              <a:rPr lang="el-GR" sz="4000" b="1" dirty="0">
                <a:solidFill>
                  <a:srgbClr val="0060A8"/>
                </a:solidFill>
              </a:rPr>
              <a:t>αποτελεσματική τους επικοινωνία</a:t>
            </a:r>
            <a:r>
              <a:rPr lang="en-US" sz="4000" b="1" dirty="0">
                <a:solidFill>
                  <a:srgbClr val="0060A8"/>
                </a:solidFill>
              </a:rPr>
              <a:t>”</a:t>
            </a:r>
          </a:p>
          <a:p>
            <a:endParaRPr lang="el-GR" sz="4000" dirty="0" smtClean="0"/>
          </a:p>
          <a:p>
            <a:endParaRPr lang="el-GR" sz="4000" dirty="0"/>
          </a:p>
          <a:p>
            <a:r>
              <a:rPr lang="el-GR" dirty="0"/>
              <a:t>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0060A8"/>
                </a:solidFill>
              </a:rPr>
              <a:t>"Policy and communication are two sides of the same coin:</a:t>
            </a:r>
            <a:endParaRPr lang="el-GR" sz="4000" b="1" dirty="0">
              <a:solidFill>
                <a:srgbClr val="0060A8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0060A8"/>
                </a:solidFill>
              </a:rPr>
              <a:t>it is important to deliver and good to be seen”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0060A8"/>
                </a:solidFill>
              </a:rPr>
              <a:t>EU Communication is a responsibility shared between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0060A8"/>
                </a:solidFill>
              </a:rPr>
              <a:t>the EC and the recipients of EU funding, including Member States"</a:t>
            </a:r>
            <a:endParaRPr lang="el-GR" sz="4000" b="1" dirty="0">
              <a:solidFill>
                <a:srgbClr val="0060A8"/>
              </a:solidFill>
            </a:endParaRPr>
          </a:p>
          <a:p>
            <a:endParaRPr lang="en-US" dirty="0" smtClean="0"/>
          </a:p>
          <a:p>
            <a:r>
              <a:rPr lang="en-US" b="1" dirty="0"/>
              <a:t> </a:t>
            </a:r>
            <a:endParaRPr lang="el-GR" dirty="0"/>
          </a:p>
          <a:p>
            <a:r>
              <a:rPr lang="en-US" sz="3200" dirty="0">
                <a:solidFill>
                  <a:srgbClr val="0060A8"/>
                </a:solidFill>
              </a:rPr>
              <a:t>Communication and Visibility Rules</a:t>
            </a:r>
            <a:r>
              <a:rPr lang="el-GR" sz="3200" dirty="0">
                <a:solidFill>
                  <a:srgbClr val="0060A8"/>
                </a:solidFill>
              </a:rPr>
              <a:t> </a:t>
            </a:r>
            <a:endParaRPr lang="en-US" sz="3200" dirty="0">
              <a:solidFill>
                <a:srgbClr val="0060A8"/>
              </a:solidFill>
            </a:endParaRPr>
          </a:p>
          <a:p>
            <a:r>
              <a:rPr lang="en-US" sz="3200" dirty="0">
                <a:solidFill>
                  <a:srgbClr val="0060A8"/>
                </a:solidFill>
              </a:rPr>
              <a:t>EU Funding </a:t>
            </a:r>
            <a:r>
              <a:rPr lang="en-US" sz="3200" dirty="0" err="1">
                <a:solidFill>
                  <a:srgbClr val="0060A8"/>
                </a:solidFill>
              </a:rPr>
              <a:t>Programmes</a:t>
            </a:r>
            <a:r>
              <a:rPr lang="en-US" sz="3200" dirty="0">
                <a:solidFill>
                  <a:srgbClr val="0060A8"/>
                </a:solidFill>
              </a:rPr>
              <a:t> 2021-27</a:t>
            </a:r>
            <a:endParaRPr lang="el-GR" sz="3200" dirty="0">
              <a:solidFill>
                <a:srgbClr val="0060A8"/>
              </a:solidFill>
            </a:endParaRPr>
          </a:p>
          <a:p>
            <a:r>
              <a:rPr lang="en-US" sz="3200" dirty="0">
                <a:solidFill>
                  <a:srgbClr val="0060A8"/>
                </a:solidFill>
              </a:rPr>
              <a:t>Guidance for Member States – DG Communication Nov </a:t>
            </a:r>
            <a:r>
              <a:rPr lang="en-US" sz="3200" dirty="0" smtClean="0">
                <a:solidFill>
                  <a:srgbClr val="0060A8"/>
                </a:solidFill>
              </a:rPr>
              <a:t>2021</a:t>
            </a:r>
            <a:endParaRPr lang="el-GR" sz="3000" dirty="0"/>
          </a:p>
        </p:txBody>
      </p:sp>
    </p:spTree>
    <p:extLst>
      <p:ext uri="{BB962C8B-B14F-4D97-AF65-F5344CB8AC3E}">
        <p14:creationId xmlns:p14="http://schemas.microsoft.com/office/powerpoint/2010/main" val="73879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01" y="-31858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4" name="TextBox 3"/>
          <p:cNvSpPr txBox="1"/>
          <p:nvPr/>
        </p:nvSpPr>
        <p:spPr>
          <a:xfrm>
            <a:off x="5783288" y="4913784"/>
            <a:ext cx="12385376" cy="507446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l-GR" sz="4800" b="1" dirty="0">
                <a:solidFill>
                  <a:srgbClr val="0060A8"/>
                </a:solidFill>
              </a:rPr>
              <a:t>Ευχαριστώ πολύ για την προσοχή </a:t>
            </a:r>
            <a:r>
              <a:rPr lang="el-GR" sz="4800" b="1" dirty="0" smtClean="0">
                <a:solidFill>
                  <a:srgbClr val="0060A8"/>
                </a:solidFill>
              </a:rPr>
              <a:t>σας</a:t>
            </a:r>
            <a:endParaRPr lang="en-US" sz="4800" b="1" dirty="0" smtClean="0">
              <a:solidFill>
                <a:srgbClr val="0060A8"/>
              </a:solidFill>
            </a:endParaRP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l-GR" sz="4000" b="1" dirty="0" smtClean="0">
              <a:solidFill>
                <a:srgbClr val="0060A8"/>
              </a:solidFill>
            </a:endParaRP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l-GR" sz="4000" dirty="0">
              <a:solidFill>
                <a:srgbClr val="0060A8"/>
              </a:solidFill>
            </a:endParaRP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l-GR" sz="3800" b="1" dirty="0" smtClean="0">
                <a:solidFill>
                  <a:srgbClr val="0060A8"/>
                </a:solidFill>
              </a:rPr>
              <a:t>Ειρήνη ΜΑΣΒΟΥΛΑ</a:t>
            </a:r>
            <a:endParaRPr lang="el-GR" sz="3800" b="1" dirty="0">
              <a:solidFill>
                <a:srgbClr val="0060A8"/>
              </a:solidFill>
            </a:endParaRP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lang="el-GR" sz="3800" b="1" dirty="0">
                <a:solidFill>
                  <a:srgbClr val="0060A8"/>
                </a:solidFill>
              </a:rPr>
              <a:t>Υπεύθυνη </a:t>
            </a:r>
            <a:r>
              <a:rPr lang="el-GR" sz="3800" b="1" dirty="0" smtClean="0">
                <a:solidFill>
                  <a:srgbClr val="0060A8"/>
                </a:solidFill>
              </a:rPr>
              <a:t>Πληροφόρησης &amp; Επικοινωνίας</a:t>
            </a: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3800" b="1" dirty="0" smtClean="0">
                <a:solidFill>
                  <a:srgbClr val="0060A8"/>
                </a:solidFill>
              </a:rPr>
              <a:t>emasvoula@madc.gr</a:t>
            </a:r>
            <a:endParaRPr lang="el-GR" sz="3800" b="1" dirty="0">
              <a:solidFill>
                <a:srgbClr val="0060A8"/>
              </a:solidFill>
            </a:endParaRPr>
          </a:p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l-GR" dirty="0"/>
          </a:p>
          <a:p>
            <a:r>
              <a:rPr kumimoji="0" lang="el-GR" sz="4000" b="0" i="0" u="none" strike="noStrike" cap="none" spc="0" normalizeH="0" baseline="0" dirty="0" smtClean="0">
                <a:ln>
                  <a:noFill/>
                </a:ln>
                <a:solidFill>
                  <a:srgbClr val="5E5E5E"/>
                </a:solidFill>
                <a:effectLst/>
                <a:uFillTx/>
                <a:sym typeface="Helvetica Neue"/>
              </a:rPr>
              <a:t> </a:t>
            </a:r>
            <a:endParaRPr kumimoji="0" lang="el-GR" sz="40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3148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07" y="-414800"/>
            <a:ext cx="24487126" cy="14130800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199754" y="3585881"/>
            <a:ext cx="20721438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l-GR" sz="4000" dirty="0">
                <a:solidFill>
                  <a:srgbClr val="002060"/>
                </a:solidFill>
              </a:rPr>
              <a:t>"</a:t>
            </a:r>
            <a:r>
              <a:rPr lang="en-US" sz="4000" dirty="0">
                <a:solidFill>
                  <a:srgbClr val="002060"/>
                </a:solidFill>
              </a:rPr>
              <a:t>K</a:t>
            </a:r>
            <a:r>
              <a:rPr lang="el-GR" sz="4000" dirty="0" err="1">
                <a:solidFill>
                  <a:srgbClr val="002060"/>
                </a:solidFill>
              </a:rPr>
              <a:t>άθε</a:t>
            </a:r>
            <a:r>
              <a:rPr lang="el-GR" sz="4000" b="1" dirty="0">
                <a:solidFill>
                  <a:srgbClr val="002060"/>
                </a:solidFill>
              </a:rPr>
              <a:t> </a:t>
            </a:r>
            <a:r>
              <a:rPr lang="el-GR" sz="4000" dirty="0">
                <a:solidFill>
                  <a:srgbClr val="002060"/>
                </a:solidFill>
              </a:rPr>
              <a:t>πρόγραμμα χαράσσει στρατηγική που </a:t>
            </a:r>
            <a:r>
              <a:rPr lang="el-GR" sz="4000" dirty="0" smtClean="0">
                <a:solidFill>
                  <a:srgbClr val="002060"/>
                </a:solidFill>
              </a:rPr>
              <a:t>συνεισφέρει … στην </a:t>
            </a:r>
            <a:r>
              <a:rPr lang="el-GR" sz="4000" dirty="0">
                <a:solidFill>
                  <a:srgbClr val="002060"/>
                </a:solidFill>
              </a:rPr>
              <a:t>επικοινωνιακή </a:t>
            </a:r>
            <a:r>
              <a:rPr lang="el-GR" sz="4000" dirty="0" smtClean="0">
                <a:solidFill>
                  <a:srgbClr val="002060"/>
                </a:solidFill>
              </a:rPr>
              <a:t>προβολή </a:t>
            </a:r>
            <a:r>
              <a:rPr lang="el-GR" sz="4000" dirty="0">
                <a:solidFill>
                  <a:srgbClr val="002060"/>
                </a:solidFill>
              </a:rPr>
              <a:t>των αποτελεσμάτων του", άρθρο </a:t>
            </a:r>
            <a:r>
              <a:rPr lang="el-GR" sz="4000" dirty="0" smtClean="0">
                <a:solidFill>
                  <a:srgbClr val="002060"/>
                </a:solidFill>
              </a:rPr>
              <a:t>22 </a:t>
            </a:r>
            <a:r>
              <a:rPr lang="el-GR" sz="4000" dirty="0" smtClean="0">
                <a:solidFill>
                  <a:srgbClr val="002060"/>
                </a:solidFill>
                <a:latin typeface="Times New Roman"/>
                <a:cs typeface="Times New Roman"/>
              </a:rPr>
              <a:t>§ </a:t>
            </a:r>
            <a:r>
              <a:rPr lang="el-GR" sz="4000" dirty="0" smtClean="0">
                <a:solidFill>
                  <a:srgbClr val="002060"/>
                </a:solidFill>
              </a:rPr>
              <a:t>παρ 1, Κανονισμός ΕΕ </a:t>
            </a:r>
            <a:r>
              <a:rPr lang="el-GR" sz="4000" dirty="0">
                <a:solidFill>
                  <a:srgbClr val="002060"/>
                </a:solidFill>
              </a:rPr>
              <a:t>2021/1060.</a:t>
            </a:r>
          </a:p>
          <a:p>
            <a:r>
              <a:rPr lang="el-GR" sz="2800" dirty="0">
                <a:solidFill>
                  <a:srgbClr val="002060"/>
                </a:solidFill>
              </a:rPr>
              <a:t> </a:t>
            </a:r>
          </a:p>
          <a:p>
            <a:r>
              <a:rPr lang="el-GR" sz="2800" dirty="0">
                <a:solidFill>
                  <a:srgbClr val="002060"/>
                </a:solidFill>
              </a:rPr>
              <a:t> </a:t>
            </a:r>
          </a:p>
          <a:p>
            <a:pPr algn="l"/>
            <a:r>
              <a:rPr lang="el-GR" sz="4000" dirty="0" smtClean="0">
                <a:solidFill>
                  <a:srgbClr val="0060A8"/>
                </a:solidFill>
              </a:rPr>
              <a:t>Βασικός στόχος της επικοινωνιακής στρατηγικής είναι η </a:t>
            </a:r>
            <a:r>
              <a:rPr lang="el-GR" sz="4000" dirty="0" smtClean="0">
                <a:solidFill>
                  <a:srgbClr val="0060A8"/>
                </a:solidFill>
              </a:rPr>
              <a:t>προβολή </a:t>
            </a:r>
            <a:r>
              <a:rPr lang="el-GR" sz="4000" dirty="0" smtClean="0">
                <a:solidFill>
                  <a:srgbClr val="0060A8"/>
                </a:solidFill>
              </a:rPr>
              <a:t>της </a:t>
            </a:r>
            <a:r>
              <a:rPr lang="el-GR" sz="4000" dirty="0" smtClean="0">
                <a:solidFill>
                  <a:srgbClr val="0060A8"/>
                </a:solidFill>
              </a:rPr>
              <a:t>συμβολής του Προγράμματος </a:t>
            </a:r>
            <a:r>
              <a:rPr lang="el-GR" sz="4000" dirty="0">
                <a:solidFill>
                  <a:srgbClr val="0060A8"/>
                </a:solidFill>
              </a:rPr>
              <a:t>στον </a:t>
            </a:r>
            <a:r>
              <a:rPr lang="el-GR" sz="4000" dirty="0" smtClean="0">
                <a:solidFill>
                  <a:srgbClr val="0060A8"/>
                </a:solidFill>
              </a:rPr>
              <a:t>Ψηφιακό Μετασχηματισμό της Ελληνικής οικονομίας και κοινωνίας</a:t>
            </a:r>
            <a:r>
              <a:rPr lang="el-GR" sz="4000" dirty="0">
                <a:solidFill>
                  <a:srgbClr val="0070C0"/>
                </a:solidFill>
              </a:rPr>
              <a:t> </a:t>
            </a:r>
            <a:r>
              <a:rPr lang="el-GR" sz="4000" dirty="0" smtClean="0">
                <a:solidFill>
                  <a:srgbClr val="0070C0"/>
                </a:solidFill>
              </a:rPr>
              <a:t>και </a:t>
            </a:r>
            <a:r>
              <a:rPr lang="el-GR" sz="4000" dirty="0" smtClean="0">
                <a:solidFill>
                  <a:srgbClr val="0070C0"/>
                </a:solidFill>
              </a:rPr>
              <a:t>η ανάδειξη της </a:t>
            </a:r>
            <a:r>
              <a:rPr lang="el-GR" sz="4000" dirty="0" smtClean="0">
                <a:solidFill>
                  <a:srgbClr val="0070C0"/>
                </a:solidFill>
              </a:rPr>
              <a:t>συνεισφοράς της Ευρωπαϊκής Ένωσης στην συγχρηματοδότηση των παρεμβάσεων.</a:t>
            </a:r>
            <a:endParaRPr lang="en-US" sz="4000" dirty="0" smtClean="0">
              <a:solidFill>
                <a:srgbClr val="0070C0"/>
              </a:solidFill>
            </a:endParaRPr>
          </a:p>
          <a:p>
            <a:pPr algn="l"/>
            <a:endParaRPr lang="el-GR" sz="4000" dirty="0" smtClean="0">
              <a:solidFill>
                <a:srgbClr val="0070C0"/>
              </a:solidFill>
            </a:endParaRPr>
          </a:p>
          <a:p>
            <a:pPr algn="l"/>
            <a:r>
              <a:rPr lang="el-GR" sz="4000" dirty="0">
                <a:solidFill>
                  <a:srgbClr val="0060A8"/>
                </a:solidFill>
              </a:rPr>
              <a:t>Τ</a:t>
            </a:r>
            <a:r>
              <a:rPr lang="el-GR" sz="4000" dirty="0" smtClean="0">
                <a:solidFill>
                  <a:srgbClr val="0060A8"/>
                </a:solidFill>
              </a:rPr>
              <a:t>α εργαλεία </a:t>
            </a:r>
            <a:r>
              <a:rPr lang="el-GR" sz="4000" dirty="0">
                <a:solidFill>
                  <a:srgbClr val="0060A8"/>
                </a:solidFill>
              </a:rPr>
              <a:t>επικοινωνίας </a:t>
            </a:r>
            <a:r>
              <a:rPr lang="el-GR" sz="4000" dirty="0" smtClean="0">
                <a:solidFill>
                  <a:srgbClr val="0060A8"/>
                </a:solidFill>
              </a:rPr>
              <a:t>που θα </a:t>
            </a:r>
            <a:r>
              <a:rPr lang="el-GR" sz="4000" dirty="0">
                <a:solidFill>
                  <a:srgbClr val="0060A8"/>
                </a:solidFill>
              </a:rPr>
              <a:t>χρησιμοποιηθούν </a:t>
            </a:r>
            <a:r>
              <a:rPr lang="el-GR" sz="4000" dirty="0" smtClean="0">
                <a:solidFill>
                  <a:srgbClr val="0060A8"/>
                </a:solidFill>
              </a:rPr>
              <a:t>κατά την ανάπτυξη και εφαρμογή της στρατηγικής στοχεύουν </a:t>
            </a:r>
            <a:r>
              <a:rPr lang="el-GR" sz="4000" dirty="0">
                <a:solidFill>
                  <a:srgbClr val="0060A8"/>
                </a:solidFill>
              </a:rPr>
              <a:t>στην ανάδειξη </a:t>
            </a:r>
            <a:r>
              <a:rPr lang="el-GR" sz="4000" dirty="0" smtClean="0">
                <a:solidFill>
                  <a:srgbClr val="0060A8"/>
                </a:solidFill>
              </a:rPr>
              <a:t>των επιτευγμάτων του Προγράμματος τα οποία θα </a:t>
            </a:r>
            <a:r>
              <a:rPr lang="el-GR" sz="4000" dirty="0">
                <a:solidFill>
                  <a:srgbClr val="0060A8"/>
                </a:solidFill>
              </a:rPr>
              <a:t>αποτελέσουν το όχημα για την μετάβαση της χώρας στην ψηφιακή </a:t>
            </a:r>
            <a:r>
              <a:rPr lang="el-GR" sz="4000" dirty="0" smtClean="0">
                <a:solidFill>
                  <a:srgbClr val="0060A8"/>
                </a:solidFill>
              </a:rPr>
              <a:t>οικονομία</a:t>
            </a:r>
          </a:p>
          <a:p>
            <a:pPr algn="l"/>
            <a:endParaRPr lang="el-GR" sz="4000" dirty="0">
              <a:solidFill>
                <a:srgbClr val="0060A8"/>
              </a:solidFill>
            </a:endParaRPr>
          </a:p>
          <a:p>
            <a:pPr algn="l"/>
            <a:endParaRPr lang="el-GR" sz="4000" dirty="0">
              <a:solidFill>
                <a:srgbClr val="0060A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99733" y="2465512"/>
            <a:ext cx="13321480" cy="67326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l-GR" sz="4000" b="1" dirty="0">
                <a:solidFill>
                  <a:srgbClr val="0060A8"/>
                </a:solidFill>
              </a:rPr>
              <a:t>ΠΡΟΒΟΛΗ, ΔΙΑΦΑΝΕΙΑ &amp; ΕΠΙΚΟΙΝΩΝΙΑ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9754" y="10434558"/>
            <a:ext cx="19946216" cy="190436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algn="l"/>
            <a:endParaRPr lang="el-GR" sz="4000" dirty="0" smtClean="0">
              <a:solidFill>
                <a:srgbClr val="0060A8"/>
              </a:solidFill>
            </a:endParaRPr>
          </a:p>
          <a:p>
            <a:pPr algn="l"/>
            <a:r>
              <a:rPr lang="el-GR" sz="4000" dirty="0" smtClean="0">
                <a:solidFill>
                  <a:srgbClr val="0060A8"/>
                </a:solidFill>
              </a:rPr>
              <a:t>Στο </a:t>
            </a:r>
            <a:r>
              <a:rPr lang="el-GR" sz="4000" dirty="0">
                <a:solidFill>
                  <a:srgbClr val="0060A8"/>
                </a:solidFill>
              </a:rPr>
              <a:t>πλαίσιο αυτό θα παρουσιασθούν </a:t>
            </a:r>
            <a:r>
              <a:rPr lang="el-GR" sz="4000" dirty="0" smtClean="0">
                <a:solidFill>
                  <a:srgbClr val="0060A8"/>
                </a:solidFill>
              </a:rPr>
              <a:t>7 ειδικοί </a:t>
            </a:r>
            <a:r>
              <a:rPr lang="el-GR" sz="4000" dirty="0">
                <a:solidFill>
                  <a:srgbClr val="0060A8"/>
                </a:solidFill>
              </a:rPr>
              <a:t>στόχοι της </a:t>
            </a:r>
            <a:r>
              <a:rPr lang="el-GR" sz="4000" dirty="0" smtClean="0">
                <a:solidFill>
                  <a:srgbClr val="0060A8"/>
                </a:solidFill>
              </a:rPr>
              <a:t>στρατηγικής</a:t>
            </a:r>
            <a:r>
              <a:rPr lang="en-US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>
                <a:solidFill>
                  <a:srgbClr val="0060A8"/>
                </a:solidFill>
              </a:rPr>
              <a:t>οι οποίοι </a:t>
            </a:r>
            <a:endParaRPr lang="el-GR" sz="4000" dirty="0" smtClean="0">
              <a:solidFill>
                <a:srgbClr val="0060A8"/>
              </a:solidFill>
            </a:endParaRPr>
          </a:p>
          <a:p>
            <a:pPr algn="l"/>
            <a:r>
              <a:rPr lang="el-GR" sz="4000" dirty="0" smtClean="0">
                <a:solidFill>
                  <a:srgbClr val="0060A8"/>
                </a:solidFill>
              </a:rPr>
              <a:t>συνδέονται με αντίστοιχες επικοινωνιακές ενέργειες: </a:t>
            </a:r>
            <a:endParaRPr lang="el-GR" sz="4000" dirty="0">
              <a:solidFill>
                <a:srgbClr val="0060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09" y="-326322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extBox 2"/>
          <p:cNvSpPr txBox="1"/>
          <p:nvPr/>
        </p:nvSpPr>
        <p:spPr>
          <a:xfrm>
            <a:off x="2182888" y="2817020"/>
            <a:ext cx="20522280" cy="804451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l-GR" sz="4000" b="1" dirty="0" smtClean="0">
                <a:solidFill>
                  <a:srgbClr val="0060A8"/>
                </a:solidFill>
              </a:rPr>
              <a:t>Ειδικός στόχος 1:</a:t>
            </a:r>
            <a:endParaRPr lang="en-US" sz="4000" b="1" dirty="0">
              <a:solidFill>
                <a:srgbClr val="0060A8"/>
              </a:solidFill>
            </a:endParaRPr>
          </a:p>
          <a:p>
            <a:pPr marL="627063" algn="l">
              <a:lnSpc>
                <a:spcPct val="120000"/>
              </a:lnSpc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Πληροφόρηση </a:t>
            </a:r>
            <a:r>
              <a:rPr lang="el-GR" sz="4000" dirty="0" smtClean="0">
                <a:solidFill>
                  <a:srgbClr val="0060A8"/>
                </a:solidFill>
              </a:rPr>
              <a:t>του </a:t>
            </a:r>
            <a:r>
              <a:rPr lang="el-GR" sz="4000" dirty="0" smtClean="0">
                <a:solidFill>
                  <a:srgbClr val="0060A8"/>
                </a:solidFill>
              </a:rPr>
              <a:t>ευρέως κοινού </a:t>
            </a:r>
            <a:r>
              <a:rPr lang="el-GR" sz="4000" dirty="0" smtClean="0">
                <a:solidFill>
                  <a:srgbClr val="0060A8"/>
                </a:solidFill>
              </a:rPr>
              <a:t>και των ειδικών </a:t>
            </a:r>
            <a:r>
              <a:rPr lang="el-GR" sz="4000" dirty="0" smtClean="0">
                <a:solidFill>
                  <a:srgbClr val="0060A8"/>
                </a:solidFill>
              </a:rPr>
              <a:t>κατηγοριών κοινού -στόχων </a:t>
            </a:r>
            <a:r>
              <a:rPr lang="el-GR" sz="4000" dirty="0">
                <a:solidFill>
                  <a:srgbClr val="0060A8"/>
                </a:solidFill>
              </a:rPr>
              <a:t>για </a:t>
            </a:r>
            <a:r>
              <a:rPr lang="el-GR" sz="4000" dirty="0" smtClean="0">
                <a:solidFill>
                  <a:srgbClr val="0060A8"/>
                </a:solidFill>
              </a:rPr>
              <a:t>το περιεχόμενο, τις προτεραιότητες και τους στόχους </a:t>
            </a:r>
            <a:r>
              <a:rPr lang="el-GR" sz="4000" dirty="0">
                <a:solidFill>
                  <a:srgbClr val="0060A8"/>
                </a:solidFill>
              </a:rPr>
              <a:t>του </a:t>
            </a:r>
            <a:r>
              <a:rPr lang="el-GR" sz="4000" dirty="0" smtClean="0">
                <a:solidFill>
                  <a:srgbClr val="0060A8"/>
                </a:solidFill>
              </a:rPr>
              <a:t>νέου Προγράμματος </a:t>
            </a:r>
            <a:endParaRPr lang="en-US" sz="4000" dirty="0">
              <a:solidFill>
                <a:srgbClr val="0060A8"/>
              </a:solidFill>
            </a:endParaRPr>
          </a:p>
          <a:p>
            <a:pPr algn="l">
              <a:spcBef>
                <a:spcPts val="3000"/>
              </a:spcBef>
            </a:pPr>
            <a:r>
              <a:rPr lang="el-GR" sz="4000" b="1" dirty="0" smtClean="0">
                <a:solidFill>
                  <a:srgbClr val="0060A8"/>
                </a:solidFill>
              </a:rPr>
              <a:t>    Επικοινωνιακό </a:t>
            </a:r>
            <a:r>
              <a:rPr lang="el-GR" sz="4000" b="1" dirty="0">
                <a:solidFill>
                  <a:srgbClr val="0060A8"/>
                </a:solidFill>
              </a:rPr>
              <a:t>εργαλείο: </a:t>
            </a:r>
          </a:p>
          <a:p>
            <a:pPr marL="1198563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Βασικό εργαλείο για την επίτευξη του στόχου αποτελεί ο νέος </a:t>
            </a:r>
            <a:r>
              <a:rPr lang="el-GR" sz="4000" dirty="0" err="1" smtClean="0">
                <a:solidFill>
                  <a:srgbClr val="0060A8"/>
                </a:solidFill>
              </a:rPr>
              <a:t>ιστότοπος</a:t>
            </a:r>
            <a:r>
              <a:rPr lang="el-GR" sz="4000" dirty="0" smtClean="0">
                <a:solidFill>
                  <a:srgbClr val="0060A8"/>
                </a:solidFill>
              </a:rPr>
              <a:t> του Προγράμματος και τα κοινωνικά </a:t>
            </a:r>
            <a:r>
              <a:rPr lang="el-GR" sz="4000" dirty="0">
                <a:solidFill>
                  <a:srgbClr val="0060A8"/>
                </a:solidFill>
              </a:rPr>
              <a:t>δίκτυα που θα συνδέονται με </a:t>
            </a:r>
            <a:r>
              <a:rPr lang="el-GR" sz="4000" dirty="0" smtClean="0">
                <a:solidFill>
                  <a:srgbClr val="0060A8"/>
                </a:solidFill>
              </a:rPr>
              <a:t>αυτόν. </a:t>
            </a:r>
          </a:p>
          <a:p>
            <a:pPr marL="1198563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Ο </a:t>
            </a:r>
            <a:r>
              <a:rPr lang="el-GR" sz="4000" dirty="0" err="1">
                <a:solidFill>
                  <a:srgbClr val="0060A8"/>
                </a:solidFill>
              </a:rPr>
              <a:t>ιστότοπος</a:t>
            </a: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θα αποτελεί σημείο αναφοράς του Προγράμματος.</a:t>
            </a:r>
            <a:r>
              <a:rPr lang="en-US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>
                <a:solidFill>
                  <a:srgbClr val="0060A8"/>
                </a:solidFill>
              </a:rPr>
              <a:t>Π</a:t>
            </a:r>
            <a:r>
              <a:rPr lang="el-GR" sz="4000" dirty="0" smtClean="0">
                <a:solidFill>
                  <a:srgbClr val="0060A8"/>
                </a:solidFill>
              </a:rPr>
              <a:t>ρόκειται </a:t>
            </a:r>
            <a:r>
              <a:rPr lang="el-GR" sz="4000" dirty="0">
                <a:solidFill>
                  <a:srgbClr val="0060A8"/>
                </a:solidFill>
              </a:rPr>
              <a:t>να αναπτυχθεί το αμέσως επόμενο </a:t>
            </a:r>
            <a:r>
              <a:rPr lang="el-GR" sz="4000" dirty="0" smtClean="0">
                <a:solidFill>
                  <a:srgbClr val="0060A8"/>
                </a:solidFill>
              </a:rPr>
              <a:t>διάστημα, σύμφωνα </a:t>
            </a:r>
            <a:r>
              <a:rPr lang="el-GR" sz="4000" dirty="0">
                <a:solidFill>
                  <a:srgbClr val="0060A8"/>
                </a:solidFill>
              </a:rPr>
              <a:t>με τον </a:t>
            </a:r>
            <a:r>
              <a:rPr lang="el-GR" sz="4000" dirty="0">
                <a:solidFill>
                  <a:srgbClr val="0060A8"/>
                </a:solidFill>
                <a:latin typeface="Calibri"/>
              </a:rPr>
              <a:t>"</a:t>
            </a:r>
            <a:r>
              <a:rPr lang="el-GR" sz="4000" dirty="0">
                <a:solidFill>
                  <a:srgbClr val="0060A8"/>
                </a:solidFill>
              </a:rPr>
              <a:t>Οδηγό Επικοινωνίας ΕΣΠΑ 2021-2027</a:t>
            </a:r>
            <a:r>
              <a:rPr lang="el-GR" sz="4000" dirty="0">
                <a:solidFill>
                  <a:srgbClr val="0060A8"/>
                </a:solidFill>
                <a:latin typeface="Calibri"/>
              </a:rPr>
              <a:t>"</a:t>
            </a: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και τις </a:t>
            </a:r>
            <a:r>
              <a:rPr lang="el-GR" sz="4000" dirty="0">
                <a:solidFill>
                  <a:srgbClr val="0060A8"/>
                </a:solidFill>
              </a:rPr>
              <a:t>ειδικές κατευθύνσεις </a:t>
            </a:r>
            <a:r>
              <a:rPr lang="el-GR" sz="4000" dirty="0" smtClean="0">
                <a:solidFill>
                  <a:srgbClr val="0060A8"/>
                </a:solidFill>
              </a:rPr>
              <a:t>που δόθηκαν από την Εθνική Αρχή Συντονισμού ΕΣΠΑ του Υπουργείου Ανάπτυξης και Επενδύσεων 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59292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074876" y="3041576"/>
            <a:ext cx="20234248" cy="88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endParaRPr lang="el-GR" dirty="0" smtClean="0"/>
          </a:p>
          <a:p>
            <a:pPr marL="571500" indent="-571500" algn="l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2:</a:t>
            </a:r>
            <a:endParaRPr lang="el-GR" sz="4000" b="1" dirty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b="1" dirty="0" smtClean="0"/>
              <a:t>    </a:t>
            </a:r>
            <a:r>
              <a:rPr lang="el-GR" sz="4000" dirty="0">
                <a:solidFill>
                  <a:srgbClr val="0060A8"/>
                </a:solidFill>
              </a:rPr>
              <a:t>Συστηματική </a:t>
            </a:r>
            <a:r>
              <a:rPr lang="el-GR" sz="4000" b="1" dirty="0">
                <a:solidFill>
                  <a:srgbClr val="0060A8"/>
                </a:solidFill>
              </a:rPr>
              <a:t>ενημέρωση</a:t>
            </a:r>
            <a:r>
              <a:rPr lang="el-GR" sz="4000" dirty="0">
                <a:solidFill>
                  <a:srgbClr val="0060A8"/>
                </a:solidFill>
              </a:rPr>
              <a:t> των ειδικών κατηγοριών κοινών στόχου για τις 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>
                <a:solidFill>
                  <a:srgbClr val="0060A8"/>
                </a:solidFill>
              </a:rPr>
              <a:t>    </a:t>
            </a:r>
            <a:r>
              <a:rPr lang="el-GR" sz="4000" b="1" dirty="0">
                <a:solidFill>
                  <a:srgbClr val="0060A8"/>
                </a:solidFill>
              </a:rPr>
              <a:t>ευκαιρίες χρηματοδότησης </a:t>
            </a:r>
            <a:r>
              <a:rPr lang="el-GR" sz="4000" dirty="0">
                <a:solidFill>
                  <a:srgbClr val="0060A8"/>
                </a:solidFill>
              </a:rPr>
              <a:t>και τις διαδικασίες πρόσβασης στις παρεμβάσεις </a:t>
            </a:r>
            <a:endParaRPr lang="el-GR" sz="4000" dirty="0" smtClean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</a:t>
            </a:r>
            <a:r>
              <a:rPr lang="el-GR" sz="4000" dirty="0" smtClean="0">
                <a:solidFill>
                  <a:srgbClr val="0060A8"/>
                </a:solidFill>
              </a:rPr>
              <a:t>Τεχνολογιών Πληροφορικής &amp; Επικοινωνιών (ΤΠΕ)</a:t>
            </a:r>
            <a:endParaRPr lang="el-GR" sz="4000" dirty="0">
              <a:solidFill>
                <a:srgbClr val="0060A8"/>
              </a:solidFill>
            </a:endParaRPr>
          </a:p>
          <a:p>
            <a:pPr algn="l"/>
            <a:endParaRPr lang="el-GR" dirty="0"/>
          </a:p>
          <a:p>
            <a:pPr algn="l">
              <a:spcBef>
                <a:spcPts val="12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 </a:t>
            </a:r>
            <a:r>
              <a:rPr lang="el-GR" sz="4000" b="1" dirty="0" smtClean="0">
                <a:solidFill>
                  <a:srgbClr val="0060A8"/>
                </a:solidFill>
              </a:rPr>
              <a:t>Επικοινωνιακά εργαλεία</a:t>
            </a:r>
            <a:r>
              <a:rPr lang="el-GR" sz="4000" dirty="0" smtClean="0">
                <a:solidFill>
                  <a:srgbClr val="0060A8"/>
                </a:solidFill>
              </a:rPr>
              <a:t>: </a:t>
            </a:r>
            <a:endParaRPr lang="el-GR" sz="4000" dirty="0">
              <a:solidFill>
                <a:srgbClr val="0060A8"/>
              </a:solidFill>
            </a:endParaRPr>
          </a:p>
          <a:p>
            <a:pPr marL="1109662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Προδημοσίευση του </a:t>
            </a:r>
            <a:r>
              <a:rPr lang="el-GR" sz="4000" dirty="0">
                <a:solidFill>
                  <a:srgbClr val="0060A8"/>
                </a:solidFill>
              </a:rPr>
              <a:t>χρονοδιαγράμματος των προγραμματισμένων </a:t>
            </a:r>
            <a:r>
              <a:rPr lang="el-GR" sz="4000" dirty="0" smtClean="0">
                <a:solidFill>
                  <a:srgbClr val="0060A8"/>
                </a:solidFill>
              </a:rPr>
              <a:t>νέων προσκλήσεων υποβολής προτάσεων </a:t>
            </a:r>
          </a:p>
          <a:p>
            <a:pPr marL="1109662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Δημοσίευση των </a:t>
            </a:r>
            <a:r>
              <a:rPr lang="el-GR" sz="4000" dirty="0">
                <a:solidFill>
                  <a:srgbClr val="0060A8"/>
                </a:solidFill>
              </a:rPr>
              <a:t>προσκλήσεων στον </a:t>
            </a:r>
            <a:r>
              <a:rPr lang="el-GR" sz="4000" dirty="0" err="1">
                <a:solidFill>
                  <a:srgbClr val="0060A8"/>
                </a:solidFill>
              </a:rPr>
              <a:t>ιστότοπο</a:t>
            </a:r>
            <a:r>
              <a:rPr lang="el-GR" sz="4000" dirty="0">
                <a:solidFill>
                  <a:srgbClr val="0060A8"/>
                </a:solidFill>
              </a:rPr>
              <a:t> του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Προγράμματος, σε συνδυασμό με ανάλογο οπτικοακουστικό υλικό για μια </a:t>
            </a:r>
            <a:r>
              <a:rPr lang="el-GR" sz="4000" dirty="0">
                <a:solidFill>
                  <a:srgbClr val="0060A8"/>
                </a:solidFill>
              </a:rPr>
              <a:t>πιο </a:t>
            </a:r>
            <a:r>
              <a:rPr lang="el-GR" sz="4000" dirty="0" smtClean="0">
                <a:solidFill>
                  <a:srgbClr val="0060A8"/>
                </a:solidFill>
              </a:rPr>
              <a:t>άμεση ενημέρωση </a:t>
            </a:r>
            <a:r>
              <a:rPr lang="el-GR" sz="4000" dirty="0">
                <a:solidFill>
                  <a:srgbClr val="0060A8"/>
                </a:solidFill>
              </a:rPr>
              <a:t>και </a:t>
            </a:r>
            <a:r>
              <a:rPr lang="el-GR" sz="4000" dirty="0" err="1">
                <a:solidFill>
                  <a:srgbClr val="0060A8"/>
                </a:solidFill>
              </a:rPr>
              <a:t>διάδραση</a:t>
            </a: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του κοινού από τα </a:t>
            </a:r>
            <a:r>
              <a:rPr lang="el-GR" sz="4000" dirty="0">
                <a:solidFill>
                  <a:srgbClr val="0060A8"/>
                </a:solidFill>
              </a:rPr>
              <a:t>μέσα κοινωνικής δικτύωσης</a:t>
            </a:r>
          </a:p>
          <a:p>
            <a:pPr algn="l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3847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2126438" y="2025707"/>
            <a:ext cx="21010777" cy="959262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571500" indent="-571500" algn="l">
              <a:spcBef>
                <a:spcPts val="3000"/>
              </a:spcBef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3:</a:t>
            </a:r>
            <a:endParaRPr lang="el-GR" sz="4000" b="1" dirty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 </a:t>
            </a:r>
            <a:r>
              <a:rPr lang="el-GR" sz="4000" dirty="0">
                <a:solidFill>
                  <a:srgbClr val="0060A8"/>
                </a:solidFill>
              </a:rPr>
              <a:t>Έ</a:t>
            </a:r>
            <a:r>
              <a:rPr lang="el-GR" sz="4000" dirty="0" smtClean="0">
                <a:solidFill>
                  <a:srgbClr val="0060A8"/>
                </a:solidFill>
              </a:rPr>
              <a:t>γκαιρη και </a:t>
            </a:r>
            <a:r>
              <a:rPr lang="el-GR" sz="4000" dirty="0">
                <a:solidFill>
                  <a:srgbClr val="0060A8"/>
                </a:solidFill>
              </a:rPr>
              <a:t>τεκμηριωμένη ε</a:t>
            </a:r>
            <a:r>
              <a:rPr lang="el-GR" sz="4000" dirty="0" smtClean="0">
                <a:solidFill>
                  <a:srgbClr val="0060A8"/>
                </a:solidFill>
              </a:rPr>
              <a:t>νημέρωση </a:t>
            </a:r>
            <a:r>
              <a:rPr lang="el-GR" sz="4000" dirty="0">
                <a:solidFill>
                  <a:srgbClr val="0060A8"/>
                </a:solidFill>
              </a:rPr>
              <a:t>των Δικαιούχων </a:t>
            </a:r>
            <a:r>
              <a:rPr lang="el-GR" sz="4000" dirty="0" smtClean="0">
                <a:solidFill>
                  <a:srgbClr val="0060A8"/>
                </a:solidFill>
              </a:rPr>
              <a:t>για </a:t>
            </a:r>
            <a:r>
              <a:rPr lang="el-GR" sz="4000" dirty="0">
                <a:solidFill>
                  <a:srgbClr val="0060A8"/>
                </a:solidFill>
              </a:rPr>
              <a:t>την τήρηση </a:t>
            </a:r>
            <a:r>
              <a:rPr lang="el-GR" sz="4000" dirty="0" smtClean="0">
                <a:solidFill>
                  <a:srgbClr val="0060A8"/>
                </a:solidFill>
              </a:rPr>
              <a:t>των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 κανονιστικών τους </a:t>
            </a:r>
            <a:r>
              <a:rPr lang="el-GR" sz="4000" dirty="0">
                <a:solidFill>
                  <a:srgbClr val="0060A8"/>
                </a:solidFill>
              </a:rPr>
              <a:t>υποχρεώσεων </a:t>
            </a:r>
            <a:r>
              <a:rPr lang="el-GR" sz="4000" dirty="0" smtClean="0">
                <a:solidFill>
                  <a:srgbClr val="0060A8"/>
                </a:solidFill>
              </a:rPr>
              <a:t>με την </a:t>
            </a:r>
            <a:r>
              <a:rPr lang="el-GR" sz="4000" dirty="0">
                <a:solidFill>
                  <a:srgbClr val="0060A8"/>
                </a:solidFill>
              </a:rPr>
              <a:t>άμεση υποστήριξη τους </a:t>
            </a:r>
            <a:r>
              <a:rPr lang="el-GR" sz="4000" dirty="0" smtClean="0">
                <a:solidFill>
                  <a:srgbClr val="0060A8"/>
                </a:solidFill>
              </a:rPr>
              <a:t>από την Ειδική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 Υπηρεσία για την ορθή εφαρμογή των Κανονισμών στις πράξεις που αναλαμβάνουν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endParaRPr lang="el-GR" sz="3800" dirty="0"/>
          </a:p>
          <a:p>
            <a:pPr algn="l"/>
            <a:r>
              <a:rPr lang="el-GR" sz="4000" b="1" dirty="0">
                <a:solidFill>
                  <a:srgbClr val="0060A8"/>
                </a:solidFill>
              </a:rPr>
              <a:t> </a:t>
            </a:r>
            <a:r>
              <a:rPr lang="el-GR" sz="4000" b="1" dirty="0" smtClean="0">
                <a:solidFill>
                  <a:srgbClr val="0060A8"/>
                </a:solidFill>
              </a:rPr>
              <a:t>   Επικοινωνιακά </a:t>
            </a:r>
            <a:r>
              <a:rPr lang="el-GR" sz="4000" b="1" dirty="0">
                <a:solidFill>
                  <a:srgbClr val="0060A8"/>
                </a:solidFill>
              </a:rPr>
              <a:t>εργαλεία: </a:t>
            </a:r>
          </a:p>
          <a:p>
            <a:pPr marL="1198563" lvl="0" indent="-571500" algn="l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Ανάπτυξη </a:t>
            </a:r>
            <a:r>
              <a:rPr lang="el-GR" sz="4000" dirty="0" smtClean="0">
                <a:solidFill>
                  <a:srgbClr val="0060A8"/>
                </a:solidFill>
              </a:rPr>
              <a:t>του δικτύου </a:t>
            </a:r>
            <a:r>
              <a:rPr lang="el-GR" sz="4000" dirty="0">
                <a:solidFill>
                  <a:srgbClr val="0060A8"/>
                </a:solidFill>
              </a:rPr>
              <a:t>δικαιούχων </a:t>
            </a:r>
            <a:r>
              <a:rPr lang="el-GR" sz="4000" dirty="0" smtClean="0">
                <a:solidFill>
                  <a:srgbClr val="0060A8"/>
                </a:solidFill>
              </a:rPr>
              <a:t>του </a:t>
            </a:r>
            <a:r>
              <a:rPr lang="el-GR" sz="4000" dirty="0">
                <a:solidFill>
                  <a:srgbClr val="0060A8"/>
                </a:solidFill>
              </a:rPr>
              <a:t>νέου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 </a:t>
            </a:r>
            <a:endParaRPr lang="el-GR" sz="4000" dirty="0">
              <a:solidFill>
                <a:srgbClr val="0060A8"/>
              </a:solidFill>
            </a:endParaRPr>
          </a:p>
          <a:p>
            <a:pPr marL="1198563" lvl="0" indent="-571500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Διοργάνωση δράσεων ενημέρωσης </a:t>
            </a:r>
            <a:r>
              <a:rPr lang="el-GR" sz="4000" dirty="0" smtClean="0">
                <a:solidFill>
                  <a:srgbClr val="0060A8"/>
                </a:solidFill>
              </a:rPr>
              <a:t>για την </a:t>
            </a:r>
            <a:r>
              <a:rPr lang="el-GR" sz="4000" dirty="0">
                <a:solidFill>
                  <a:srgbClr val="0060A8"/>
                </a:solidFill>
              </a:rPr>
              <a:t>εφαρμογή των νέων Κανονισμών</a:t>
            </a:r>
          </a:p>
          <a:p>
            <a:pPr marL="1198563" lvl="0" indent="-571500" algn="l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Εκπόνηση </a:t>
            </a:r>
            <a:r>
              <a:rPr lang="el-GR" sz="4000" dirty="0" smtClean="0">
                <a:solidFill>
                  <a:srgbClr val="0060A8"/>
                </a:solidFill>
              </a:rPr>
              <a:t>εξειδικευμένου Οδηγού Επικοινωνίας για τις </a:t>
            </a:r>
            <a:r>
              <a:rPr lang="el-GR" sz="4000" dirty="0">
                <a:solidFill>
                  <a:srgbClr val="0060A8"/>
                </a:solidFill>
              </a:rPr>
              <a:t>πράξεις </a:t>
            </a:r>
            <a:r>
              <a:rPr lang="el-GR" sz="4000" dirty="0" smtClean="0">
                <a:solidFill>
                  <a:srgbClr val="0060A8"/>
                </a:solidFill>
              </a:rPr>
              <a:t>ΤΠΕ και</a:t>
            </a:r>
            <a:endParaRPr lang="el-GR" sz="4000" dirty="0">
              <a:solidFill>
                <a:srgbClr val="0060A8"/>
              </a:solidFill>
            </a:endParaRPr>
          </a:p>
          <a:p>
            <a:pPr marL="1198563" indent="-571500" algn="l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Παρακολούθηση της εφαρμογής των νέων Κανονισμών (</a:t>
            </a:r>
            <a:r>
              <a:rPr lang="en-US" sz="4000" dirty="0">
                <a:solidFill>
                  <a:srgbClr val="0060A8"/>
                </a:solidFill>
              </a:rPr>
              <a:t>follow up</a:t>
            </a:r>
            <a:r>
              <a:rPr lang="el-GR" sz="4000" dirty="0" smtClean="0">
                <a:solidFill>
                  <a:srgbClr val="0060A8"/>
                </a:solidFill>
              </a:rPr>
              <a:t>) </a:t>
            </a:r>
            <a:r>
              <a:rPr lang="el-GR" sz="4000" dirty="0">
                <a:solidFill>
                  <a:srgbClr val="0060A8"/>
                </a:solidFill>
              </a:rPr>
              <a:t>από την Υπεύθυνη</a:t>
            </a:r>
          </a:p>
          <a:p>
            <a:pPr marL="627063"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Επικοινωνίας του Προγράμματος</a:t>
            </a:r>
            <a:endParaRPr lang="el-GR" sz="4000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3847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110880" y="2321496"/>
            <a:ext cx="21818424" cy="1029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l"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4: </a:t>
            </a:r>
            <a:endParaRPr lang="el-GR" sz="4000" b="1" dirty="0">
              <a:solidFill>
                <a:srgbClr val="0060A8"/>
              </a:solidFill>
            </a:endParaRPr>
          </a:p>
          <a:p>
            <a:pPr algn="l">
              <a:spcBef>
                <a:spcPts val="1200"/>
              </a:spcBef>
            </a:pPr>
            <a:r>
              <a:rPr lang="el-GR" sz="4000" dirty="0"/>
              <a:t> </a:t>
            </a:r>
            <a:r>
              <a:rPr lang="el-GR" sz="4000" dirty="0" smtClean="0"/>
              <a:t>   </a:t>
            </a:r>
            <a:r>
              <a:rPr lang="el-GR" sz="4000" dirty="0">
                <a:solidFill>
                  <a:srgbClr val="0060A8"/>
                </a:solidFill>
              </a:rPr>
              <a:t>Σχεδιασμός </a:t>
            </a:r>
            <a:r>
              <a:rPr lang="el-GR" sz="4000" dirty="0" smtClean="0">
                <a:solidFill>
                  <a:srgbClr val="0060A8"/>
                </a:solidFill>
              </a:rPr>
              <a:t>και εφαρμογή </a:t>
            </a:r>
            <a:r>
              <a:rPr lang="el-GR" sz="4000" dirty="0" err="1" smtClean="0">
                <a:solidFill>
                  <a:srgbClr val="0060A8"/>
                </a:solidFill>
              </a:rPr>
              <a:t>στοχευμένων</a:t>
            </a:r>
            <a:r>
              <a:rPr lang="el-GR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>
                <a:solidFill>
                  <a:srgbClr val="0060A8"/>
                </a:solidFill>
              </a:rPr>
              <a:t>μέτρων υποστήριξης &amp; προβολής των Πράξεων</a:t>
            </a:r>
          </a:p>
          <a:p>
            <a:pPr algn="l"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   Στρατηγικής Σημασίας του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</a:t>
            </a:r>
          </a:p>
          <a:p>
            <a:pPr algn="l">
              <a:spcBef>
                <a:spcPts val="1200"/>
              </a:spcBef>
            </a:pPr>
            <a:endParaRPr lang="el-GR" sz="4000" dirty="0"/>
          </a:p>
          <a:p>
            <a:pPr algn="l">
              <a:spcBef>
                <a:spcPts val="1200"/>
              </a:spcBef>
            </a:pPr>
            <a:r>
              <a:rPr lang="el-GR" sz="4000" b="1" dirty="0" smtClean="0">
                <a:solidFill>
                  <a:srgbClr val="0060A8"/>
                </a:solidFill>
              </a:rPr>
              <a:t>    Επικοινωνιακά εργαλεία: </a:t>
            </a:r>
          </a:p>
          <a:p>
            <a:pPr marL="538163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  Δημιουργία </a:t>
            </a:r>
            <a:r>
              <a:rPr lang="en-US" sz="4000" dirty="0">
                <a:solidFill>
                  <a:srgbClr val="0060A8"/>
                </a:solidFill>
              </a:rPr>
              <a:t>microsite</a:t>
            </a: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στον </a:t>
            </a:r>
            <a:r>
              <a:rPr lang="el-GR" sz="4000" dirty="0" err="1" smtClean="0">
                <a:solidFill>
                  <a:srgbClr val="0060A8"/>
                </a:solidFill>
              </a:rPr>
              <a:t>ιστότοπο</a:t>
            </a:r>
            <a:r>
              <a:rPr lang="el-GR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>
                <a:solidFill>
                  <a:srgbClr val="0060A8"/>
                </a:solidFill>
              </a:rPr>
              <a:t>του Προγράμματος για τη διακριτή προβολή</a:t>
            </a:r>
          </a:p>
          <a:p>
            <a:pPr marL="538163" lvl="0" algn="l"/>
            <a:r>
              <a:rPr lang="el-GR" sz="4000" dirty="0">
                <a:solidFill>
                  <a:srgbClr val="0060A8"/>
                </a:solidFill>
              </a:rPr>
              <a:t>    των συγκεκριμένων πράξεων και ανάλογη προβολή στα </a:t>
            </a:r>
            <a:r>
              <a:rPr lang="en-US" sz="4000" dirty="0">
                <a:solidFill>
                  <a:srgbClr val="0060A8"/>
                </a:solidFill>
              </a:rPr>
              <a:t>social media</a:t>
            </a:r>
            <a:endParaRPr lang="el-GR" sz="4000" dirty="0">
              <a:solidFill>
                <a:srgbClr val="0060A8"/>
              </a:solidFill>
            </a:endParaRPr>
          </a:p>
          <a:p>
            <a:pPr marL="538163" algn="l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  Διοργάνωση διαδικτυακών εκστρατειών ανάδειξης των εν λόγω παρεμβάσεων </a:t>
            </a:r>
            <a:endParaRPr lang="en-US" sz="4000" dirty="0" smtClean="0">
              <a:solidFill>
                <a:srgbClr val="0060A8"/>
              </a:solidFill>
            </a:endParaRPr>
          </a:p>
          <a:p>
            <a:pPr marL="538163" algn="l">
              <a:spcBef>
                <a:spcPts val="18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</a:t>
            </a:r>
            <a:r>
              <a:rPr lang="en-US" sz="4000" dirty="0" smtClean="0">
                <a:solidFill>
                  <a:srgbClr val="0060A8"/>
                </a:solidFill>
              </a:rPr>
              <a:t>   </a:t>
            </a:r>
            <a:r>
              <a:rPr lang="el-GR" sz="4000" dirty="0" smtClean="0">
                <a:solidFill>
                  <a:srgbClr val="0060A8"/>
                </a:solidFill>
              </a:rPr>
              <a:t>(</a:t>
            </a:r>
            <a:r>
              <a:rPr lang="en-US" sz="4000" dirty="0">
                <a:solidFill>
                  <a:srgbClr val="0060A8"/>
                </a:solidFill>
              </a:rPr>
              <a:t>web and social media campaigns</a:t>
            </a:r>
            <a:r>
              <a:rPr lang="el-GR" sz="4000" dirty="0">
                <a:solidFill>
                  <a:srgbClr val="0060A8"/>
                </a:solidFill>
              </a:rPr>
              <a:t>) </a:t>
            </a:r>
          </a:p>
          <a:p>
            <a:pPr marL="538163" algn="l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  Συνεργασία </a:t>
            </a:r>
            <a:r>
              <a:rPr lang="el-GR" sz="4000" dirty="0" smtClean="0">
                <a:solidFill>
                  <a:srgbClr val="0060A8"/>
                </a:solidFill>
              </a:rPr>
              <a:t>– υποστήριξη των δικαιούχων </a:t>
            </a:r>
            <a:r>
              <a:rPr lang="el-GR" sz="4000" dirty="0">
                <a:solidFill>
                  <a:srgbClr val="0060A8"/>
                </a:solidFill>
              </a:rPr>
              <a:t>κατά την διοργάνωση εκδήλωσης ή άλλης</a:t>
            </a:r>
          </a:p>
          <a:p>
            <a:pPr marL="538163" lvl="0" algn="l"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   δραστηριότητας επικοινωνίας για την προβολή &amp; ανάδειξη των </a:t>
            </a:r>
            <a:r>
              <a:rPr lang="el-GR" sz="4000" dirty="0" smtClean="0">
                <a:solidFill>
                  <a:srgbClr val="0060A8"/>
                </a:solidFill>
              </a:rPr>
              <a:t>Πράξεων</a:t>
            </a:r>
            <a:endParaRPr lang="el-GR" sz="4000" dirty="0">
              <a:solidFill>
                <a:srgbClr val="0060A8"/>
              </a:solidFill>
            </a:endParaRPr>
          </a:p>
          <a:p>
            <a:pPr marL="538163" lvl="0" algn="l"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   </a:t>
            </a:r>
            <a:r>
              <a:rPr lang="el-GR" sz="4000" dirty="0" smtClean="0">
                <a:solidFill>
                  <a:srgbClr val="0060A8"/>
                </a:solidFill>
              </a:rPr>
              <a:t>Στρατηγικής </a:t>
            </a:r>
            <a:r>
              <a:rPr lang="el-GR" sz="4000" dirty="0">
                <a:solidFill>
                  <a:srgbClr val="0060A8"/>
                </a:solidFill>
              </a:rPr>
              <a:t>Σ</a:t>
            </a:r>
            <a:r>
              <a:rPr lang="el-GR" sz="4000" dirty="0" smtClean="0">
                <a:solidFill>
                  <a:srgbClr val="0060A8"/>
                </a:solidFill>
              </a:rPr>
              <a:t>ημασίας προς το ευρύ κοινό. </a:t>
            </a:r>
          </a:p>
          <a:p>
            <a:pPr marL="1109663" lvl="0" indent="-571500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Έγκ</a:t>
            </a:r>
            <a:r>
              <a:rPr lang="el-GR" sz="4000" dirty="0" smtClean="0">
                <a:solidFill>
                  <a:srgbClr val="0060A8"/>
                </a:solidFill>
              </a:rPr>
              <a:t>αιρη </a:t>
            </a:r>
            <a:r>
              <a:rPr lang="el-GR" sz="4000" dirty="0">
                <a:solidFill>
                  <a:srgbClr val="0060A8"/>
                </a:solidFill>
              </a:rPr>
              <a:t>πρόσκληση της Ευρωπαϊκής </a:t>
            </a:r>
            <a:r>
              <a:rPr lang="el-GR" sz="4000" dirty="0" smtClean="0">
                <a:solidFill>
                  <a:srgbClr val="0060A8"/>
                </a:solidFill>
              </a:rPr>
              <a:t>Επιτροπής στις εκδηλώσεις</a:t>
            </a:r>
            <a:endParaRPr lang="el-GR" sz="4000" dirty="0">
              <a:solidFill>
                <a:srgbClr val="0060A8"/>
              </a:solidFill>
            </a:endParaRPr>
          </a:p>
          <a:p>
            <a:pPr algn="l"/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3847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6096000" y="6534835"/>
            <a:ext cx="1219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l-GR" dirty="0" smtClean="0"/>
          </a:p>
          <a:p>
            <a:endParaRPr lang="el-GR" dirty="0"/>
          </a:p>
          <a:p>
            <a:endParaRPr lang="el-GR" dirty="0" smtClean="0"/>
          </a:p>
          <a:p>
            <a:endParaRPr lang="el-GR" dirty="0"/>
          </a:p>
        </p:txBody>
      </p:sp>
      <p:sp>
        <p:nvSpPr>
          <p:cNvPr id="4" name="Ορθογώνιο 3"/>
          <p:cNvSpPr/>
          <p:nvPr/>
        </p:nvSpPr>
        <p:spPr>
          <a:xfrm>
            <a:off x="2182888" y="2033464"/>
            <a:ext cx="21674408" cy="984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5: </a:t>
            </a:r>
            <a:endParaRPr lang="el-GR" sz="4000" b="1" dirty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l-GR" sz="4000" dirty="0"/>
              <a:t> </a:t>
            </a:r>
            <a:r>
              <a:rPr lang="el-GR" sz="4000" dirty="0" smtClean="0"/>
              <a:t>   </a:t>
            </a:r>
            <a:r>
              <a:rPr lang="el-GR" sz="4000" dirty="0" smtClean="0">
                <a:solidFill>
                  <a:srgbClr val="0060A8"/>
                </a:solidFill>
              </a:rPr>
              <a:t>Ανάδειξη </a:t>
            </a:r>
            <a:r>
              <a:rPr lang="el-GR" sz="4000" dirty="0">
                <a:solidFill>
                  <a:srgbClr val="0060A8"/>
                </a:solidFill>
              </a:rPr>
              <a:t>της προστιθέμενης αξίας εμβληματικών </a:t>
            </a:r>
            <a:r>
              <a:rPr lang="el-GR" sz="4000" dirty="0" smtClean="0">
                <a:solidFill>
                  <a:srgbClr val="0060A8"/>
                </a:solidFill>
              </a:rPr>
              <a:t>πράξεων καθώς και αποτελεσμάτων </a:t>
            </a: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του Προγράμματος</a:t>
            </a: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</a:t>
            </a:r>
            <a:r>
              <a:rPr lang="el-GR" sz="4000" b="1" dirty="0" smtClean="0">
                <a:solidFill>
                  <a:srgbClr val="0060A8"/>
                </a:solidFill>
              </a:rPr>
              <a:t> Επικοινωνιακά </a:t>
            </a:r>
            <a:r>
              <a:rPr lang="el-GR" sz="4000" b="1" dirty="0">
                <a:solidFill>
                  <a:srgbClr val="0060A8"/>
                </a:solidFill>
              </a:rPr>
              <a:t>εργαλεία: </a:t>
            </a:r>
          </a:p>
          <a:p>
            <a:pPr marL="1109662" lvl="0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Ενημερωτικές εκδηλώσεις για τα ειδικά κοινά με συμμετοχή πολλαπλασιαστών </a:t>
            </a:r>
            <a:r>
              <a:rPr lang="el-GR" sz="4000" dirty="0">
                <a:solidFill>
                  <a:srgbClr val="0060A8"/>
                </a:solidFill>
              </a:rPr>
              <a:t>πληροφόρησης </a:t>
            </a:r>
            <a:r>
              <a:rPr lang="el-GR" sz="4000" dirty="0" smtClean="0">
                <a:solidFill>
                  <a:srgbClr val="0060A8"/>
                </a:solidFill>
              </a:rPr>
              <a:t>για την παρουσίαση των επιτευγμάτων, των εμβληματικών πράξεων και των αποτελεσμάτων του Προγράμματος.</a:t>
            </a:r>
            <a:endParaRPr lang="el-GR" sz="4000" dirty="0">
              <a:solidFill>
                <a:srgbClr val="0060A8"/>
              </a:solidFill>
            </a:endParaRPr>
          </a:p>
          <a:p>
            <a:pPr marL="571500" lvl="0" indent="-33338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   </a:t>
            </a:r>
            <a:r>
              <a:rPr lang="el-GR" sz="4000" dirty="0" smtClean="0">
                <a:solidFill>
                  <a:srgbClr val="0060A8"/>
                </a:solidFill>
              </a:rPr>
              <a:t>Διεξαγωγή καμπάνιας ανάδειξης αποτελεσμάτων &amp; επιτευγμάτων στο διαδίκτυο και στα</a:t>
            </a:r>
          </a:p>
          <a:p>
            <a:pPr marL="538162" lvl="0" algn="l"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 </a:t>
            </a:r>
            <a:r>
              <a:rPr lang="el-GR" sz="4000" dirty="0" smtClean="0">
                <a:solidFill>
                  <a:srgbClr val="0060A8"/>
                </a:solidFill>
              </a:rPr>
              <a:t>   μέσα κοινωνικής</a:t>
            </a:r>
            <a:r>
              <a:rPr lang="en-US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δικτύωσης (</a:t>
            </a:r>
            <a:r>
              <a:rPr lang="en-US" sz="4000" dirty="0">
                <a:solidFill>
                  <a:srgbClr val="0060A8"/>
                </a:solidFill>
              </a:rPr>
              <a:t>web and social media campaigns</a:t>
            </a:r>
            <a:r>
              <a:rPr lang="el-GR" sz="4000" dirty="0">
                <a:solidFill>
                  <a:srgbClr val="0060A8"/>
                </a:solidFill>
              </a:rPr>
              <a:t>) </a:t>
            </a:r>
          </a:p>
          <a:p>
            <a:pPr marL="571500" lvl="0" indent="-33338" algn="l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   </a:t>
            </a:r>
            <a:r>
              <a:rPr lang="el-GR" sz="4000" dirty="0" smtClean="0">
                <a:solidFill>
                  <a:srgbClr val="0060A8"/>
                </a:solidFill>
              </a:rPr>
              <a:t>Συμμετοχή </a:t>
            </a:r>
            <a:r>
              <a:rPr lang="el-GR" sz="4000" dirty="0">
                <a:solidFill>
                  <a:srgbClr val="0060A8"/>
                </a:solidFill>
              </a:rPr>
              <a:t>σε διεθνείς </a:t>
            </a:r>
            <a:r>
              <a:rPr lang="el-GR" sz="4000" dirty="0" smtClean="0">
                <a:solidFill>
                  <a:srgbClr val="0060A8"/>
                </a:solidFill>
              </a:rPr>
              <a:t>εκθέσεις προβολής επιτευγμάτων του Προγράμματος</a:t>
            </a:r>
            <a:endParaRPr lang="el-GR" sz="4000" dirty="0">
              <a:solidFill>
                <a:srgbClr val="0060A8"/>
              </a:solidFill>
            </a:endParaRPr>
          </a:p>
          <a:p>
            <a:pPr marL="571500" lvl="0" indent="-33338" algn="l">
              <a:lnSpc>
                <a:spcPct val="120000"/>
              </a:lnSpc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   Συμμετοχή </a:t>
            </a:r>
            <a:r>
              <a:rPr lang="el-GR" sz="4000" dirty="0">
                <a:solidFill>
                  <a:srgbClr val="0060A8"/>
                </a:solidFill>
              </a:rPr>
              <a:t>σε Ευρωπαϊκές Καμπάνιες Επικοινωνίας για την ανάδειξη </a:t>
            </a:r>
            <a:r>
              <a:rPr lang="el-GR" sz="4000" dirty="0" smtClean="0">
                <a:solidFill>
                  <a:srgbClr val="0060A8"/>
                </a:solidFill>
              </a:rPr>
              <a:t>πράξεων με </a:t>
            </a:r>
          </a:p>
          <a:p>
            <a:pPr marL="538162" lvl="0" algn="l">
              <a:lnSpc>
                <a:spcPct val="120000"/>
              </a:lnSpc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 ιδιαίτερη </a:t>
            </a:r>
            <a:r>
              <a:rPr lang="el-GR" sz="4000" dirty="0">
                <a:solidFill>
                  <a:srgbClr val="0060A8"/>
                </a:solidFill>
              </a:rPr>
              <a:t>προστιθέμενη αξία</a:t>
            </a:r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3847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038872" y="2970693"/>
            <a:ext cx="20306256" cy="6909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6: </a:t>
            </a:r>
            <a:endParaRPr lang="el-GR" sz="4000" b="1" dirty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    Ενέργειες </a:t>
            </a:r>
            <a:r>
              <a:rPr lang="el-GR" sz="4000" dirty="0">
                <a:solidFill>
                  <a:srgbClr val="0060A8"/>
                </a:solidFill>
              </a:rPr>
              <a:t>που ενισχύουν τη θετική άποψη του κοινού για τη συνεισφορά της Ε.Ε. </a:t>
            </a:r>
            <a:r>
              <a:rPr lang="el-GR" sz="4000" dirty="0" smtClean="0">
                <a:solidFill>
                  <a:srgbClr val="0060A8"/>
                </a:solidFill>
              </a:rPr>
              <a:t>και</a:t>
            </a:r>
            <a:endParaRPr lang="en-US" sz="4000" dirty="0">
              <a:solidFill>
                <a:srgbClr val="0060A8"/>
              </a:solidFill>
            </a:endParaRPr>
          </a:p>
          <a:p>
            <a:pPr algn="l">
              <a:lnSpc>
                <a:spcPct val="120000"/>
              </a:lnSpc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της </a:t>
            </a:r>
            <a:r>
              <a:rPr lang="el-GR" sz="4000" dirty="0">
                <a:solidFill>
                  <a:srgbClr val="0060A8"/>
                </a:solidFill>
              </a:rPr>
              <a:t>Δημόσιας Διοίκησης </a:t>
            </a:r>
            <a:r>
              <a:rPr lang="el-GR" sz="4000" dirty="0" smtClean="0">
                <a:solidFill>
                  <a:srgbClr val="0060A8"/>
                </a:solidFill>
              </a:rPr>
              <a:t>με την </a:t>
            </a:r>
            <a:r>
              <a:rPr lang="el-GR" sz="4000" dirty="0">
                <a:solidFill>
                  <a:srgbClr val="0060A8"/>
                </a:solidFill>
              </a:rPr>
              <a:t>ανάπτυξη ψηφιακών υπηρεσιών,</a:t>
            </a:r>
            <a:r>
              <a:rPr lang="en-US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εφαρμογών και</a:t>
            </a:r>
          </a:p>
          <a:p>
            <a:pPr algn="l">
              <a:lnSpc>
                <a:spcPct val="120000"/>
              </a:lnSpc>
            </a:pPr>
            <a:r>
              <a:rPr lang="el-GR" sz="4000" dirty="0" smtClean="0">
                <a:solidFill>
                  <a:srgbClr val="0060A8"/>
                </a:solidFill>
              </a:rPr>
              <a:t>    ψηφιακών δεξιοτήτων</a:t>
            </a:r>
            <a:endParaRPr lang="el-GR" sz="4000" dirty="0"/>
          </a:p>
          <a:p>
            <a:pPr algn="l"/>
            <a:endParaRPr lang="el-GR" dirty="0" smtClean="0"/>
          </a:p>
          <a:p>
            <a:pPr algn="l"/>
            <a:endParaRPr lang="el-GR" dirty="0" smtClean="0"/>
          </a:p>
          <a:p>
            <a:pPr algn="l"/>
            <a:endParaRPr lang="el-GR" dirty="0" smtClean="0"/>
          </a:p>
          <a:p>
            <a:pPr algn="l"/>
            <a:r>
              <a:rPr lang="en-US" sz="4000" b="1" dirty="0" smtClean="0"/>
              <a:t>    </a:t>
            </a:r>
            <a:r>
              <a:rPr lang="el-GR" sz="4000" b="1" dirty="0">
                <a:solidFill>
                  <a:srgbClr val="0060A8"/>
                </a:solidFill>
              </a:rPr>
              <a:t>Επικοινωνιακά εργαλεία: </a:t>
            </a:r>
          </a:p>
          <a:p>
            <a:pPr marL="571500" lvl="0" indent="-33338" algn="l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  </a:t>
            </a:r>
            <a:r>
              <a:rPr lang="el-GR" sz="4000" dirty="0" err="1" smtClean="0">
                <a:solidFill>
                  <a:srgbClr val="0060A8"/>
                </a:solidFill>
              </a:rPr>
              <a:t>Στοχευμένες</a:t>
            </a:r>
            <a:r>
              <a:rPr lang="el-GR" sz="4000" dirty="0" smtClean="0">
                <a:solidFill>
                  <a:srgbClr val="0060A8"/>
                </a:solidFill>
              </a:rPr>
              <a:t> διαφημιστικές καμπάνιες προβολής του Προγράμματος στα </a:t>
            </a:r>
          </a:p>
          <a:p>
            <a:pPr marL="538162" lvl="0" algn="l"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   Μέσα </a:t>
            </a:r>
            <a:r>
              <a:rPr lang="el-GR" sz="4000" dirty="0">
                <a:solidFill>
                  <a:srgbClr val="0060A8"/>
                </a:solidFill>
              </a:rPr>
              <a:t>Μαζικής </a:t>
            </a:r>
            <a:r>
              <a:rPr lang="el-GR" sz="4000" dirty="0" smtClean="0">
                <a:solidFill>
                  <a:srgbClr val="0060A8"/>
                </a:solidFill>
              </a:rPr>
              <a:t>Επικοινωνίας και </a:t>
            </a:r>
            <a:r>
              <a:rPr lang="el-GR" sz="4000" dirty="0">
                <a:solidFill>
                  <a:srgbClr val="0060A8"/>
                </a:solidFill>
              </a:rPr>
              <a:t>στα </a:t>
            </a:r>
            <a:r>
              <a:rPr lang="el-GR" sz="4000" dirty="0" smtClean="0">
                <a:solidFill>
                  <a:srgbClr val="0060A8"/>
                </a:solidFill>
              </a:rPr>
              <a:t>Μέσα </a:t>
            </a:r>
            <a:r>
              <a:rPr lang="el-GR" sz="4000" dirty="0">
                <a:solidFill>
                  <a:srgbClr val="0060A8"/>
                </a:solidFill>
              </a:rPr>
              <a:t>Μαζικής Μεταφοράς</a:t>
            </a:r>
          </a:p>
          <a:p>
            <a:pPr marL="571500" lvl="0" indent="-33338" algn="l"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l-GR" sz="4000" dirty="0" smtClean="0">
                <a:solidFill>
                  <a:srgbClr val="0060A8"/>
                </a:solidFill>
              </a:rPr>
              <a:t>  Έρευνες </a:t>
            </a:r>
            <a:r>
              <a:rPr lang="el-GR" sz="4000" dirty="0">
                <a:solidFill>
                  <a:srgbClr val="0060A8"/>
                </a:solidFill>
              </a:rPr>
              <a:t>κοινής γνώμης, κατά τη διάρκεια και την ολοκλήρωση του Προγράμματος </a:t>
            </a:r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140" y="-238473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1966864" y="3562944"/>
            <a:ext cx="20450272" cy="790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el-GR" sz="4000" b="1" dirty="0">
                <a:solidFill>
                  <a:srgbClr val="0060A8"/>
                </a:solidFill>
              </a:rPr>
              <a:t>Ειδικός </a:t>
            </a:r>
            <a:r>
              <a:rPr lang="el-GR" sz="4000" b="1" dirty="0" smtClean="0">
                <a:solidFill>
                  <a:srgbClr val="0060A8"/>
                </a:solidFill>
              </a:rPr>
              <a:t>στόχος 7:</a:t>
            </a:r>
            <a:endParaRPr lang="el-GR" sz="4000" dirty="0"/>
          </a:p>
          <a:p>
            <a:pPr algn="l">
              <a:spcBef>
                <a:spcPts val="1200"/>
              </a:spcBef>
            </a:pPr>
            <a:r>
              <a:rPr lang="el-GR" sz="4000" dirty="0" smtClean="0"/>
              <a:t>    </a:t>
            </a:r>
            <a:r>
              <a:rPr lang="el-GR" sz="4000" dirty="0">
                <a:solidFill>
                  <a:srgbClr val="0060A8"/>
                </a:solidFill>
              </a:rPr>
              <a:t>Παρακολούθηση και αξιολόγηση των δράσεων επικοινωνίας</a:t>
            </a:r>
          </a:p>
          <a:p>
            <a:pPr algn="l"/>
            <a:endParaRPr lang="el-GR" sz="4000" dirty="0" smtClean="0"/>
          </a:p>
          <a:p>
            <a:pPr algn="l"/>
            <a:r>
              <a:rPr lang="el-GR" sz="4000" b="1" dirty="0">
                <a:solidFill>
                  <a:srgbClr val="0060A8"/>
                </a:solidFill>
              </a:rPr>
              <a:t> </a:t>
            </a:r>
            <a:r>
              <a:rPr lang="el-GR" sz="4000" b="1" dirty="0" smtClean="0">
                <a:solidFill>
                  <a:srgbClr val="0060A8"/>
                </a:solidFill>
              </a:rPr>
              <a:t>   Επικοινωνιακό </a:t>
            </a:r>
            <a:r>
              <a:rPr lang="el-GR" sz="4000" b="1" dirty="0">
                <a:solidFill>
                  <a:srgbClr val="0060A8"/>
                </a:solidFill>
              </a:rPr>
              <a:t>εργαλείο:</a:t>
            </a:r>
          </a:p>
          <a:p>
            <a:pPr marL="1076325" indent="-62865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el-GR" sz="4000" dirty="0">
                <a:solidFill>
                  <a:srgbClr val="0060A8"/>
                </a:solidFill>
              </a:rPr>
              <a:t>Εφαρμογή </a:t>
            </a:r>
            <a:r>
              <a:rPr lang="el-GR" sz="4000" dirty="0" smtClean="0">
                <a:solidFill>
                  <a:srgbClr val="0060A8"/>
                </a:solidFill>
              </a:rPr>
              <a:t>επικοινωνιακών δεικτών </a:t>
            </a:r>
            <a:r>
              <a:rPr lang="el-GR" sz="4000" dirty="0">
                <a:solidFill>
                  <a:srgbClr val="0060A8"/>
                </a:solidFill>
              </a:rPr>
              <a:t>υλοποίησης, αποτελέσματος και επιπτώσεων </a:t>
            </a:r>
            <a:r>
              <a:rPr lang="el-GR" sz="4000" dirty="0" smtClean="0">
                <a:solidFill>
                  <a:srgbClr val="0060A8"/>
                </a:solidFill>
              </a:rPr>
              <a:t>σε όλη τη διάρκεια των δράσεων για </a:t>
            </a:r>
            <a:r>
              <a:rPr lang="el-GR" sz="4000" dirty="0">
                <a:solidFill>
                  <a:srgbClr val="0060A8"/>
                </a:solidFill>
              </a:rPr>
              <a:t>την εξαγωγή αποτελεσμάτων </a:t>
            </a:r>
            <a:endParaRPr lang="en-US" sz="4000" dirty="0" smtClean="0">
              <a:solidFill>
                <a:srgbClr val="0060A8"/>
              </a:solidFill>
            </a:endParaRPr>
          </a:p>
          <a:p>
            <a:pPr marL="447675" algn="l">
              <a:lnSpc>
                <a:spcPct val="120000"/>
              </a:lnSpc>
              <a:spcBef>
                <a:spcPts val="1200"/>
              </a:spcBef>
            </a:pPr>
            <a:endParaRPr lang="en-US" sz="4000" dirty="0" smtClean="0">
              <a:solidFill>
                <a:srgbClr val="0060A8"/>
              </a:solidFill>
            </a:endParaRPr>
          </a:p>
          <a:p>
            <a:pPr marL="447675" algn="l">
              <a:lnSpc>
                <a:spcPct val="120000"/>
              </a:lnSpc>
              <a:spcBef>
                <a:spcPts val="1200"/>
              </a:spcBef>
            </a:pPr>
            <a:endParaRPr lang="en-US" sz="4000" dirty="0" smtClean="0">
              <a:solidFill>
                <a:srgbClr val="0060A8"/>
              </a:solidFill>
            </a:endParaRPr>
          </a:p>
          <a:p>
            <a:pPr marL="447675" algn="l">
              <a:lnSpc>
                <a:spcPct val="120000"/>
              </a:lnSpc>
              <a:spcBef>
                <a:spcPts val="1200"/>
              </a:spcBef>
            </a:pPr>
            <a:endParaRPr lang="en-US" sz="4000" dirty="0">
              <a:solidFill>
                <a:srgbClr val="0060A8"/>
              </a:solidFill>
            </a:endParaRPr>
          </a:p>
          <a:p>
            <a:pPr marL="1019175" indent="-571500" algn="l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v"/>
            </a:pPr>
            <a:r>
              <a:rPr lang="el-GR" sz="4000" b="1" dirty="0" smtClean="0">
                <a:solidFill>
                  <a:srgbClr val="0060A8"/>
                </a:solidFill>
              </a:rPr>
              <a:t>Συνολικός Προϋπολογισμός</a:t>
            </a:r>
            <a:r>
              <a:rPr lang="en-US" sz="4000" b="1" dirty="0" smtClean="0">
                <a:solidFill>
                  <a:srgbClr val="0060A8"/>
                </a:solidFill>
              </a:rPr>
              <a:t>: 3.000.000 €</a:t>
            </a:r>
            <a:endParaRPr lang="el-GR" sz="4000" b="1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46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690</Words>
  <Application>Microsoft Office PowerPoint</Application>
  <PresentationFormat>Προσαρμογή</PresentationFormat>
  <Paragraphs>114</Paragraphs>
  <Slides>12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12</vt:i4>
      </vt:variant>
    </vt:vector>
  </HeadingPairs>
  <TitlesOfParts>
    <vt:vector size="13" baseType="lpstr">
      <vt:lpstr>21_BasicWhite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Ειρήνη Μάσβουλα</dc:creator>
  <cp:lastModifiedBy>Lenovo</cp:lastModifiedBy>
  <cp:revision>141</cp:revision>
  <cp:lastPrinted>2022-10-21T12:58:47Z</cp:lastPrinted>
  <dcterms:modified xsi:type="dcterms:W3CDTF">2022-10-23T19:04:58Z</dcterms:modified>
</cp:coreProperties>
</file>