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86" r:id="rId2"/>
    <p:sldId id="282" r:id="rId3"/>
    <p:sldId id="288" r:id="rId4"/>
    <p:sldId id="289" r:id="rId5"/>
    <p:sldId id="293" r:id="rId6"/>
    <p:sldId id="297" r:id="rId7"/>
    <p:sldId id="292" r:id="rId8"/>
    <p:sldId id="294" r:id="rId9"/>
    <p:sldId id="295" r:id="rId10"/>
    <p:sldId id="296" r:id="rId11"/>
    <p:sldId id="279" r:id="rId1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1B1B"/>
    <a:srgbClr val="91C8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BAB23C0-1544-4041-B4AF-DB848F55BA78}" v="2783" dt="2023-11-23T11:10:14.297"/>
    <p1510:client id="{EE6763D9-998A-DE7A-06F3-337695CCA7F8}" v="2303" dt="2023-11-23T14:47:44.12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firstCol>
    <a:la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lastRow>
    <a:fir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3175" cap="flat">
              <a:solidFill>
                <a:srgbClr val="536773"/>
              </a:solidFill>
              <a:prstDash val="solid"/>
              <a:miter lim="400000"/>
            </a:ln>
          </a:left>
          <a:right>
            <a:ln w="3175" cap="flat">
              <a:solidFill>
                <a:srgbClr val="536773"/>
              </a:solidFill>
              <a:prstDash val="solid"/>
              <a:miter lim="400000"/>
            </a:ln>
          </a:right>
          <a:top>
            <a:ln w="3175" cap="flat">
              <a:solidFill>
                <a:srgbClr val="536773"/>
              </a:solidFill>
              <a:prstDash val="solid"/>
              <a:miter lim="400000"/>
            </a:ln>
          </a:top>
          <a:bottom>
            <a:ln w="3175" cap="flat">
              <a:solidFill>
                <a:srgbClr val="536773"/>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536773"/>
              </a:solidFill>
              <a:prstDash val="solid"/>
              <a:miter lim="400000"/>
            </a:ln>
          </a:top>
          <a:bottom>
            <a:ln w="3175" cap="flat">
              <a:solidFill>
                <a:srgbClr val="536773"/>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noFill/>
        </a:fill>
      </a:tcStyle>
    </a:firstCol>
    <a:lastRow>
      <a:tcTxStyle b="off" i="off">
        <a:fontRef idx="minor">
          <a:srgbClr val="000000"/>
        </a:fontRef>
        <a:srgbClr val="000000"/>
      </a:tcTxStyle>
      <a:tcStyle>
        <a:tcBdr>
          <a:left>
            <a:ln w="3175" cap="flat">
              <a:solidFill>
                <a:srgbClr val="536773"/>
              </a:solidFill>
              <a:prstDash val="solid"/>
              <a:miter lim="400000"/>
            </a:ln>
          </a:left>
          <a:right>
            <a:ln w="3175" cap="flat">
              <a:solidFill>
                <a:srgbClr val="536773"/>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noFill/>
        </a:fill>
      </a:tcStyle>
    </a:lastRow>
    <a:firstRow>
      <a:tcTxStyle b="on" i="off">
        <a:fontRef idx="minor">
          <a:srgbClr val="000000"/>
        </a:fontRef>
        <a:srgbClr val="000000"/>
      </a:tcTxStyle>
      <a:tcStyle>
        <a:tcBdr>
          <a:left>
            <a:ln w="3175" cap="flat">
              <a:solidFill>
                <a:srgbClr val="536773"/>
              </a:solidFill>
              <a:prstDash val="solid"/>
              <a:miter lim="400000"/>
            </a:ln>
          </a:left>
          <a:right>
            <a:ln w="3175" cap="flat">
              <a:solidFill>
                <a:srgbClr val="536773"/>
              </a:solidFill>
              <a:prstDash val="solid"/>
              <a:miter lim="400000"/>
            </a:ln>
          </a:right>
          <a:top>
            <a:ln w="3175" cap="flat">
              <a:solidFill>
                <a:srgbClr val="000000"/>
              </a:solidFill>
              <a:prstDash val="solid"/>
              <a:miter lim="400000"/>
            </a:ln>
          </a:top>
          <a:bottom>
            <a:ln w="3175" cap="flat">
              <a:solidFill>
                <a:srgbClr val="000000"/>
              </a:solidFill>
              <a:prstDash val="solid"/>
              <a:miter lim="400000"/>
            </a:ln>
          </a:bottom>
          <a:insideH>
            <a:ln w="3175" cap="flat">
              <a:solidFill>
                <a:srgbClr val="536773"/>
              </a:solidFill>
              <a:prstDash val="solid"/>
              <a:miter lim="400000"/>
            </a:ln>
          </a:insideH>
          <a:insideV>
            <a:ln w="3175"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3175" cap="flat">
              <a:solidFill>
                <a:srgbClr val="838383"/>
              </a:solidFill>
              <a:prstDash val="solid"/>
              <a:miter lim="400000"/>
            </a:ln>
          </a:left>
          <a:right>
            <a:ln w="3175" cap="flat">
              <a:solidFill>
                <a:srgbClr val="838383"/>
              </a:solidFill>
              <a:prstDash val="solid"/>
              <a:miter lim="400000"/>
            </a:ln>
          </a:right>
          <a:top>
            <a:ln w="3175" cap="flat">
              <a:solidFill>
                <a:srgbClr val="838383"/>
              </a:solidFill>
              <a:prstDash val="solid"/>
              <a:miter lim="400000"/>
            </a:ln>
          </a:top>
          <a:bottom>
            <a:ln w="3175" cap="flat">
              <a:solidFill>
                <a:srgbClr val="838383"/>
              </a:solidFill>
              <a:prstDash val="solid"/>
              <a:miter lim="400000"/>
            </a:ln>
          </a:bottom>
          <a:insideH>
            <a:ln w="3175" cap="flat">
              <a:solidFill>
                <a:srgbClr val="838383"/>
              </a:solidFill>
              <a:prstDash val="solid"/>
              <a:miter lim="400000"/>
            </a:ln>
          </a:insideH>
          <a:insideV>
            <a:ln w="3175"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3175" cap="flat">
              <a:solidFill>
                <a:srgbClr val="4D4D4D"/>
              </a:solidFill>
              <a:prstDash val="solid"/>
              <a:miter lim="400000"/>
            </a:ln>
          </a:left>
          <a:right>
            <a:ln w="3175" cap="flat">
              <a:solidFill>
                <a:srgbClr val="808080"/>
              </a:solidFill>
              <a:prstDash val="solid"/>
              <a:miter lim="400000"/>
            </a:ln>
          </a:right>
          <a:top>
            <a:ln w="3175" cap="flat">
              <a:solidFill>
                <a:srgbClr val="808080"/>
              </a:solidFill>
              <a:prstDash val="solid"/>
              <a:miter lim="400000"/>
            </a:ln>
          </a:top>
          <a:bottom>
            <a:ln w="3175" cap="flat">
              <a:solidFill>
                <a:srgbClr val="808080"/>
              </a:solidFill>
              <a:prstDash val="solid"/>
              <a:miter lim="400000"/>
            </a:ln>
          </a:bottom>
          <a:insideH>
            <a:ln w="3175" cap="flat">
              <a:solidFill>
                <a:srgbClr val="808080"/>
              </a:solidFill>
              <a:prstDash val="solid"/>
              <a:miter lim="400000"/>
            </a:ln>
          </a:insideH>
          <a:insideV>
            <a:ln w="3175"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chemeClr val="accent3"/>
              </a:solidFill>
              <a:prstDash val="solid"/>
              <a:miter lim="400000"/>
            </a:ln>
          </a:top>
          <a:bottom>
            <a:ln w="3175" cap="flat">
              <a:solidFill>
                <a:srgbClr val="4D4D4D"/>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3175" cap="flat">
              <a:solidFill>
                <a:srgbClr val="4D4D4D"/>
              </a:solidFill>
              <a:prstDash val="solid"/>
              <a:miter lim="400000"/>
            </a:ln>
          </a:left>
          <a:right>
            <a:ln w="3175" cap="flat">
              <a:solidFill>
                <a:srgbClr val="4D4D4D"/>
              </a:solidFill>
              <a:prstDash val="solid"/>
              <a:miter lim="400000"/>
            </a:ln>
          </a:right>
          <a:top>
            <a:ln w="3175" cap="flat">
              <a:solidFill>
                <a:srgbClr val="4D4D4D"/>
              </a:solidFill>
              <a:prstDash val="solid"/>
              <a:miter lim="400000"/>
            </a:ln>
          </a:top>
          <a:bottom>
            <a:ln w="3175" cap="flat">
              <a:solidFill>
                <a:srgbClr val="4D4D4D"/>
              </a:solidFill>
              <a:prstDash val="solid"/>
              <a:miter lim="400000"/>
            </a:ln>
          </a:bottom>
          <a:insideH>
            <a:ln w="3175" cap="flat">
              <a:solidFill>
                <a:srgbClr val="4D4D4D"/>
              </a:solidFill>
              <a:prstDash val="solid"/>
              <a:miter lim="400000"/>
            </a:ln>
          </a:insideH>
          <a:insideV>
            <a:ln w="3175"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5B5A5A"/>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5B5A5A"/>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F8BA00"/>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3175" cap="flat">
              <a:solidFill>
                <a:srgbClr val="5B5A5A"/>
              </a:solidFill>
              <a:prstDash val="solid"/>
              <a:miter lim="400000"/>
            </a:ln>
          </a:left>
          <a:right>
            <a:ln w="3175" cap="flat">
              <a:solidFill>
                <a:srgbClr val="5B5A5A"/>
              </a:solidFill>
              <a:prstDash val="solid"/>
              <a:miter lim="400000"/>
            </a:ln>
          </a:right>
          <a:top>
            <a:ln w="3175" cap="flat">
              <a:solidFill>
                <a:srgbClr val="5B5A5A"/>
              </a:solidFill>
              <a:prstDash val="solid"/>
              <a:miter lim="400000"/>
            </a:ln>
          </a:top>
          <a:bottom>
            <a:ln w="3175" cap="flat">
              <a:solidFill>
                <a:srgbClr val="5B5A5A"/>
              </a:solidFill>
              <a:prstDash val="solid"/>
              <a:miter lim="400000"/>
            </a:ln>
          </a:bottom>
          <a:insideH>
            <a:ln w="3175" cap="flat">
              <a:solidFill>
                <a:srgbClr val="5B5A5A"/>
              </a:solidFill>
              <a:prstDash val="solid"/>
              <a:miter lim="400000"/>
            </a:ln>
          </a:insideH>
          <a:insideV>
            <a:ln w="3175"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3175" cap="flat">
              <a:solidFill>
                <a:srgbClr val="464646"/>
              </a:solidFill>
              <a:prstDash val="solid"/>
              <a:miter lim="400000"/>
            </a:ln>
          </a:left>
          <a:right>
            <a:ln w="3175" cap="flat">
              <a:solidFill>
                <a:srgbClr val="464646"/>
              </a:solidFill>
              <a:prstDash val="solid"/>
              <a:miter lim="400000"/>
            </a:ln>
          </a:right>
          <a:top>
            <a:ln w="3175" cap="flat">
              <a:solidFill>
                <a:srgbClr val="464646"/>
              </a:solidFill>
              <a:prstDash val="solid"/>
              <a:miter lim="400000"/>
            </a:ln>
          </a:top>
          <a:bottom>
            <a:ln w="3175" cap="flat">
              <a:solidFill>
                <a:srgbClr val="464646"/>
              </a:solidFill>
              <a:prstDash val="solid"/>
              <a:miter lim="400000"/>
            </a:ln>
          </a:bottom>
          <a:insideH>
            <a:ln w="3175" cap="flat">
              <a:solidFill>
                <a:srgbClr val="464646"/>
              </a:solidFill>
              <a:prstDash val="solid"/>
              <a:miter lim="400000"/>
            </a:ln>
          </a:insideH>
          <a:insideV>
            <a:ln w="3175"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3175" cap="flat">
              <a:solidFill>
                <a:srgbClr val="5E5E5E"/>
              </a:solidFill>
              <a:prstDash val="solid"/>
              <a:miter lim="400000"/>
            </a:ln>
          </a:left>
          <a:right>
            <a:ln w="3175" cap="flat">
              <a:solidFill>
                <a:srgbClr val="A6AAA9"/>
              </a:solidFill>
              <a:prstDash val="solid"/>
              <a:miter lim="400000"/>
            </a:ln>
          </a:right>
          <a:top>
            <a:ln w="3175" cap="flat">
              <a:solidFill>
                <a:srgbClr val="C3C3C3"/>
              </a:solidFill>
              <a:prstDash val="solid"/>
              <a:miter lim="400000"/>
            </a:ln>
          </a:top>
          <a:bottom>
            <a:ln w="3175" cap="flat">
              <a:solidFill>
                <a:srgbClr val="C3C3C3"/>
              </a:solidFill>
              <a:prstDash val="solid"/>
              <a:miter lim="400000"/>
            </a:ln>
          </a:bottom>
          <a:insideH>
            <a:ln w="3175" cap="flat">
              <a:solidFill>
                <a:srgbClr val="C3C3C3"/>
              </a:solidFill>
              <a:prstDash val="solid"/>
              <a:miter lim="400000"/>
            </a:ln>
          </a:insideH>
          <a:insideV>
            <a:ln w="3175"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3175" cap="flat">
              <a:solidFill>
                <a:srgbClr val="5E5E5E"/>
              </a:solidFill>
              <a:prstDash val="solid"/>
              <a:miter lim="400000"/>
            </a:ln>
          </a:left>
          <a:right>
            <a:ln w="3175" cap="flat">
              <a:solidFill>
                <a:srgbClr val="5E5E5E"/>
              </a:solidFill>
              <a:prstDash val="solid"/>
              <a:miter lim="400000"/>
            </a:ln>
          </a:right>
          <a:top>
            <a:ln w="3175" cap="flat">
              <a:solidFill>
                <a:srgbClr val="CB297B"/>
              </a:solidFill>
              <a:prstDash val="solid"/>
              <a:miter lim="400000"/>
            </a:ln>
          </a:top>
          <a:bottom>
            <a:ln w="3175" cap="flat">
              <a:solidFill>
                <a:srgbClr val="5E5E5E"/>
              </a:solidFill>
              <a:prstDash val="solid"/>
              <a:miter lim="400000"/>
            </a:ln>
          </a:bottom>
          <a:insideH>
            <a:ln w="3175" cap="flat">
              <a:solidFill>
                <a:srgbClr val="5E5E5E"/>
              </a:solidFill>
              <a:prstDash val="solid"/>
              <a:miter lim="400000"/>
            </a:ln>
          </a:insideH>
          <a:insideV>
            <a:ln w="3175"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3175" cap="flat">
              <a:solidFill>
                <a:srgbClr val="A6AAA9"/>
              </a:solidFill>
              <a:prstDash val="solid"/>
              <a:miter lim="400000"/>
            </a:ln>
          </a:left>
          <a:right>
            <a:ln w="3175" cap="flat">
              <a:solidFill>
                <a:srgbClr val="A6AAA9"/>
              </a:solidFill>
              <a:prstDash val="solid"/>
              <a:miter lim="400000"/>
            </a:ln>
          </a:right>
          <a:top>
            <a:ln w="3175" cap="flat">
              <a:solidFill>
                <a:srgbClr val="5E5E5E"/>
              </a:solidFill>
              <a:prstDash val="solid"/>
              <a:miter lim="400000"/>
            </a:ln>
          </a:top>
          <a:bottom>
            <a:ln w="3175" cap="flat">
              <a:solidFill>
                <a:srgbClr val="A6AAA9"/>
              </a:solidFill>
              <a:prstDash val="solid"/>
              <a:miter lim="400000"/>
            </a:ln>
          </a:bottom>
          <a:insideH>
            <a:ln w="3175" cap="flat">
              <a:solidFill>
                <a:srgbClr val="A6AAA9"/>
              </a:solidFill>
              <a:prstDash val="solid"/>
              <a:miter lim="400000"/>
            </a:ln>
          </a:insideH>
          <a:insideV>
            <a:ln w="3175"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3175" cap="flat">
              <a:solidFill>
                <a:srgbClr val="6C6C6C"/>
              </a:solidFill>
              <a:prstDash val="solid"/>
              <a:miter lim="400000"/>
            </a:ln>
          </a:left>
          <a:right>
            <a:ln w="3175" cap="flat">
              <a:solidFill>
                <a:srgbClr val="000000"/>
              </a:solidFill>
              <a:prstDash val="solid"/>
              <a:miter lim="400000"/>
            </a:ln>
          </a:right>
          <a:top>
            <a:ln w="3175" cap="flat">
              <a:solidFill>
                <a:srgbClr val="000000"/>
              </a:solidFill>
              <a:custDash>
                <a:ds d="200000" sp="200000"/>
              </a:custDash>
              <a:miter lim="400000"/>
            </a:ln>
          </a:top>
          <a:bottom>
            <a:ln w="3175" cap="flat">
              <a:solidFill>
                <a:srgbClr val="000000"/>
              </a:solidFill>
              <a:custDash>
                <a:ds d="200000" sp="200000"/>
              </a:custDash>
              <a:miter lim="400000"/>
            </a:ln>
          </a:bottom>
          <a:insideH>
            <a:ln w="3175" cap="flat">
              <a:solidFill>
                <a:srgbClr val="000000"/>
              </a:solidFill>
              <a:custDash>
                <a:ds d="200000" sp="200000"/>
              </a:custDash>
              <a:miter lim="400000"/>
            </a:ln>
          </a:insideH>
          <a:insideV>
            <a:ln w="3175" cap="flat">
              <a:solidFill>
                <a:srgbClr val="000000"/>
              </a:solidFill>
              <a:prstDash val="solid"/>
              <a:miter lim="400000"/>
            </a:ln>
          </a:insideV>
        </a:tcBdr>
        <a:fill>
          <a:noFill/>
        </a:fill>
      </a:tcStyle>
    </a:firstCol>
    <a:la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000000"/>
              </a:solidFill>
              <a:prstDash val="solid"/>
              <a:miter lim="400000"/>
            </a:ln>
          </a:top>
          <a:bottom>
            <a:ln w="3175" cap="flat">
              <a:solidFill>
                <a:srgbClr val="6C6C6C"/>
              </a:solidFill>
              <a:prstDash val="solid"/>
              <a:miter lim="400000"/>
            </a:ln>
          </a:bottom>
          <a:insideH>
            <a:ln w="3175" cap="flat">
              <a:solidFill>
                <a:srgbClr val="000000"/>
              </a:solidFill>
              <a:custDash>
                <a:ds d="200000" sp="200000"/>
              </a:custDash>
              <a:miter lim="400000"/>
            </a:ln>
          </a:insideH>
          <a:insideV>
            <a:ln w="3175" cap="flat">
              <a:solidFill>
                <a:srgbClr val="000000"/>
              </a:solidFill>
              <a:prstDash val="solid"/>
              <a:miter lim="400000"/>
            </a:ln>
          </a:insideV>
        </a:tcBdr>
        <a:fill>
          <a:noFill/>
        </a:fill>
      </a:tcStyle>
    </a:lastRow>
    <a:firstRow>
      <a:tcTxStyle b="on" i="off">
        <a:fontRef idx="minor">
          <a:srgbClr val="000000"/>
        </a:fontRef>
        <a:srgbClr val="000000"/>
      </a:tcTxStyle>
      <a:tcStyle>
        <a:tcBdr>
          <a:left>
            <a:ln w="3175" cap="flat">
              <a:solidFill>
                <a:srgbClr val="000000"/>
              </a:solidFill>
              <a:prstDash val="solid"/>
              <a:miter lim="400000"/>
            </a:ln>
          </a:left>
          <a:right>
            <a:ln w="3175" cap="flat">
              <a:solidFill>
                <a:srgbClr val="000000"/>
              </a:solidFill>
              <a:prstDash val="solid"/>
              <a:miter lim="400000"/>
            </a:ln>
          </a:right>
          <a:top>
            <a:ln w="3175" cap="flat">
              <a:solidFill>
                <a:srgbClr val="6C6C6C"/>
              </a:solidFill>
              <a:prstDash val="solid"/>
              <a:miter lim="400000"/>
            </a:ln>
          </a:top>
          <a:bottom>
            <a:ln w="3175" cap="flat">
              <a:solidFill>
                <a:srgbClr val="000000"/>
              </a:solidFill>
              <a:prstDash val="solid"/>
              <a:miter lim="400000"/>
            </a:ln>
          </a:bottom>
          <a:insideH>
            <a:ln w="3175" cap="flat">
              <a:solidFill>
                <a:srgbClr val="000000"/>
              </a:solidFill>
              <a:prstDash val="solid"/>
              <a:miter lim="400000"/>
            </a:ln>
          </a:insideH>
          <a:insideV>
            <a:ln w="3175" cap="flat">
              <a:solidFill>
                <a:srgbClr val="000000"/>
              </a:solidFill>
              <a:prstDash val="solid"/>
              <a:miter lim="400000"/>
            </a:ln>
          </a:insideV>
        </a:tcBdr>
        <a:fill>
          <a:solidFill>
            <a:srgbClr val="D6DCE0"/>
          </a:solidFill>
        </a:fill>
      </a:tcStyle>
    </a:firstRow>
  </a:tblStyle>
  <a:tblStyle styleId="{5940675A-B579-460E-94D1-54222C63F5DA}" styleName="Χωρίς στυλ, πλέγμα πίνακα">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Στυλ με θέμα 1 - Έμφαση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Χωρίς στυλ, χωρίς πλέγμα">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Φωτεινό στυλ 2 - Έμφαση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Μεσαίο στυλ 4 - Έμφαση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Φωτεινό στυλ 1 - Έμφαση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Φωτεινό στυλ 1 - Έμφαση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Φωτεινό στυλ 3 - Έμφαση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8EC20E35-A176-4012-BC5E-935CFFF8708E}" styleName="Μεσαίο στυλ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55" d="100"/>
          <a:sy n="55" d="100"/>
        </p:scale>
        <p:origin x="636" y="102"/>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174367742"/>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p:spTree>
      <p:nvGrpSpPr>
        <p:cNvPr id="1" name=""/>
        <p:cNvGrpSpPr/>
        <p:nvPr/>
      </p:nvGrpSpPr>
      <p:grpSpPr>
        <a:xfrm>
          <a:off x="0" y="0"/>
          <a:ext cx="0" cy="0"/>
          <a:chOff x="0" y="0"/>
          <a:chExt cx="0" cy="0"/>
        </a:xfrm>
      </p:grpSpPr>
      <p:sp>
        <p:nvSpPr>
          <p:cNvPr id="11" name="Author and Date"/>
          <p:cNvSpPr txBox="1">
            <a:spLocks noGrp="1"/>
          </p:cNvSpPr>
          <p:nvPr>
            <p:ph type="body" sz="quarter" idx="21" hasCustomPrompt="1"/>
          </p:nvPr>
        </p:nvSpPr>
        <p:spPr>
          <a:xfrm>
            <a:off x="6009753" y="9671548"/>
            <a:ext cx="12358691" cy="358301"/>
          </a:xfrm>
          <a:prstGeom prst="rect">
            <a:avLst/>
          </a:prstGeom>
        </p:spPr>
        <p:txBody>
          <a:bodyPr lIns="25717" tIns="25717" rIns="25717" bIns="25717"/>
          <a:lstStyle>
            <a:lvl1pPr defTabSz="544830">
              <a:defRPr sz="1980"/>
            </a:lvl1pPr>
          </a:lstStyle>
          <a:p>
            <a:r>
              <a:t>Author and Date</a:t>
            </a:r>
          </a:p>
        </p:txBody>
      </p:sp>
      <p:sp>
        <p:nvSpPr>
          <p:cNvPr id="12" name="Presentation Title"/>
          <p:cNvSpPr txBox="1">
            <a:spLocks noGrp="1"/>
          </p:cNvSpPr>
          <p:nvPr>
            <p:ph type="title" hasCustomPrompt="1"/>
          </p:nvPr>
        </p:nvSpPr>
        <p:spPr>
          <a:prstGeom prst="rect">
            <a:avLst/>
          </a:prstGeom>
        </p:spPr>
        <p:txBody>
          <a:bodyPr/>
          <a:lstStyle/>
          <a:p>
            <a:r>
              <a:t>Presentation Title</a:t>
            </a:r>
          </a:p>
        </p:txBody>
      </p:sp>
      <p:sp>
        <p:nvSpPr>
          <p:cNvPr id="13" name="Body Level One…"/>
          <p:cNvSpPr txBox="1">
            <a:spLocks noGrp="1"/>
          </p:cNvSpPr>
          <p:nvPr>
            <p:ph type="body" sz="quarter" idx="1" hasCustomPrompt="1"/>
          </p:nvPr>
        </p:nvSpPr>
        <p:spPr>
          <a:prstGeom prst="rect">
            <a:avLst/>
          </a:prstGeom>
        </p:spPr>
        <p:txBody>
          <a:body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6" name="Body Level One…"/>
          <p:cNvSpPr txBox="1">
            <a:spLocks noGrp="1"/>
          </p:cNvSpPr>
          <p:nvPr>
            <p:ph type="body" sz="quarter" idx="1" hasCustomPrompt="1"/>
          </p:nvPr>
        </p:nvSpPr>
        <p:spPr>
          <a:xfrm>
            <a:off x="6012655" y="3605583"/>
            <a:ext cx="12358691" cy="4073392"/>
          </a:xfrm>
          <a:prstGeom prst="rect">
            <a:avLst/>
          </a:prstGeom>
        </p:spPr>
        <p:txBody>
          <a:bodyPr anchor="b"/>
          <a:lstStyle>
            <a:lvl1pPr algn="ctr" defTabSz="2438339">
              <a:lnSpc>
                <a:spcPct val="80000"/>
              </a:lnSpc>
              <a:defRPr sz="24400" spc="-244"/>
            </a:lvl1pPr>
            <a:lvl2pPr algn="ctr" defTabSz="2438339">
              <a:lnSpc>
                <a:spcPct val="80000"/>
              </a:lnSpc>
              <a:defRPr sz="24400" spc="-244"/>
            </a:lvl2pPr>
            <a:lvl3pPr algn="ctr" defTabSz="2438339">
              <a:lnSpc>
                <a:spcPct val="80000"/>
              </a:lnSpc>
              <a:defRPr sz="24400" spc="-244"/>
            </a:lvl3pPr>
            <a:lvl4pPr algn="ctr" defTabSz="2438339">
              <a:lnSpc>
                <a:spcPct val="80000"/>
              </a:lnSpc>
              <a:defRPr sz="24400" spc="-244"/>
            </a:lvl4pPr>
            <a:lvl5pPr algn="ctr" defTabSz="2438339">
              <a:lnSpc>
                <a:spcPct val="80000"/>
              </a:lnSpc>
              <a:defRPr sz="24400" spc="-244"/>
            </a:lvl5pPr>
          </a:lstStyle>
          <a:p>
            <a:r>
              <a:t>100%</a:t>
            </a:r>
          </a:p>
          <a:p>
            <a:pPr lvl="1"/>
            <a:endParaRPr/>
          </a:p>
          <a:p>
            <a:pPr lvl="2"/>
            <a:endParaRPr/>
          </a:p>
          <a:p>
            <a:pPr lvl="3"/>
            <a:endParaRPr/>
          </a:p>
          <a:p>
            <a:pPr lvl="4"/>
            <a:endParaRPr/>
          </a:p>
        </p:txBody>
      </p:sp>
      <p:sp>
        <p:nvSpPr>
          <p:cNvPr id="107" name="Fact information"/>
          <p:cNvSpPr txBox="1">
            <a:spLocks noGrp="1"/>
          </p:cNvSpPr>
          <p:nvPr>
            <p:ph type="body" sz="quarter" idx="21" hasCustomPrompt="1"/>
          </p:nvPr>
        </p:nvSpPr>
        <p:spPr>
          <a:xfrm>
            <a:off x="6012655" y="7647851"/>
            <a:ext cx="12358691" cy="525814"/>
          </a:xfrm>
          <a:prstGeom prst="rect">
            <a:avLst/>
          </a:prstGeom>
        </p:spPr>
        <p:txBody>
          <a:bodyPr lIns="25717" tIns="25717" rIns="25717" bIns="25717"/>
          <a:lstStyle>
            <a:lvl1pPr algn="ctr" defTabSz="495300">
              <a:defRPr sz="3000"/>
            </a:lvl1pPr>
          </a:lstStyle>
          <a:p>
            <a:r>
              <a:t>Fact information</a:t>
            </a: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5" name="Attribution"/>
          <p:cNvSpPr txBox="1">
            <a:spLocks noGrp="1"/>
          </p:cNvSpPr>
          <p:nvPr>
            <p:ph type="body" sz="quarter" idx="21" hasCustomPrompt="1"/>
          </p:nvPr>
        </p:nvSpPr>
        <p:spPr>
          <a:xfrm>
            <a:off x="6700888" y="9005317"/>
            <a:ext cx="11362532" cy="358301"/>
          </a:xfrm>
          <a:prstGeom prst="rect">
            <a:avLst/>
          </a:prstGeom>
        </p:spPr>
        <p:txBody>
          <a:bodyPr lIns="25717" tIns="25717" rIns="25717" bIns="25717"/>
          <a:lstStyle>
            <a:lvl1pPr defTabSz="544830">
              <a:defRPr sz="1980"/>
            </a:lvl1pPr>
          </a:lstStyle>
          <a:p>
            <a:r>
              <a:t>Attribution</a:t>
            </a:r>
          </a:p>
        </p:txBody>
      </p:sp>
      <p:sp>
        <p:nvSpPr>
          <p:cNvPr id="116" name="Body Level One…"/>
          <p:cNvSpPr txBox="1">
            <a:spLocks noGrp="1"/>
          </p:cNvSpPr>
          <p:nvPr>
            <p:ph type="body" sz="quarter" idx="1" hasCustomPrompt="1"/>
          </p:nvPr>
        </p:nvSpPr>
        <p:spPr>
          <a:xfrm>
            <a:off x="6320581" y="5779046"/>
            <a:ext cx="11742838" cy="2157908"/>
          </a:xfrm>
          <a:prstGeom prst="rect">
            <a:avLst/>
          </a:prstGeom>
        </p:spPr>
        <p:txBody>
          <a:bodyPr/>
          <a:lstStyle>
            <a:lvl1pPr marL="638922" indent="-469899" defTabSz="2438339">
              <a:lnSpc>
                <a:spcPct val="90000"/>
              </a:lnSpc>
              <a:defRPr sz="8000" b="0" spc="-159">
                <a:latin typeface="Helvetica Neue Medium"/>
                <a:ea typeface="Helvetica Neue Medium"/>
                <a:cs typeface="Helvetica Neue Medium"/>
                <a:sym typeface="Helvetica Neue Medium"/>
              </a:defRPr>
            </a:lvl1pPr>
            <a:lvl2pPr marL="638922" indent="-12699" defTabSz="2438339">
              <a:lnSpc>
                <a:spcPct val="90000"/>
              </a:lnSpc>
              <a:defRPr sz="8000" b="0" spc="-159">
                <a:latin typeface="Helvetica Neue Medium"/>
                <a:ea typeface="Helvetica Neue Medium"/>
                <a:cs typeface="Helvetica Neue Medium"/>
                <a:sym typeface="Helvetica Neue Medium"/>
              </a:defRPr>
            </a:lvl2pPr>
            <a:lvl3pPr marL="638922" indent="444500" defTabSz="2438339">
              <a:lnSpc>
                <a:spcPct val="90000"/>
              </a:lnSpc>
              <a:defRPr sz="8000" b="0" spc="-159">
                <a:latin typeface="Helvetica Neue Medium"/>
                <a:ea typeface="Helvetica Neue Medium"/>
                <a:cs typeface="Helvetica Neue Medium"/>
                <a:sym typeface="Helvetica Neue Medium"/>
              </a:defRPr>
            </a:lvl3pPr>
            <a:lvl4pPr marL="638922" indent="901700" defTabSz="2438339">
              <a:lnSpc>
                <a:spcPct val="90000"/>
              </a:lnSpc>
              <a:defRPr sz="8000" b="0" spc="-159">
                <a:latin typeface="Helvetica Neue Medium"/>
                <a:ea typeface="Helvetica Neue Medium"/>
                <a:cs typeface="Helvetica Neue Medium"/>
                <a:sym typeface="Helvetica Neue Medium"/>
              </a:defRPr>
            </a:lvl4pPr>
            <a:lvl5pPr marL="638922" indent="1358900" defTabSz="2438339">
              <a:lnSpc>
                <a:spcPct val="90000"/>
              </a:lnSpc>
              <a:defRPr sz="8000" b="0" spc="-159">
                <a:latin typeface="Helvetica Neue Medium"/>
                <a:ea typeface="Helvetica Neue Medium"/>
                <a:cs typeface="Helvetica Neue Medium"/>
                <a:sym typeface="Helvetica Neue Medium"/>
              </a:defRPr>
            </a:lvl5pPr>
          </a:lstStyle>
          <a:p>
            <a:r>
              <a:t>“Notable Quote”</a:t>
            </a:r>
          </a:p>
          <a:p>
            <a:pPr lvl="1"/>
            <a:endParaRPr/>
          </a:p>
          <a:p>
            <a:pPr lvl="2"/>
            <a:endParaRPr/>
          </a:p>
          <a:p>
            <a:pPr lvl="3"/>
            <a:endParaRPr/>
          </a:p>
          <a:p>
            <a:pPr lvl="4"/>
            <a:endParaRPr/>
          </a:p>
        </p:txBody>
      </p:sp>
      <p:sp>
        <p:nvSpPr>
          <p:cNvPr id="1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4" name="Bowl of salad with fried rice, boiled eggs and chopsticks"/>
          <p:cNvSpPr>
            <a:spLocks noGrp="1"/>
          </p:cNvSpPr>
          <p:nvPr>
            <p:ph type="pic" sz="quarter" idx="21"/>
          </p:nvPr>
        </p:nvSpPr>
        <p:spPr>
          <a:xfrm>
            <a:off x="14199393" y="3571874"/>
            <a:ext cx="4184495" cy="3346695"/>
          </a:xfrm>
          <a:prstGeom prst="rect">
            <a:avLst/>
          </a:prstGeom>
        </p:spPr>
        <p:txBody>
          <a:bodyPr lIns="91439" tIns="45719" rIns="91439" bIns="45719">
            <a:noAutofit/>
          </a:bodyPr>
          <a:lstStyle/>
          <a:p>
            <a:endParaRPr/>
          </a:p>
        </p:txBody>
      </p:sp>
      <p:sp>
        <p:nvSpPr>
          <p:cNvPr id="125" name="Bowl with salmon cakes, salad and houmous "/>
          <p:cNvSpPr>
            <a:spLocks noGrp="1"/>
          </p:cNvSpPr>
          <p:nvPr>
            <p:ph type="pic" sz="quarter" idx="22"/>
          </p:nvPr>
        </p:nvSpPr>
        <p:spPr>
          <a:xfrm>
            <a:off x="12927806" y="5238154"/>
            <a:ext cx="5872164" cy="6834477"/>
          </a:xfrm>
          <a:prstGeom prst="rect">
            <a:avLst/>
          </a:prstGeom>
        </p:spPr>
        <p:txBody>
          <a:bodyPr lIns="91439" tIns="45719" rIns="91439" bIns="45719">
            <a:noAutofit/>
          </a:bodyPr>
          <a:lstStyle/>
          <a:p>
            <a:endParaRPr/>
          </a:p>
        </p:txBody>
      </p:sp>
      <p:sp>
        <p:nvSpPr>
          <p:cNvPr id="126" name="Bowl of pappardelle pasta with parsley butter, roasted hazelnuts and shaved parmesan cheese"/>
          <p:cNvSpPr>
            <a:spLocks noGrp="1"/>
          </p:cNvSpPr>
          <p:nvPr>
            <p:ph type="pic" sz="quarter" idx="23"/>
          </p:nvPr>
        </p:nvSpPr>
        <p:spPr>
          <a:xfrm>
            <a:off x="5255417" y="3278980"/>
            <a:ext cx="9344028" cy="7008021"/>
          </a:xfrm>
          <a:prstGeom prst="rect">
            <a:avLst/>
          </a:prstGeom>
        </p:spPr>
        <p:txBody>
          <a:bodyPr lIns="91439" tIns="45719" rIns="91439" bIns="45719">
            <a:noAutofit/>
          </a:bodyPr>
          <a:lstStyle/>
          <a:p>
            <a:endParaRPr/>
          </a:p>
        </p:txBody>
      </p:sp>
      <p:sp>
        <p:nvSpPr>
          <p:cNvPr id="12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4" name="bowl of salad with fried rice, boiled eggs and chopsticks"/>
          <p:cNvSpPr>
            <a:spLocks noGrp="1"/>
          </p:cNvSpPr>
          <p:nvPr>
            <p:ph type="pic" idx="21"/>
          </p:nvPr>
        </p:nvSpPr>
        <p:spPr>
          <a:xfrm>
            <a:off x="4583905" y="-107157"/>
            <a:ext cx="15216190" cy="12172952"/>
          </a:xfrm>
          <a:prstGeom prst="rect">
            <a:avLst/>
          </a:prstGeom>
        </p:spPr>
        <p:txBody>
          <a:bodyPr lIns="91439" tIns="45719" rIns="91439" bIns="45719">
            <a:noAutofit/>
          </a:bodyPr>
          <a:lstStyle/>
          <a:p>
            <a:endParaRPr/>
          </a:p>
        </p:txBody>
      </p:sp>
      <p:sp>
        <p:nvSpPr>
          <p:cNvPr id="13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mp; Photo">
    <p:spTree>
      <p:nvGrpSpPr>
        <p:cNvPr id="1" name=""/>
        <p:cNvGrpSpPr/>
        <p:nvPr/>
      </p:nvGrpSpPr>
      <p:grpSpPr>
        <a:xfrm>
          <a:off x="0" y="0"/>
          <a:ext cx="0" cy="0"/>
          <a:chOff x="0" y="0"/>
          <a:chExt cx="0" cy="0"/>
        </a:xfrm>
      </p:grpSpPr>
      <p:sp>
        <p:nvSpPr>
          <p:cNvPr id="21" name="Avocados and limes"/>
          <p:cNvSpPr>
            <a:spLocks noGrp="1"/>
          </p:cNvSpPr>
          <p:nvPr>
            <p:ph type="pic" idx="21"/>
          </p:nvPr>
        </p:nvSpPr>
        <p:spPr>
          <a:xfrm>
            <a:off x="4683917" y="2271712"/>
            <a:ext cx="15044741" cy="9010651"/>
          </a:xfrm>
          <a:prstGeom prst="rect">
            <a:avLst/>
          </a:prstGeom>
        </p:spPr>
        <p:txBody>
          <a:bodyPr lIns="91439" tIns="45719" rIns="91439" bIns="45719">
            <a:noAutofit/>
          </a:bodyPr>
          <a:lstStyle/>
          <a:p>
            <a:endParaRPr/>
          </a:p>
        </p:txBody>
      </p:sp>
      <p:sp>
        <p:nvSpPr>
          <p:cNvPr id="22" name="Presentation Title"/>
          <p:cNvSpPr txBox="1">
            <a:spLocks noGrp="1"/>
          </p:cNvSpPr>
          <p:nvPr>
            <p:ph type="title" hasCustomPrompt="1"/>
          </p:nvPr>
        </p:nvSpPr>
        <p:spPr>
          <a:xfrm>
            <a:off x="6012655" y="7008018"/>
            <a:ext cx="12358691" cy="2614614"/>
          </a:xfrm>
          <a:prstGeom prst="rect">
            <a:avLst/>
          </a:prstGeom>
        </p:spPr>
        <p:txBody>
          <a:bodyPr/>
          <a:lstStyle/>
          <a:p>
            <a:r>
              <a:t>Presentation Title</a:t>
            </a:r>
          </a:p>
        </p:txBody>
      </p:sp>
      <p:sp>
        <p:nvSpPr>
          <p:cNvPr id="23" name="Author and Date"/>
          <p:cNvSpPr txBox="1">
            <a:spLocks noGrp="1"/>
          </p:cNvSpPr>
          <p:nvPr>
            <p:ph type="body" sz="quarter" idx="22" hasCustomPrompt="1"/>
          </p:nvPr>
        </p:nvSpPr>
        <p:spPr>
          <a:xfrm>
            <a:off x="6013325" y="3622577"/>
            <a:ext cx="12357351" cy="358301"/>
          </a:xfrm>
          <a:prstGeom prst="rect">
            <a:avLst/>
          </a:prstGeom>
        </p:spPr>
        <p:txBody>
          <a:bodyPr lIns="25717" tIns="25717" rIns="25717" bIns="25717"/>
          <a:lstStyle>
            <a:lvl1pPr defTabSz="544830">
              <a:defRPr sz="1980"/>
            </a:lvl1pPr>
          </a:lstStyle>
          <a:p>
            <a:r>
              <a:t>Author and Date</a:t>
            </a:r>
          </a:p>
        </p:txBody>
      </p:sp>
      <p:sp>
        <p:nvSpPr>
          <p:cNvPr id="24" name="Body Level One…"/>
          <p:cNvSpPr txBox="1">
            <a:spLocks noGrp="1"/>
          </p:cNvSpPr>
          <p:nvPr>
            <p:ph type="body" sz="quarter" idx="1" hasCustomPrompt="1"/>
          </p:nvPr>
        </p:nvSpPr>
        <p:spPr>
          <a:xfrm>
            <a:off x="6012655" y="9530950"/>
            <a:ext cx="12358691" cy="628285"/>
          </a:xfrm>
          <a:prstGeom prst="rect">
            <a:avLst/>
          </a:prstGeom>
        </p:spPr>
        <p:txBody>
          <a:bodyPr/>
          <a:lstStyle/>
          <a:p>
            <a:r>
              <a:t>Presentation Subtitle</a:t>
            </a:r>
          </a:p>
          <a:p>
            <a:pPr lvl="1"/>
            <a:endParaRPr/>
          </a:p>
          <a:p>
            <a:pPr lvl="2"/>
            <a:endParaRPr/>
          </a:p>
          <a:p>
            <a:pPr lvl="3"/>
            <a:endParaRPr/>
          </a:p>
          <a:p>
            <a:pPr lvl="4"/>
            <a:endParaRPr/>
          </a:p>
        </p:txBody>
      </p:sp>
      <p:sp>
        <p:nvSpPr>
          <p:cNvPr id="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mp; Photo Alt">
    <p:spTree>
      <p:nvGrpSpPr>
        <p:cNvPr id="1" name=""/>
        <p:cNvGrpSpPr/>
        <p:nvPr/>
      </p:nvGrpSpPr>
      <p:grpSpPr>
        <a:xfrm>
          <a:off x="0" y="0"/>
          <a:ext cx="0" cy="0"/>
          <a:chOff x="0" y="0"/>
          <a:chExt cx="0" cy="0"/>
        </a:xfrm>
      </p:grpSpPr>
      <p:sp>
        <p:nvSpPr>
          <p:cNvPr id="32" name="Bowl with salmon cakes, salad and houmous"/>
          <p:cNvSpPr>
            <a:spLocks noGrp="1"/>
          </p:cNvSpPr>
          <p:nvPr>
            <p:ph type="pic" sz="quarter" idx="21"/>
          </p:nvPr>
        </p:nvSpPr>
        <p:spPr>
          <a:xfrm>
            <a:off x="11506200" y="2886074"/>
            <a:ext cx="6831473" cy="7950996"/>
          </a:xfrm>
          <a:prstGeom prst="rect">
            <a:avLst/>
          </a:prstGeom>
        </p:spPr>
        <p:txBody>
          <a:bodyPr lIns="91439" tIns="45719" rIns="91439" bIns="45719">
            <a:noAutofit/>
          </a:bodyPr>
          <a:lstStyle/>
          <a:p>
            <a:endParaRPr/>
          </a:p>
        </p:txBody>
      </p:sp>
      <p:sp>
        <p:nvSpPr>
          <p:cNvPr id="33" name="Slide Title"/>
          <p:cNvSpPr txBox="1">
            <a:spLocks noGrp="1"/>
          </p:cNvSpPr>
          <p:nvPr>
            <p:ph type="title" hasCustomPrompt="1"/>
          </p:nvPr>
        </p:nvSpPr>
        <p:spPr>
          <a:xfrm>
            <a:off x="6012655" y="3714749"/>
            <a:ext cx="5500689" cy="3308780"/>
          </a:xfrm>
          <a:prstGeom prst="rect">
            <a:avLst/>
          </a:prstGeom>
        </p:spPr>
        <p:txBody>
          <a:bodyPr/>
          <a:lstStyle>
            <a:lvl1pPr>
              <a:defRPr sz="8000" spc="-159"/>
            </a:lvl1pPr>
          </a:lstStyle>
          <a:p>
            <a:r>
              <a:t>Slide Title</a:t>
            </a:r>
          </a:p>
        </p:txBody>
      </p:sp>
      <p:sp>
        <p:nvSpPr>
          <p:cNvPr id="34" name="Body Level One…"/>
          <p:cNvSpPr txBox="1">
            <a:spLocks noGrp="1"/>
          </p:cNvSpPr>
          <p:nvPr>
            <p:ph type="body" sz="quarter" idx="1" hasCustomPrompt="1"/>
          </p:nvPr>
        </p:nvSpPr>
        <p:spPr>
          <a:xfrm>
            <a:off x="6012655" y="6971949"/>
            <a:ext cx="5500689" cy="3029302"/>
          </a:xfrm>
          <a:prstGeom prst="rect">
            <a:avLst/>
          </a:prstGeom>
        </p:spPr>
        <p:txBody>
          <a:bodyPr/>
          <a:lstStyle/>
          <a:p>
            <a:r>
              <a:t>Slide Subtitle</a:t>
            </a:r>
          </a:p>
          <a:p>
            <a:pPr lvl="1"/>
            <a:endParaRPr/>
          </a:p>
          <a:p>
            <a:pPr lvl="2"/>
            <a:endParaRPr/>
          </a:p>
          <a:p>
            <a:pPr lvl="3"/>
            <a:endParaRPr/>
          </a:p>
          <a:p>
            <a:pPr lvl="4"/>
            <a:endParaRPr/>
          </a:p>
        </p:txBody>
      </p:sp>
      <p:sp>
        <p:nvSpPr>
          <p:cNvPr id="35" name="Slide Number"/>
          <p:cNvSpPr txBox="1">
            <a:spLocks noGrp="1"/>
          </p:cNvSpPr>
          <p:nvPr>
            <p:ph type="sldNum" sz="quarter" idx="2"/>
          </p:nvPr>
        </p:nvSpPr>
        <p:spPr>
          <a:xfrm>
            <a:off x="12054703" y="10316159"/>
            <a:ext cx="267565" cy="255373"/>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xfrm>
            <a:off x="6012655" y="3607593"/>
            <a:ext cx="12358691" cy="806155"/>
          </a:xfrm>
          <a:prstGeom prst="rect">
            <a:avLst/>
          </a:prstGeom>
        </p:spPr>
        <p:txBody>
          <a:bodyPr anchor="t"/>
          <a:lstStyle>
            <a:lvl1pPr>
              <a:defRPr sz="8000" spc="-159"/>
            </a:lvl1pPr>
          </a:lstStyle>
          <a:p>
            <a:r>
              <a:t>Slide Title</a:t>
            </a:r>
          </a:p>
        </p:txBody>
      </p:sp>
      <p:sp>
        <p:nvSpPr>
          <p:cNvPr id="43" name="Slide Subtitle"/>
          <p:cNvSpPr txBox="1">
            <a:spLocks noGrp="1"/>
          </p:cNvSpPr>
          <p:nvPr>
            <p:ph type="body" sz="quarter" idx="21" hasCustomPrompt="1"/>
          </p:nvPr>
        </p:nvSpPr>
        <p:spPr>
          <a:xfrm>
            <a:off x="6012655" y="4335166"/>
            <a:ext cx="12358691" cy="525814"/>
          </a:xfrm>
          <a:prstGeom prst="rect">
            <a:avLst/>
          </a:prstGeom>
        </p:spPr>
        <p:txBody>
          <a:bodyPr lIns="25717" tIns="25717" rIns="25717" bIns="25717"/>
          <a:lstStyle>
            <a:lvl1pPr defTabSz="495300">
              <a:defRPr sz="3000"/>
            </a:lvl1pPr>
          </a:lstStyle>
          <a:p>
            <a:r>
              <a:t>Slide Subtitle</a:t>
            </a:r>
          </a:p>
        </p:txBody>
      </p:sp>
      <p:sp>
        <p:nvSpPr>
          <p:cNvPr id="44" name="Body Level One…"/>
          <p:cNvSpPr txBox="1">
            <a:spLocks noGrp="1"/>
          </p:cNvSpPr>
          <p:nvPr>
            <p:ph type="body" sz="quarter" idx="1" hasCustomPrompt="1"/>
          </p:nvPr>
        </p:nvSpPr>
        <p:spPr>
          <a:xfrm>
            <a:off x="6012655" y="5390158"/>
            <a:ext cx="12358691" cy="4644008"/>
          </a:xfrm>
          <a:prstGeom prst="rect">
            <a:avLst/>
          </a:prstGeom>
        </p:spPr>
        <p:txBody>
          <a:bodyPr/>
          <a:lstStyle>
            <a:lvl1pPr marL="558800" indent="-558800" defTabSz="2438339">
              <a:lnSpc>
                <a:spcPct val="90000"/>
              </a:lnSpc>
              <a:spcBef>
                <a:spcPts val="4500"/>
              </a:spcBef>
              <a:buSzPct val="123000"/>
              <a:buChar char="•"/>
              <a:defRPr sz="4400" b="0"/>
            </a:lvl1pPr>
            <a:lvl2pPr marL="1168400" indent="-558800" defTabSz="2438339">
              <a:lnSpc>
                <a:spcPct val="90000"/>
              </a:lnSpc>
              <a:spcBef>
                <a:spcPts val="4500"/>
              </a:spcBef>
              <a:buSzPct val="123000"/>
              <a:buChar char="•"/>
              <a:defRPr sz="4400" b="0"/>
            </a:lvl2pPr>
            <a:lvl3pPr marL="1778000" indent="-558800" defTabSz="2438339">
              <a:lnSpc>
                <a:spcPct val="90000"/>
              </a:lnSpc>
              <a:spcBef>
                <a:spcPts val="4500"/>
              </a:spcBef>
              <a:buSzPct val="123000"/>
              <a:buChar char="•"/>
              <a:defRPr sz="4400" b="0"/>
            </a:lvl3pPr>
            <a:lvl4pPr marL="2387600" indent="-558800" defTabSz="2438339">
              <a:lnSpc>
                <a:spcPct val="90000"/>
              </a:lnSpc>
              <a:spcBef>
                <a:spcPts val="4500"/>
              </a:spcBef>
              <a:buSzPct val="123000"/>
              <a:buChar char="•"/>
              <a:defRPr sz="4400" b="0"/>
            </a:lvl4pPr>
            <a:lvl5pPr marL="2997200" indent="-558800" defTabSz="2438339">
              <a:lnSpc>
                <a:spcPct val="90000"/>
              </a:lnSpc>
              <a:spcBef>
                <a:spcPts val="4500"/>
              </a:spcBef>
              <a:buSzPct val="123000"/>
              <a:buChar char="•"/>
              <a:defRPr sz="4400" b="0"/>
            </a:lvl5p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2" name="Body Level One…"/>
          <p:cNvSpPr txBox="1">
            <a:spLocks noGrp="1"/>
          </p:cNvSpPr>
          <p:nvPr>
            <p:ph type="body" sz="quarter" idx="1" hasCustomPrompt="1"/>
          </p:nvPr>
        </p:nvSpPr>
        <p:spPr>
          <a:xfrm>
            <a:off x="6012655" y="5390158"/>
            <a:ext cx="12358691" cy="4644008"/>
          </a:xfrm>
          <a:prstGeom prst="rect">
            <a:avLst/>
          </a:prstGeom>
        </p:spPr>
        <p:txBody>
          <a:bodyPr numCol="2" spcCol="617934"/>
          <a:lstStyle>
            <a:lvl1pPr marL="558800" indent="-558800" defTabSz="2438339">
              <a:lnSpc>
                <a:spcPct val="90000"/>
              </a:lnSpc>
              <a:spcBef>
                <a:spcPts val="4500"/>
              </a:spcBef>
              <a:buSzPct val="123000"/>
              <a:buChar char="•"/>
              <a:defRPr sz="4400" b="0"/>
            </a:lvl1pPr>
            <a:lvl2pPr marL="1168400" indent="-558800" defTabSz="2438339">
              <a:lnSpc>
                <a:spcPct val="90000"/>
              </a:lnSpc>
              <a:spcBef>
                <a:spcPts val="4500"/>
              </a:spcBef>
              <a:buSzPct val="123000"/>
              <a:buChar char="•"/>
              <a:defRPr sz="4400" b="0"/>
            </a:lvl2pPr>
            <a:lvl3pPr marL="1778000" indent="-558800" defTabSz="2438339">
              <a:lnSpc>
                <a:spcPct val="90000"/>
              </a:lnSpc>
              <a:spcBef>
                <a:spcPts val="4500"/>
              </a:spcBef>
              <a:buSzPct val="123000"/>
              <a:buChar char="•"/>
              <a:defRPr sz="4400" b="0"/>
            </a:lvl3pPr>
            <a:lvl4pPr marL="2387600" indent="-558800" defTabSz="2438339">
              <a:lnSpc>
                <a:spcPct val="90000"/>
              </a:lnSpc>
              <a:spcBef>
                <a:spcPts val="4500"/>
              </a:spcBef>
              <a:buSzPct val="123000"/>
              <a:buChar char="•"/>
              <a:defRPr sz="4400" b="0"/>
            </a:lvl4pPr>
            <a:lvl5pPr marL="2997200" indent="-558800" defTabSz="2438339">
              <a:lnSpc>
                <a:spcPct val="90000"/>
              </a:lnSpc>
              <a:spcBef>
                <a:spcPts val="4500"/>
              </a:spcBef>
              <a:buSzPct val="123000"/>
              <a:buChar char="•"/>
              <a:defRPr sz="4400" b="0"/>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6012655" y="4335166"/>
            <a:ext cx="5500689" cy="525814"/>
          </a:xfrm>
          <a:prstGeom prst="rect">
            <a:avLst/>
          </a:prstGeom>
        </p:spPr>
        <p:txBody>
          <a:bodyPr lIns="25717" tIns="25717" rIns="25717" bIns="25717"/>
          <a:lstStyle>
            <a:lvl1pPr defTabSz="495300">
              <a:defRPr sz="3000"/>
            </a:lvl1pPr>
          </a:lstStyle>
          <a:p>
            <a:r>
              <a:t>Slide Subtitle</a:t>
            </a:r>
          </a:p>
        </p:txBody>
      </p:sp>
      <p:sp>
        <p:nvSpPr>
          <p:cNvPr id="61" name="Body Level One…"/>
          <p:cNvSpPr txBox="1">
            <a:spLocks noGrp="1"/>
          </p:cNvSpPr>
          <p:nvPr>
            <p:ph type="body" sz="quarter" idx="1" hasCustomPrompt="1"/>
          </p:nvPr>
        </p:nvSpPr>
        <p:spPr>
          <a:xfrm>
            <a:off x="6012655" y="5390158"/>
            <a:ext cx="5500689" cy="4644356"/>
          </a:xfrm>
          <a:prstGeom prst="rect">
            <a:avLst/>
          </a:prstGeom>
        </p:spPr>
        <p:txBody>
          <a:bodyPr/>
          <a:lstStyle>
            <a:lvl1pPr marL="558800" indent="-558800" defTabSz="2438339">
              <a:lnSpc>
                <a:spcPct val="90000"/>
              </a:lnSpc>
              <a:spcBef>
                <a:spcPts val="4500"/>
              </a:spcBef>
              <a:buSzPct val="123000"/>
              <a:buChar char="•"/>
              <a:defRPr sz="4400" b="0"/>
            </a:lvl1pPr>
            <a:lvl2pPr marL="1168400" indent="-558800" defTabSz="2438339">
              <a:lnSpc>
                <a:spcPct val="90000"/>
              </a:lnSpc>
              <a:spcBef>
                <a:spcPts val="4500"/>
              </a:spcBef>
              <a:buSzPct val="123000"/>
              <a:buChar char="•"/>
              <a:defRPr sz="4400" b="0"/>
            </a:lvl2pPr>
            <a:lvl3pPr marL="1778000" indent="-558800" defTabSz="2438339">
              <a:lnSpc>
                <a:spcPct val="90000"/>
              </a:lnSpc>
              <a:spcBef>
                <a:spcPts val="4500"/>
              </a:spcBef>
              <a:buSzPct val="123000"/>
              <a:buChar char="•"/>
              <a:defRPr sz="4400" b="0"/>
            </a:lvl3pPr>
            <a:lvl4pPr marL="2387600" indent="-558800" defTabSz="2438339">
              <a:lnSpc>
                <a:spcPct val="90000"/>
              </a:lnSpc>
              <a:spcBef>
                <a:spcPts val="4500"/>
              </a:spcBef>
              <a:buSzPct val="123000"/>
              <a:buChar char="•"/>
              <a:defRPr sz="4400" b="0"/>
            </a:lvl4pPr>
            <a:lvl5pPr marL="2997200" indent="-558800" defTabSz="2438339">
              <a:lnSpc>
                <a:spcPct val="90000"/>
              </a:lnSpc>
              <a:spcBef>
                <a:spcPts val="4500"/>
              </a:spcBef>
              <a:buSzPct val="123000"/>
              <a:buChar char="•"/>
              <a:defRPr sz="4400" b="0"/>
            </a:lvl5pPr>
          </a:lstStyle>
          <a:p>
            <a:r>
              <a:t>Slide bullet text</a:t>
            </a:r>
          </a:p>
          <a:p>
            <a:pPr lvl="1"/>
            <a:endParaRPr/>
          </a:p>
          <a:p>
            <a:pPr lvl="2"/>
            <a:endParaRPr/>
          </a:p>
          <a:p>
            <a:pPr lvl="3"/>
            <a:endParaRPr/>
          </a:p>
          <a:p>
            <a:pPr lvl="4"/>
            <a:endParaRPr/>
          </a:p>
        </p:txBody>
      </p:sp>
      <p:sp>
        <p:nvSpPr>
          <p:cNvPr id="62" name="Bowl of pappardelle pasta with parsley butter, roasted hazelnuts and shaved parmesan cheese"/>
          <p:cNvSpPr>
            <a:spLocks noGrp="1"/>
          </p:cNvSpPr>
          <p:nvPr>
            <p:ph type="pic" sz="quarter" idx="22"/>
          </p:nvPr>
        </p:nvSpPr>
        <p:spPr>
          <a:xfrm>
            <a:off x="12192000" y="2771288"/>
            <a:ext cx="6140742" cy="8187657"/>
          </a:xfrm>
          <a:prstGeom prst="rect">
            <a:avLst/>
          </a:prstGeom>
        </p:spPr>
        <p:txBody>
          <a:bodyPr lIns="91439" tIns="45719" rIns="91439" bIns="45719">
            <a:noAutofit/>
          </a:bodyPr>
          <a:lstStyle/>
          <a:p>
            <a:endParaRPr/>
          </a:p>
        </p:txBody>
      </p:sp>
      <p:sp>
        <p:nvSpPr>
          <p:cNvPr id="63" name="Slide Title"/>
          <p:cNvSpPr txBox="1">
            <a:spLocks noGrp="1"/>
          </p:cNvSpPr>
          <p:nvPr>
            <p:ph type="title" hasCustomPrompt="1"/>
          </p:nvPr>
        </p:nvSpPr>
        <p:spPr>
          <a:xfrm>
            <a:off x="6012655" y="3607593"/>
            <a:ext cx="5500689" cy="807245"/>
          </a:xfrm>
          <a:prstGeom prst="rect">
            <a:avLst/>
          </a:prstGeom>
        </p:spPr>
        <p:txBody>
          <a:bodyPr anchor="t"/>
          <a:lstStyle>
            <a:lvl1pPr>
              <a:defRPr sz="8000" spc="-159"/>
            </a:lvl1p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1" name="Section Title"/>
          <p:cNvSpPr txBox="1">
            <a:spLocks noGrp="1"/>
          </p:cNvSpPr>
          <p:nvPr>
            <p:ph type="title" hasCustomPrompt="1"/>
          </p:nvPr>
        </p:nvSpPr>
        <p:spPr>
          <a:xfrm>
            <a:off x="6012653" y="5550693"/>
            <a:ext cx="12358692" cy="2614614"/>
          </a:xfrm>
          <a:prstGeom prst="rect">
            <a:avLst/>
          </a:prstGeom>
        </p:spPr>
        <p:txBody>
          <a:bodyPr anchor="ctr"/>
          <a:lstStyle>
            <a:lvl1pPr>
              <a:defRPr b="0">
                <a:latin typeface="Helvetica Neue Medium"/>
                <a:ea typeface="Helvetica Neue Medium"/>
                <a:cs typeface="Helvetica Neue Medium"/>
                <a:sym typeface="Helvetica Neue Medium"/>
              </a:defRPr>
            </a:lvl1pPr>
          </a:lstStyle>
          <a:p>
            <a:r>
              <a:t>Section Title</a:t>
            </a:r>
          </a:p>
        </p:txBody>
      </p:sp>
      <p:sp>
        <p:nvSpPr>
          <p:cNvPr id="72" name="Slide Number"/>
          <p:cNvSpPr txBox="1">
            <a:spLocks noGrp="1"/>
          </p:cNvSpPr>
          <p:nvPr>
            <p:ph type="sldNum" sz="quarter" idx="2"/>
          </p:nvPr>
        </p:nvSpPr>
        <p:spPr>
          <a:xfrm>
            <a:off x="12054703" y="10316159"/>
            <a:ext cx="267565" cy="255373"/>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xfrm>
            <a:off x="6012655" y="3607593"/>
            <a:ext cx="12358691" cy="807245"/>
          </a:xfrm>
          <a:prstGeom prst="rect">
            <a:avLst/>
          </a:prstGeom>
        </p:spPr>
        <p:txBody>
          <a:bodyPr anchor="t"/>
          <a:lstStyle>
            <a:lvl1pPr>
              <a:defRPr sz="8000" spc="-159"/>
            </a:lvl1pPr>
          </a:lstStyle>
          <a:p>
            <a:r>
              <a:t>Agenda Title</a:t>
            </a:r>
          </a:p>
        </p:txBody>
      </p:sp>
      <p:sp>
        <p:nvSpPr>
          <p:cNvPr id="89" name="Agenda Subtitle"/>
          <p:cNvSpPr txBox="1">
            <a:spLocks noGrp="1"/>
          </p:cNvSpPr>
          <p:nvPr>
            <p:ph type="body" sz="quarter" idx="21" hasCustomPrompt="1"/>
          </p:nvPr>
        </p:nvSpPr>
        <p:spPr>
          <a:xfrm>
            <a:off x="6012655" y="4335166"/>
            <a:ext cx="12358691" cy="525814"/>
          </a:xfrm>
          <a:prstGeom prst="rect">
            <a:avLst/>
          </a:prstGeom>
        </p:spPr>
        <p:txBody>
          <a:bodyPr lIns="25717" tIns="25717" rIns="25717" bIns="25717"/>
          <a:lstStyle>
            <a:lvl1pPr defTabSz="495300">
              <a:defRPr sz="3000"/>
            </a:lvl1pPr>
          </a:lstStyle>
          <a:p>
            <a:r>
              <a:t>Agenda Subtitle</a:t>
            </a:r>
          </a:p>
        </p:txBody>
      </p:sp>
      <p:sp>
        <p:nvSpPr>
          <p:cNvPr id="90" name="Body Level One…"/>
          <p:cNvSpPr txBox="1">
            <a:spLocks noGrp="1"/>
          </p:cNvSpPr>
          <p:nvPr>
            <p:ph type="body" sz="quarter" idx="1" hasCustomPrompt="1"/>
          </p:nvPr>
        </p:nvSpPr>
        <p:spPr>
          <a:xfrm>
            <a:off x="6012655" y="5390158"/>
            <a:ext cx="12358691" cy="4644008"/>
          </a:xfrm>
          <a:prstGeom prst="rect">
            <a:avLst/>
          </a:prstGeom>
        </p:spPr>
        <p:txBody>
          <a:bodyPr/>
          <a:lstStyle>
            <a:lvl1pPr>
              <a:spcBef>
                <a:spcPts val="1800"/>
              </a:spcBef>
              <a:defRPr b="0" spc="-50"/>
            </a:lvl1pPr>
            <a:lvl2pPr>
              <a:spcBef>
                <a:spcPts val="1800"/>
              </a:spcBef>
              <a:defRPr b="0" spc="-50"/>
            </a:lvl2pPr>
            <a:lvl3pPr>
              <a:spcBef>
                <a:spcPts val="1800"/>
              </a:spcBef>
              <a:defRPr b="0" spc="-50"/>
            </a:lvl3pPr>
            <a:lvl4pPr>
              <a:spcBef>
                <a:spcPts val="1800"/>
              </a:spcBef>
              <a:defRPr b="0" spc="-50"/>
            </a:lvl4pPr>
            <a:lvl5pPr>
              <a:spcBef>
                <a:spcPts val="1800"/>
              </a:spcBef>
              <a:defRPr b="0" spc="-50"/>
            </a:lvl5pPr>
          </a:lstStyle>
          <a:p>
            <a:r>
              <a:t>Agenda Topics</a:t>
            </a:r>
          </a:p>
          <a:p>
            <a:pPr lvl="1"/>
            <a:endParaRPr/>
          </a:p>
          <a:p>
            <a:pPr lvl="2"/>
            <a:endParaRPr/>
          </a:p>
          <a:p>
            <a:pPr lvl="3"/>
            <a:endParaRPr/>
          </a:p>
          <a:p>
            <a:pPr lvl="4"/>
            <a:endParaRP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98" name="Body Level One…"/>
          <p:cNvSpPr txBox="1">
            <a:spLocks noGrp="1"/>
          </p:cNvSpPr>
          <p:nvPr>
            <p:ph type="body" sz="quarter" idx="1" hasCustomPrompt="1"/>
          </p:nvPr>
        </p:nvSpPr>
        <p:spPr>
          <a:xfrm>
            <a:off x="6012655" y="5768349"/>
            <a:ext cx="12358691" cy="2179302"/>
          </a:xfrm>
          <a:prstGeom prst="rect">
            <a:avLst/>
          </a:prstGeom>
        </p:spPr>
        <p:txBody>
          <a:bodyPr anchor="ctr"/>
          <a:lstStyle>
            <a:lvl1pPr algn="ctr" defTabSz="2438339">
              <a:lnSpc>
                <a:spcPct val="80000"/>
              </a:lnSpc>
              <a:defRPr sz="11200" b="0" spc="-224">
                <a:latin typeface="Helvetica Neue Medium"/>
                <a:ea typeface="Helvetica Neue Medium"/>
                <a:cs typeface="Helvetica Neue Medium"/>
                <a:sym typeface="Helvetica Neue Medium"/>
              </a:defRPr>
            </a:lvl1pPr>
            <a:lvl2pPr algn="ctr" defTabSz="2438339">
              <a:lnSpc>
                <a:spcPct val="80000"/>
              </a:lnSpc>
              <a:defRPr sz="11200" b="0" spc="-224">
                <a:latin typeface="Helvetica Neue Medium"/>
                <a:ea typeface="Helvetica Neue Medium"/>
                <a:cs typeface="Helvetica Neue Medium"/>
                <a:sym typeface="Helvetica Neue Medium"/>
              </a:defRPr>
            </a:lvl2pPr>
            <a:lvl3pPr algn="ctr" defTabSz="2438339">
              <a:lnSpc>
                <a:spcPct val="80000"/>
              </a:lnSpc>
              <a:defRPr sz="11200" b="0" spc="-224">
                <a:latin typeface="Helvetica Neue Medium"/>
                <a:ea typeface="Helvetica Neue Medium"/>
                <a:cs typeface="Helvetica Neue Medium"/>
                <a:sym typeface="Helvetica Neue Medium"/>
              </a:defRPr>
            </a:lvl3pPr>
            <a:lvl4pPr algn="ctr" defTabSz="2438339">
              <a:lnSpc>
                <a:spcPct val="80000"/>
              </a:lnSpc>
              <a:defRPr sz="11200" b="0" spc="-224">
                <a:latin typeface="Helvetica Neue Medium"/>
                <a:ea typeface="Helvetica Neue Medium"/>
                <a:cs typeface="Helvetica Neue Medium"/>
                <a:sym typeface="Helvetica Neue Medium"/>
              </a:defRPr>
            </a:lvl4pPr>
            <a:lvl5pPr algn="ctr" defTabSz="2438339">
              <a:lnSpc>
                <a:spcPct val="80000"/>
              </a:lnSpc>
              <a:defRPr sz="11200" b="0" spc="-224">
                <a:latin typeface="Helvetica Neue Medium"/>
                <a:ea typeface="Helvetica Neue Medium"/>
                <a:cs typeface="Helvetica Neue Medium"/>
                <a:sym typeface="Helvetica Neue Medium"/>
              </a:defRPr>
            </a:lvl5pPr>
          </a:lstStyle>
          <a:p>
            <a:r>
              <a:t>Statement</a:t>
            </a:r>
          </a:p>
          <a:p>
            <a:pPr lvl="1"/>
            <a:endParaRPr/>
          </a:p>
          <a:p>
            <a:pPr lvl="2"/>
            <a:endParaRPr/>
          </a:p>
          <a:p>
            <a:pPr lvl="3"/>
            <a:endParaRPr/>
          </a:p>
          <a:p>
            <a:pPr lvl="4"/>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resentation Title"/>
          <p:cNvSpPr txBox="1">
            <a:spLocks noGrp="1"/>
          </p:cNvSpPr>
          <p:nvPr>
            <p:ph type="title"/>
          </p:nvPr>
        </p:nvSpPr>
        <p:spPr>
          <a:xfrm>
            <a:off x="6012653" y="4448807"/>
            <a:ext cx="12358692" cy="261461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chor="b">
            <a:normAutofit/>
          </a:bodyPr>
          <a:lstStyle/>
          <a:p>
            <a:r>
              <a:t>Presentation Title</a:t>
            </a:r>
          </a:p>
        </p:txBody>
      </p:sp>
      <p:sp>
        <p:nvSpPr>
          <p:cNvPr id="3" name="Body Level One…"/>
          <p:cNvSpPr txBox="1">
            <a:spLocks noGrp="1"/>
          </p:cNvSpPr>
          <p:nvPr>
            <p:ph type="body" idx="1"/>
          </p:nvPr>
        </p:nvSpPr>
        <p:spPr>
          <a:xfrm>
            <a:off x="6009754" y="7063420"/>
            <a:ext cx="12358691" cy="1071563"/>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ormAutofit/>
          </a:bodyPr>
          <a:lstStyle/>
          <a:p>
            <a:r>
              <a:t>Presentation Subtitle</a:t>
            </a:r>
          </a:p>
          <a:p>
            <a:pPr lvl="1"/>
            <a:endParaRPr/>
          </a:p>
          <a:p>
            <a:pPr lvl="2"/>
            <a:endParaRPr/>
          </a:p>
          <a:p>
            <a:pPr lvl="3"/>
            <a:endParaRPr/>
          </a:p>
          <a:p>
            <a:pPr lvl="4"/>
            <a:endParaRPr/>
          </a:p>
        </p:txBody>
      </p:sp>
      <p:sp>
        <p:nvSpPr>
          <p:cNvPr id="4" name="Slide Number"/>
          <p:cNvSpPr txBox="1">
            <a:spLocks noGrp="1"/>
          </p:cNvSpPr>
          <p:nvPr>
            <p:ph type="sldNum" sz="quarter" idx="2"/>
          </p:nvPr>
        </p:nvSpPr>
        <p:spPr>
          <a:xfrm>
            <a:off x="12054703" y="10313777"/>
            <a:ext cx="267565" cy="255373"/>
          </a:xfrm>
          <a:prstGeom prst="rect">
            <a:avLst/>
          </a:prstGeom>
          <a:ln w="3175">
            <a:miter lim="400000"/>
          </a:ln>
        </p:spPr>
        <p:txBody>
          <a:bodyPr wrap="none" lIns="28575" tIns="28575" rIns="28575" bIns="28575" anchor="b">
            <a:spAutoFit/>
          </a:bodyPr>
          <a:lstStyle>
            <a:lvl1pPr defTabSz="584200">
              <a:defRPr sz="1400">
                <a:solidFill>
                  <a:srgbClr val="000000"/>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Lst>
  <p:transition spd="med"/>
  <p:txStyles>
    <p:titleStyle>
      <a:lvl1pPr marL="0" marR="0" indent="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1pPr>
      <a:lvl2pPr marL="0" marR="0" indent="4572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2pPr>
      <a:lvl3pPr marL="0" marR="0" indent="9144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3pPr>
      <a:lvl4pPr marL="0" marR="0" indent="13716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4pPr>
      <a:lvl5pPr marL="0" marR="0" indent="18288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5pPr>
      <a:lvl6pPr marL="0" marR="0" indent="22860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6pPr>
      <a:lvl7pPr marL="0" marR="0" indent="27432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7pPr>
      <a:lvl8pPr marL="0" marR="0" indent="32004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8pPr>
      <a:lvl9pPr marL="0" marR="0" indent="3657600" algn="l" defTabSz="2438339" rtl="0" latinLnBrk="0">
        <a:lnSpc>
          <a:spcPct val="80000"/>
        </a:lnSpc>
        <a:spcBef>
          <a:spcPts val="0"/>
        </a:spcBef>
        <a:spcAft>
          <a:spcPts val="0"/>
        </a:spcAft>
        <a:buClrTx/>
        <a:buSzTx/>
        <a:buFontTx/>
        <a:buNone/>
        <a:tabLst/>
        <a:defRPr sz="11200" b="1" i="0" u="none" strike="noStrike" cap="none" spc="-224" baseline="0">
          <a:solidFill>
            <a:srgbClr val="000000"/>
          </a:solidFill>
          <a:uFillTx/>
          <a:latin typeface="+mn-lt"/>
          <a:ea typeface="+mn-ea"/>
          <a:cs typeface="+mn-cs"/>
          <a:sym typeface="Helvetica Neue"/>
        </a:defRPr>
      </a:lvl9pPr>
    </p:titleStyle>
    <p:body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34.svg"/></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9.svg"/><Relationship Id="rId13"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6.png"/><Relationship Id="rId12" Type="http://schemas.openxmlformats.org/officeDocument/2006/relationships/image" Target="../media/image13.sv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7.svg"/><Relationship Id="rId11" Type="http://schemas.openxmlformats.org/officeDocument/2006/relationships/image" Target="../media/image8.png"/><Relationship Id="rId5" Type="http://schemas.openxmlformats.org/officeDocument/2006/relationships/image" Target="../media/image5.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7.png"/><Relationship Id="rId14" Type="http://schemas.openxmlformats.org/officeDocument/2006/relationships/image" Target="../media/image15.svg"/></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0.png"/><Relationship Id="rId7"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19.svg"/><Relationship Id="rId11" Type="http://schemas.openxmlformats.org/officeDocument/2006/relationships/image" Target="../media/image24.svg"/><Relationship Id="rId5" Type="http://schemas.openxmlformats.org/officeDocument/2006/relationships/image" Target="../media/image11.png"/><Relationship Id="rId10" Type="http://schemas.openxmlformats.org/officeDocument/2006/relationships/image" Target="../media/image14.png"/><Relationship Id="rId4" Type="http://schemas.openxmlformats.org/officeDocument/2006/relationships/image" Target="../media/image17.svg"/><Relationship Id="rId9" Type="http://schemas.openxmlformats.org/officeDocument/2006/relationships/image" Target="../media/image13.png"/></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17.svg"/><Relationship Id="rId5" Type="http://schemas.openxmlformats.org/officeDocument/2006/relationships/image" Target="../media/image10.png"/><Relationship Id="rId4" Type="http://schemas.openxmlformats.org/officeDocument/2006/relationships/image" Target="../media/image26.svg"/><Relationship Id="rId9" Type="http://schemas.openxmlformats.org/officeDocument/2006/relationships/image" Target="../media/image29.sv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3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1"/>
          <p:cNvSpPr>
            <a:spLocks noGrp="1"/>
          </p:cNvSpPr>
          <p:nvPr>
            <p:ph type="pic" idx="21"/>
          </p:nvPr>
        </p:nvSpPr>
        <p:spPr/>
      </p:sp>
      <p:sp>
        <p:nvSpPr>
          <p:cNvPr id="3" name="Τίτλος 2"/>
          <p:cNvSpPr>
            <a:spLocks noGrp="1"/>
          </p:cNvSpPr>
          <p:nvPr>
            <p:ph type="title"/>
          </p:nvPr>
        </p:nvSpPr>
        <p:spPr/>
        <p:txBody>
          <a:bodyPr/>
          <a:lstStyle/>
          <a:p>
            <a:endParaRPr lang="el-GR"/>
          </a:p>
        </p:txBody>
      </p:sp>
      <p:sp>
        <p:nvSpPr>
          <p:cNvPr id="4" name="Θέση κειμένου 3"/>
          <p:cNvSpPr>
            <a:spLocks noGrp="1"/>
          </p:cNvSpPr>
          <p:nvPr>
            <p:ph type="body" sz="quarter" idx="22"/>
          </p:nvPr>
        </p:nvSpPr>
        <p:spPr/>
        <p:txBody>
          <a:bodyPr/>
          <a:lstStyle/>
          <a:p>
            <a:endParaRPr lang="el-GR"/>
          </a:p>
        </p:txBody>
      </p:sp>
      <p:sp>
        <p:nvSpPr>
          <p:cNvPr id="5" name="Θέση κειμένου 4"/>
          <p:cNvSpPr>
            <a:spLocks noGrp="1"/>
          </p:cNvSpPr>
          <p:nvPr>
            <p:ph type="body" sz="quarter" idx="1"/>
          </p:nvPr>
        </p:nvSpPr>
        <p:spPr/>
        <p:txBody>
          <a:bodyPr>
            <a:normAutofit fontScale="92500" lnSpcReduction="20000"/>
          </a:bodyPr>
          <a:lstStyle/>
          <a:p>
            <a:endParaRPr lang="el-GR"/>
          </a:p>
        </p:txBody>
      </p:sp>
      <p:pic>
        <p:nvPicPr>
          <p:cNvPr id="6" name="231122_POWER_POINT.jpg" descr="231122_POWER_POINT.jpg"/>
          <p:cNvPicPr>
            <a:picLocks noChangeAspect="1"/>
          </p:cNvPicPr>
          <p:nvPr/>
        </p:nvPicPr>
        <p:blipFill>
          <a:blip r:embed="rId2"/>
          <a:stretch>
            <a:fillRect/>
          </a:stretch>
        </p:blipFill>
        <p:spPr>
          <a:xfrm>
            <a:off x="-16070" y="-89043"/>
            <a:ext cx="24606505" cy="13841160"/>
          </a:xfrm>
          <a:prstGeom prst="rect">
            <a:avLst/>
          </a:prstGeom>
          <a:ln w="3175">
            <a:miter lim="400000"/>
          </a:ln>
        </p:spPr>
      </p:pic>
    </p:spTree>
    <p:extLst>
      <p:ext uri="{BB962C8B-B14F-4D97-AF65-F5344CB8AC3E}">
        <p14:creationId xmlns:p14="http://schemas.microsoft.com/office/powerpoint/2010/main" val="4112789692"/>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231122_POWER_POINT2.jpg" descr="231122_POWER_POINT2.jpg"/>
          <p:cNvPicPr>
            <a:picLocks noChangeAspect="1"/>
          </p:cNvPicPr>
          <p:nvPr/>
        </p:nvPicPr>
        <p:blipFill>
          <a:blip r:embed="rId2"/>
          <a:srcRect/>
          <a:stretch>
            <a:fillRect/>
          </a:stretch>
        </p:blipFill>
        <p:spPr>
          <a:xfrm>
            <a:off x="-121527" y="-22375"/>
            <a:ext cx="24487126" cy="13774009"/>
          </a:xfrm>
          <a:prstGeom prst="rect">
            <a:avLst/>
          </a:prstGeom>
          <a:ln>
            <a:noFill/>
          </a:ln>
          <a:effectLst>
            <a:outerShdw blurRad="292100" dist="139700" dir="2700000" algn="tl" rotWithShape="0">
              <a:srgbClr val="333333">
                <a:alpha val="65000"/>
              </a:srgbClr>
            </a:outerShdw>
          </a:effectLst>
        </p:spPr>
      </p:pic>
      <p:sp>
        <p:nvSpPr>
          <p:cNvPr id="3" name="Θέση κειμένου 3">
            <a:extLst>
              <a:ext uri="{FF2B5EF4-FFF2-40B4-BE49-F238E27FC236}">
                <a16:creationId xmlns:a16="http://schemas.microsoft.com/office/drawing/2014/main" id="{27B81789-9997-2F7F-DEC8-82B02D741615}"/>
              </a:ext>
            </a:extLst>
          </p:cNvPr>
          <p:cNvSpPr txBox="1">
            <a:spLocks/>
          </p:cNvSpPr>
          <p:nvPr/>
        </p:nvSpPr>
        <p:spPr>
          <a:xfrm>
            <a:off x="852421" y="6569954"/>
            <a:ext cx="4469359" cy="2144199"/>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a:r>
              <a:rPr lang="en-US" sz="4000" dirty="0">
                <a:solidFill>
                  <a:srgbClr val="1B1B1B"/>
                </a:solidFill>
                <a:latin typeface="Arial"/>
                <a:cs typeface="Arial"/>
              </a:rPr>
              <a:t>Συμπεράσματα</a:t>
            </a:r>
            <a:endParaRPr lang="en-US" sz="4000" dirty="0">
              <a:solidFill>
                <a:srgbClr val="1B1B1B"/>
              </a:solidFill>
              <a:latin typeface="Arial" panose="020B0604020202020204" pitchFamily="34" charset="0"/>
              <a:cs typeface="Arial" panose="020B0604020202020204" pitchFamily="34" charset="0"/>
            </a:endParaRPr>
          </a:p>
          <a:p>
            <a:pPr hangingPunct="1"/>
            <a:endParaRPr lang="el-GR"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1E6B33B2-EAED-FFF5-D4B1-597FC42A0217}"/>
              </a:ext>
            </a:extLst>
          </p:cNvPr>
          <p:cNvSpPr txBox="1"/>
          <p:nvPr/>
        </p:nvSpPr>
        <p:spPr>
          <a:xfrm>
            <a:off x="6888501" y="4853511"/>
            <a:ext cx="3783104" cy="178125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800" b="1" dirty="0">
                <a:solidFill>
                  <a:schemeClr val="accent2">
                    <a:lumMod val="75000"/>
                  </a:schemeClr>
                </a:solidFill>
                <a:latin typeface="Arial"/>
              </a:rPr>
              <a:t>Πλήρης ενεργοποίηση</a:t>
            </a:r>
            <a:r>
              <a:rPr lang="el-GR" sz="2800" b="1" dirty="0">
                <a:solidFill>
                  <a:srgbClr val="7030A0"/>
                </a:solidFill>
                <a:latin typeface="Arial"/>
              </a:rPr>
              <a:t> </a:t>
            </a:r>
            <a:r>
              <a:rPr lang="el-GR" sz="2800" b="1" dirty="0">
                <a:solidFill>
                  <a:srgbClr val="1B1B1B"/>
                </a:solidFill>
                <a:latin typeface="Arial"/>
              </a:rPr>
              <a:t>του Προγράμματος εντός του 2024 </a:t>
            </a:r>
            <a:endParaRPr lang="el-GR" sz="2800" dirty="0"/>
          </a:p>
        </p:txBody>
      </p:sp>
      <p:pic>
        <p:nvPicPr>
          <p:cNvPr id="5" name="Γραφικό 4" descr="Σημάδι1 με συμπαγές γέμισμα">
            <a:extLst>
              <a:ext uri="{FF2B5EF4-FFF2-40B4-BE49-F238E27FC236}">
                <a16:creationId xmlns:a16="http://schemas.microsoft.com/office/drawing/2014/main" id="{20EF04BE-A269-C1C6-30A8-B66D2CBEBE7B}"/>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593737" y="5158248"/>
            <a:ext cx="1231206" cy="1248547"/>
          </a:xfrm>
          <a:prstGeom prst="rect">
            <a:avLst/>
          </a:prstGeom>
        </p:spPr>
      </p:pic>
      <p:sp>
        <p:nvSpPr>
          <p:cNvPr id="6" name="TextBox 5">
            <a:extLst>
              <a:ext uri="{FF2B5EF4-FFF2-40B4-BE49-F238E27FC236}">
                <a16:creationId xmlns:a16="http://schemas.microsoft.com/office/drawing/2014/main" id="{2F350E36-11DD-0AB7-6129-88B2A1F5FC67}"/>
              </a:ext>
            </a:extLst>
          </p:cNvPr>
          <p:cNvSpPr txBox="1"/>
          <p:nvPr/>
        </p:nvSpPr>
        <p:spPr>
          <a:xfrm>
            <a:off x="12466608" y="4893386"/>
            <a:ext cx="4031403" cy="178125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800" b="1" dirty="0">
                <a:solidFill>
                  <a:srgbClr val="A00051"/>
                </a:solidFill>
                <a:latin typeface="Arial"/>
              </a:rPr>
              <a:t>  </a:t>
            </a:r>
            <a:r>
              <a:rPr lang="el-GR" sz="2800" b="1" dirty="0" smtClean="0">
                <a:solidFill>
                  <a:schemeClr val="accent2">
                    <a:lumMod val="75000"/>
                  </a:schemeClr>
                </a:solidFill>
                <a:latin typeface="Arial"/>
              </a:rPr>
              <a:t>Σχεδιασμός </a:t>
            </a:r>
            <a:r>
              <a:rPr lang="el-GR" sz="2800" b="1" dirty="0" smtClean="0">
                <a:solidFill>
                  <a:srgbClr val="1B1B1B"/>
                </a:solidFill>
                <a:latin typeface="Arial"/>
              </a:rPr>
              <a:t>από </a:t>
            </a:r>
            <a:r>
              <a:rPr lang="el-GR" sz="2800" b="1" dirty="0">
                <a:solidFill>
                  <a:srgbClr val="1B1B1B"/>
                </a:solidFill>
                <a:latin typeface="Arial"/>
              </a:rPr>
              <a:t>την περίοδο 2014-2020</a:t>
            </a:r>
            <a:r>
              <a:rPr lang="el-GR" sz="2800" b="1" dirty="0" smtClean="0">
                <a:solidFill>
                  <a:schemeClr val="accent2">
                    <a:lumMod val="75000"/>
                  </a:schemeClr>
                </a:solidFill>
                <a:latin typeface="Arial"/>
              </a:rPr>
              <a:t> για εμπροσθοβαρή εκκίνηση</a:t>
            </a:r>
            <a:endParaRPr lang="el-GR" sz="2800" b="1" dirty="0">
              <a:solidFill>
                <a:srgbClr val="1B1B1B"/>
              </a:solidFill>
              <a:latin typeface="Arial"/>
            </a:endParaRPr>
          </a:p>
        </p:txBody>
      </p:sp>
      <p:pic>
        <p:nvPicPr>
          <p:cNvPr id="7" name="Γραφικό 6" descr="Σημάδι1 με συμπαγές γέμισμα">
            <a:extLst>
              <a:ext uri="{FF2B5EF4-FFF2-40B4-BE49-F238E27FC236}">
                <a16:creationId xmlns:a16="http://schemas.microsoft.com/office/drawing/2014/main" id="{3FAB8DA3-A0CE-AC60-41CA-F92B678B16A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097680" y="5211674"/>
            <a:ext cx="1177700" cy="1195121"/>
          </a:xfrm>
          <a:prstGeom prst="rect">
            <a:avLst/>
          </a:prstGeom>
        </p:spPr>
      </p:pic>
      <p:sp>
        <p:nvSpPr>
          <p:cNvPr id="8" name="TextBox 7">
            <a:extLst>
              <a:ext uri="{FF2B5EF4-FFF2-40B4-BE49-F238E27FC236}">
                <a16:creationId xmlns:a16="http://schemas.microsoft.com/office/drawing/2014/main" id="{7CFF9A2F-04E5-B82D-392F-BE0401F08004}"/>
              </a:ext>
            </a:extLst>
          </p:cNvPr>
          <p:cNvSpPr txBox="1"/>
          <p:nvPr/>
        </p:nvSpPr>
        <p:spPr>
          <a:xfrm>
            <a:off x="7337391" y="7608082"/>
            <a:ext cx="2904563" cy="2212144"/>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800" b="1" dirty="0" smtClean="0">
                <a:solidFill>
                  <a:schemeClr val="accent2">
                    <a:lumMod val="75000"/>
                  </a:schemeClr>
                </a:solidFill>
                <a:latin typeface="Arial"/>
              </a:rPr>
              <a:t>Ιδιαίτερ</a:t>
            </a:r>
            <a:r>
              <a:rPr lang="el-GR" sz="2800" b="1" dirty="0">
                <a:solidFill>
                  <a:schemeClr val="accent2">
                    <a:lumMod val="75000"/>
                  </a:schemeClr>
                </a:solidFill>
                <a:latin typeface="Arial"/>
              </a:rPr>
              <a:t>α</a:t>
            </a:r>
            <a:r>
              <a:rPr lang="el-GR" sz="2800" b="1" dirty="0" smtClean="0">
                <a:solidFill>
                  <a:schemeClr val="accent2">
                    <a:lumMod val="75000"/>
                  </a:schemeClr>
                </a:solidFill>
                <a:latin typeface="Arial"/>
              </a:rPr>
              <a:t> </a:t>
            </a:r>
            <a:r>
              <a:rPr lang="el-GR" sz="2800" b="1" dirty="0">
                <a:solidFill>
                  <a:schemeClr val="accent2">
                    <a:lumMod val="75000"/>
                  </a:schemeClr>
                </a:solidFill>
                <a:latin typeface="Arial"/>
              </a:rPr>
              <a:t>υψηλό ποσοστό ενεργοποίησης</a:t>
            </a:r>
            <a:r>
              <a:rPr lang="el-GR" sz="2800" b="1" dirty="0">
                <a:solidFill>
                  <a:srgbClr val="1B1B1B"/>
                </a:solidFill>
                <a:latin typeface="Arial"/>
              </a:rPr>
              <a:t> στην παρούσα φάση </a:t>
            </a:r>
            <a:endParaRPr lang="el-GR" sz="2800" dirty="0"/>
          </a:p>
        </p:txBody>
      </p:sp>
      <p:pic>
        <p:nvPicPr>
          <p:cNvPr id="9" name="Γραφικό 8" descr="Σημάδι1 με συμπαγές γέμισμα">
            <a:extLst>
              <a:ext uri="{FF2B5EF4-FFF2-40B4-BE49-F238E27FC236}">
                <a16:creationId xmlns:a16="http://schemas.microsoft.com/office/drawing/2014/main" id="{E8FD4AB3-4FF3-7EB0-2DBB-492523F12086}"/>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5597220" y="8094474"/>
            <a:ext cx="1223053" cy="1239359"/>
          </a:xfrm>
          <a:prstGeom prst="rect">
            <a:avLst/>
          </a:prstGeom>
        </p:spPr>
      </p:pic>
      <p:sp>
        <p:nvSpPr>
          <p:cNvPr id="10" name="TextBox 9">
            <a:extLst>
              <a:ext uri="{FF2B5EF4-FFF2-40B4-BE49-F238E27FC236}">
                <a16:creationId xmlns:a16="http://schemas.microsoft.com/office/drawing/2014/main" id="{F6474D9F-982A-1471-4775-E1DB5DE0BE84}"/>
              </a:ext>
            </a:extLst>
          </p:cNvPr>
          <p:cNvSpPr txBox="1"/>
          <p:nvPr/>
        </p:nvSpPr>
        <p:spPr>
          <a:xfrm>
            <a:off x="18434137" y="8544735"/>
            <a:ext cx="3711387" cy="135037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800" b="1" dirty="0">
                <a:solidFill>
                  <a:schemeClr val="accent2">
                    <a:lumMod val="75000"/>
                  </a:schemeClr>
                </a:solidFill>
                <a:latin typeface="Arial"/>
              </a:rPr>
              <a:t>Δυνατότητα κάλυψης δέσμευσης Ν+3</a:t>
            </a:r>
            <a:r>
              <a:rPr lang="el-GR" sz="2800" b="1" dirty="0">
                <a:solidFill>
                  <a:srgbClr val="A00051"/>
                </a:solidFill>
                <a:latin typeface="Arial"/>
              </a:rPr>
              <a:t> </a:t>
            </a:r>
            <a:r>
              <a:rPr lang="el-GR" sz="2800" b="1" dirty="0">
                <a:solidFill>
                  <a:srgbClr val="1B1B1B"/>
                </a:solidFill>
                <a:latin typeface="Arial"/>
              </a:rPr>
              <a:t>το έτος 2025</a:t>
            </a:r>
            <a:endParaRPr lang="el-GR" sz="2800" dirty="0"/>
          </a:p>
        </p:txBody>
      </p:sp>
      <p:pic>
        <p:nvPicPr>
          <p:cNvPr id="11" name="Γραφικό 10" descr="Σημάδι1 με συμπαγές γέμισμα">
            <a:extLst>
              <a:ext uri="{FF2B5EF4-FFF2-40B4-BE49-F238E27FC236}">
                <a16:creationId xmlns:a16="http://schemas.microsoft.com/office/drawing/2014/main" id="{8D1B9ABB-D8C3-47C6-448F-550A48C74C41}"/>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1273843" y="8125715"/>
            <a:ext cx="1147667" cy="1228489"/>
          </a:xfrm>
          <a:prstGeom prst="rect">
            <a:avLst/>
          </a:prstGeom>
        </p:spPr>
      </p:pic>
      <p:cxnSp>
        <p:nvCxnSpPr>
          <p:cNvPr id="12" name="Ευθύγραμμο βέλος σύνδεσης 11">
            <a:extLst>
              <a:ext uri="{FF2B5EF4-FFF2-40B4-BE49-F238E27FC236}">
                <a16:creationId xmlns:a16="http://schemas.microsoft.com/office/drawing/2014/main" id="{AF46844F-1838-FAA6-9F53-62B28DD1F153}"/>
              </a:ext>
            </a:extLst>
          </p:cNvPr>
          <p:cNvCxnSpPr/>
          <p:nvPr/>
        </p:nvCxnSpPr>
        <p:spPr>
          <a:xfrm flipH="1">
            <a:off x="10792833" y="3257600"/>
            <a:ext cx="20729" cy="7497374"/>
          </a:xfrm>
          <a:prstGeom prst="straightConnector1">
            <a:avLst/>
          </a:prstGeom>
          <a:noFill/>
          <a:ln w="3175" cap="flat">
            <a:solidFill>
              <a:schemeClr val="accent2">
                <a:lumMod val="75000"/>
              </a:schemeClr>
            </a:solidFill>
            <a:prstDash val="solid"/>
            <a:miter lim="400000"/>
          </a:ln>
          <a:effectLst/>
          <a:sp3d/>
        </p:spPr>
        <p:style>
          <a:lnRef idx="0">
            <a:scrgbClr r="0" g="0" b="0"/>
          </a:lnRef>
          <a:fillRef idx="0">
            <a:scrgbClr r="0" g="0" b="0"/>
          </a:fillRef>
          <a:effectRef idx="0">
            <a:scrgbClr r="0" g="0" b="0"/>
          </a:effectRef>
          <a:fontRef idx="none"/>
        </p:style>
      </p:cxnSp>
      <p:sp>
        <p:nvSpPr>
          <p:cNvPr id="16" name="Ορθογώνιο: Στρογγύλεμα διαγώνιων γωνιών 15">
            <a:extLst>
              <a:ext uri="{FF2B5EF4-FFF2-40B4-BE49-F238E27FC236}">
                <a16:creationId xmlns:a16="http://schemas.microsoft.com/office/drawing/2014/main" id="{3EDFB29E-7A95-134C-3B38-794F0C27A1D0}"/>
              </a:ext>
            </a:extLst>
          </p:cNvPr>
          <p:cNvSpPr/>
          <p:nvPr/>
        </p:nvSpPr>
        <p:spPr>
          <a:xfrm>
            <a:off x="5362998" y="3083958"/>
            <a:ext cx="17486186" cy="7950505"/>
          </a:xfrm>
          <a:prstGeom prst="round2DiagRect">
            <a:avLst/>
          </a:prstGeom>
          <a:noFill/>
          <a:ln w="57150" cap="flat">
            <a:solidFill>
              <a:schemeClr val="accent2">
                <a:lumMod val="75000"/>
              </a:schemeClr>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l-GR" sz="2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14" name="Ευθύγραμμο βέλος σύνδεσης 13">
            <a:extLst>
              <a:ext uri="{FF2B5EF4-FFF2-40B4-BE49-F238E27FC236}">
                <a16:creationId xmlns:a16="http://schemas.microsoft.com/office/drawing/2014/main" id="{AF46844F-1838-FAA6-9F53-62B28DD1F153}"/>
              </a:ext>
            </a:extLst>
          </p:cNvPr>
          <p:cNvCxnSpPr/>
          <p:nvPr/>
        </p:nvCxnSpPr>
        <p:spPr>
          <a:xfrm>
            <a:off x="16983024" y="3257600"/>
            <a:ext cx="45080" cy="7497374"/>
          </a:xfrm>
          <a:prstGeom prst="straightConnector1">
            <a:avLst/>
          </a:prstGeom>
          <a:noFill/>
          <a:ln w="3175" cap="flat">
            <a:solidFill>
              <a:schemeClr val="accent2">
                <a:lumMod val="75000"/>
              </a:schemeClr>
            </a:solidFill>
            <a:prstDash val="solid"/>
            <a:miter lim="400000"/>
          </a:ln>
          <a:effectLst/>
          <a:sp3d/>
        </p:spPr>
        <p:style>
          <a:lnRef idx="0">
            <a:scrgbClr r="0" g="0" b="0"/>
          </a:lnRef>
          <a:fillRef idx="0">
            <a:scrgbClr r="0" g="0" b="0"/>
          </a:fillRef>
          <a:effectRef idx="0">
            <a:scrgbClr r="0" g="0" b="0"/>
          </a:effectRef>
          <a:fontRef idx="none"/>
        </p:style>
      </p:cxnSp>
      <p:pic>
        <p:nvPicPr>
          <p:cNvPr id="15" name="Γραφικό 6" descr="Σημάδι1 με συμπαγές γέμισμα">
            <a:extLst>
              <a:ext uri="{FF2B5EF4-FFF2-40B4-BE49-F238E27FC236}">
                <a16:creationId xmlns:a16="http://schemas.microsoft.com/office/drawing/2014/main" id="{3FAB8DA3-A0CE-AC60-41CA-F92B678B16A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7168757" y="4200180"/>
            <a:ext cx="1124974" cy="1141615"/>
          </a:xfrm>
          <a:prstGeom prst="rect">
            <a:avLst/>
          </a:prstGeom>
        </p:spPr>
      </p:pic>
      <p:sp>
        <p:nvSpPr>
          <p:cNvPr id="17" name="TextBox 16">
            <a:extLst>
              <a:ext uri="{FF2B5EF4-FFF2-40B4-BE49-F238E27FC236}">
                <a16:creationId xmlns:a16="http://schemas.microsoft.com/office/drawing/2014/main" id="{2F350E36-11DD-0AB7-6129-88B2A1F5FC67}"/>
              </a:ext>
            </a:extLst>
          </p:cNvPr>
          <p:cNvSpPr txBox="1"/>
          <p:nvPr/>
        </p:nvSpPr>
        <p:spPr>
          <a:xfrm>
            <a:off x="18301498" y="6285817"/>
            <a:ext cx="3816424" cy="178125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lvl="0"/>
            <a:r>
              <a:rPr lang="el-GR" sz="2800" b="1" dirty="0">
                <a:solidFill>
                  <a:srgbClr val="A00051"/>
                </a:solidFill>
                <a:latin typeface="Arial"/>
              </a:rPr>
              <a:t>  </a:t>
            </a:r>
            <a:r>
              <a:rPr lang="el-GR" sz="2800" b="1" dirty="0">
                <a:solidFill>
                  <a:srgbClr val="1B1B1B"/>
                </a:solidFill>
                <a:latin typeface="Arial"/>
              </a:rPr>
              <a:t>Εντός του </a:t>
            </a:r>
            <a:r>
              <a:rPr lang="el-GR" sz="2800" b="1" dirty="0">
                <a:solidFill>
                  <a:schemeClr val="accent2">
                    <a:lumMod val="75000"/>
                  </a:schemeClr>
                </a:solidFill>
                <a:latin typeface="Arial"/>
              </a:rPr>
              <a:t>2024 </a:t>
            </a:r>
            <a:r>
              <a:rPr lang="el-GR" sz="2800" b="1" dirty="0">
                <a:solidFill>
                  <a:srgbClr val="1B1B1B"/>
                </a:solidFill>
                <a:latin typeface="Arial"/>
              </a:rPr>
              <a:t>θα έχουν </a:t>
            </a:r>
            <a:r>
              <a:rPr lang="el-GR" sz="2800" b="1" dirty="0">
                <a:solidFill>
                  <a:schemeClr val="accent2">
                    <a:lumMod val="75000"/>
                  </a:schemeClr>
                </a:solidFill>
                <a:latin typeface="Arial"/>
              </a:rPr>
              <a:t>ενεργοποιηθεί</a:t>
            </a:r>
            <a:r>
              <a:rPr lang="el-GR" sz="2800" b="1" dirty="0">
                <a:solidFill>
                  <a:srgbClr val="1B1B1B"/>
                </a:solidFill>
                <a:latin typeface="Arial"/>
              </a:rPr>
              <a:t> όλες οι </a:t>
            </a:r>
            <a:r>
              <a:rPr lang="el-GR" sz="2800" b="1" dirty="0">
                <a:solidFill>
                  <a:schemeClr val="accent2">
                    <a:lumMod val="75000"/>
                  </a:schemeClr>
                </a:solidFill>
                <a:latin typeface="Arial"/>
              </a:rPr>
              <a:t>Κατηγορίες Δράσης </a:t>
            </a:r>
          </a:p>
        </p:txBody>
      </p:sp>
      <p:pic>
        <p:nvPicPr>
          <p:cNvPr id="18" name="Γραφικό 6" descr="Σημάδι1 με συμπαγές γέμισμα">
            <a:extLst>
              <a:ext uri="{FF2B5EF4-FFF2-40B4-BE49-F238E27FC236}">
                <a16:creationId xmlns:a16="http://schemas.microsoft.com/office/drawing/2014/main" id="{3FAB8DA3-A0CE-AC60-41CA-F92B678B16A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7156822" y="6357590"/>
            <a:ext cx="1124974" cy="1141615"/>
          </a:xfrm>
          <a:prstGeom prst="rect">
            <a:avLst/>
          </a:prstGeom>
        </p:spPr>
      </p:pic>
      <p:sp>
        <p:nvSpPr>
          <p:cNvPr id="24" name="TextBox 23">
            <a:extLst>
              <a:ext uri="{FF2B5EF4-FFF2-40B4-BE49-F238E27FC236}">
                <a16:creationId xmlns:a16="http://schemas.microsoft.com/office/drawing/2014/main" id="{2F350E36-11DD-0AB7-6129-88B2A1F5FC67}"/>
              </a:ext>
            </a:extLst>
          </p:cNvPr>
          <p:cNvSpPr txBox="1"/>
          <p:nvPr/>
        </p:nvSpPr>
        <p:spPr>
          <a:xfrm>
            <a:off x="17977743" y="4045065"/>
            <a:ext cx="4420242" cy="178125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lvl="0"/>
            <a:r>
              <a:rPr lang="el-GR" sz="2800" b="1" dirty="0">
                <a:solidFill>
                  <a:srgbClr val="A00051"/>
                </a:solidFill>
                <a:latin typeface="Arial"/>
              </a:rPr>
              <a:t>  </a:t>
            </a:r>
            <a:r>
              <a:rPr lang="el-GR" sz="2800" b="1" dirty="0">
                <a:solidFill>
                  <a:srgbClr val="1B1B1B"/>
                </a:solidFill>
                <a:latin typeface="Arial"/>
              </a:rPr>
              <a:t>Έχουν </a:t>
            </a:r>
            <a:r>
              <a:rPr lang="el-GR" sz="2800" b="1" dirty="0">
                <a:solidFill>
                  <a:schemeClr val="accent2">
                    <a:lumMod val="75000"/>
                  </a:schemeClr>
                </a:solidFill>
                <a:latin typeface="Arial"/>
              </a:rPr>
              <a:t>ενεργοποιηθεί</a:t>
            </a:r>
            <a:r>
              <a:rPr lang="el-GR" sz="2800" b="1" dirty="0">
                <a:solidFill>
                  <a:srgbClr val="1B1B1B"/>
                </a:solidFill>
                <a:latin typeface="Arial"/>
              </a:rPr>
              <a:t> όλες οι </a:t>
            </a:r>
            <a:r>
              <a:rPr lang="el-GR" sz="2800" b="1" dirty="0">
                <a:solidFill>
                  <a:schemeClr val="accent2">
                    <a:lumMod val="75000"/>
                  </a:schemeClr>
                </a:solidFill>
                <a:latin typeface="Arial"/>
              </a:rPr>
              <a:t>Κατηγορίες Παρέμβασης </a:t>
            </a:r>
            <a:r>
              <a:rPr lang="el-GR" sz="2800" b="1" dirty="0">
                <a:solidFill>
                  <a:srgbClr val="1B1B1B"/>
                </a:solidFill>
                <a:latin typeface="Arial"/>
              </a:rPr>
              <a:t>του Προγράμματος</a:t>
            </a:r>
          </a:p>
        </p:txBody>
      </p:sp>
      <p:pic>
        <p:nvPicPr>
          <p:cNvPr id="25" name="Γραφικό 6" descr="Σημάδι1 με συμπαγές γέμισμα">
            <a:extLst>
              <a:ext uri="{FF2B5EF4-FFF2-40B4-BE49-F238E27FC236}">
                <a16:creationId xmlns:a16="http://schemas.microsoft.com/office/drawing/2014/main" id="{3FAB8DA3-A0CE-AC60-41CA-F92B678B16A5}"/>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7204126" y="8526570"/>
            <a:ext cx="1124974" cy="1141615"/>
          </a:xfrm>
          <a:prstGeom prst="rect">
            <a:avLst/>
          </a:prstGeom>
        </p:spPr>
      </p:pic>
      <p:sp>
        <p:nvSpPr>
          <p:cNvPr id="27" name="TextBox 26">
            <a:extLst>
              <a:ext uri="{FF2B5EF4-FFF2-40B4-BE49-F238E27FC236}">
                <a16:creationId xmlns:a16="http://schemas.microsoft.com/office/drawing/2014/main" id="{2F350E36-11DD-0AB7-6129-88B2A1F5FC67}"/>
              </a:ext>
            </a:extLst>
          </p:cNvPr>
          <p:cNvSpPr txBox="1"/>
          <p:nvPr/>
        </p:nvSpPr>
        <p:spPr>
          <a:xfrm>
            <a:off x="12443563" y="7886928"/>
            <a:ext cx="3880843" cy="178125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lvl="0"/>
            <a:r>
              <a:rPr lang="el-GR" sz="2800" b="1" dirty="0">
                <a:solidFill>
                  <a:srgbClr val="A00051"/>
                </a:solidFill>
                <a:latin typeface="Arial"/>
              </a:rPr>
              <a:t>  </a:t>
            </a:r>
            <a:r>
              <a:rPr lang="el-GR" sz="2800" b="1" dirty="0">
                <a:solidFill>
                  <a:schemeClr val="accent2">
                    <a:lumMod val="75000"/>
                  </a:schemeClr>
                </a:solidFill>
                <a:latin typeface="Arial"/>
              </a:rPr>
              <a:t>Τα 3 </a:t>
            </a:r>
            <a:r>
              <a:rPr lang="el-GR" sz="2800" b="1" dirty="0">
                <a:solidFill>
                  <a:srgbClr val="1B1B1B"/>
                </a:solidFill>
                <a:latin typeface="Arial"/>
              </a:rPr>
              <a:t>από τα 5 έργα </a:t>
            </a:r>
            <a:r>
              <a:rPr lang="el-GR" sz="2800" b="1" dirty="0">
                <a:solidFill>
                  <a:schemeClr val="accent2">
                    <a:lumMod val="75000"/>
                  </a:schemeClr>
                </a:solidFill>
                <a:latin typeface="Arial"/>
              </a:rPr>
              <a:t>Στρατηγικής Σημασίας, </a:t>
            </a:r>
            <a:r>
              <a:rPr lang="el-GR" sz="2800" b="1" dirty="0">
                <a:solidFill>
                  <a:srgbClr val="1B1B1B"/>
                </a:solidFill>
                <a:latin typeface="Arial"/>
              </a:rPr>
              <a:t>είναι σε </a:t>
            </a:r>
            <a:r>
              <a:rPr lang="el-GR" sz="2800" b="1" dirty="0">
                <a:solidFill>
                  <a:schemeClr val="accent2">
                    <a:lumMod val="75000"/>
                  </a:schemeClr>
                </a:solidFill>
                <a:latin typeface="Arial"/>
              </a:rPr>
              <a:t>φάση Υλοποίησης</a:t>
            </a:r>
          </a:p>
        </p:txBody>
      </p:sp>
    </p:spTree>
    <p:extLst>
      <p:ext uri="{BB962C8B-B14F-4D97-AF65-F5344CB8AC3E}">
        <p14:creationId xmlns:p14="http://schemas.microsoft.com/office/powerpoint/2010/main" val="2070229679"/>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endParaRPr lang="el-GR"/>
          </a:p>
        </p:txBody>
      </p:sp>
      <p:sp>
        <p:nvSpPr>
          <p:cNvPr id="3" name="Θέση κειμένου 2"/>
          <p:cNvSpPr>
            <a:spLocks noGrp="1"/>
          </p:cNvSpPr>
          <p:nvPr>
            <p:ph type="body" sz="quarter" idx="21"/>
          </p:nvPr>
        </p:nvSpPr>
        <p:spPr/>
        <p:txBody>
          <a:bodyPr/>
          <a:lstStyle/>
          <a:p>
            <a:endParaRPr lang="el-GR"/>
          </a:p>
        </p:txBody>
      </p:sp>
      <p:sp>
        <p:nvSpPr>
          <p:cNvPr id="4" name="Θέση κειμένου 3"/>
          <p:cNvSpPr>
            <a:spLocks noGrp="1"/>
          </p:cNvSpPr>
          <p:nvPr>
            <p:ph type="body" sz="quarter" idx="1"/>
          </p:nvPr>
        </p:nvSpPr>
        <p:spPr/>
        <p:txBody>
          <a:bodyPr/>
          <a:lstStyle/>
          <a:p>
            <a:endParaRPr lang="el-GR"/>
          </a:p>
        </p:txBody>
      </p:sp>
      <p:pic>
        <p:nvPicPr>
          <p:cNvPr id="5" name="Image" descr="Image"/>
          <p:cNvPicPr>
            <a:picLocks noChangeAspect="1"/>
          </p:cNvPicPr>
          <p:nvPr/>
        </p:nvPicPr>
        <p:blipFill>
          <a:blip r:embed="rId2"/>
          <a:stretch>
            <a:fillRect/>
          </a:stretch>
        </p:blipFill>
        <p:spPr>
          <a:xfrm>
            <a:off x="0" y="-276491"/>
            <a:ext cx="24487126" cy="14034583"/>
          </a:xfrm>
          <a:prstGeom prst="rect">
            <a:avLst/>
          </a:prstGeom>
          <a:ln w="3175">
            <a:miter lim="400000"/>
          </a:ln>
        </p:spPr>
      </p:pic>
      <p:sp>
        <p:nvSpPr>
          <p:cNvPr id="7" name="TextBox 6"/>
          <p:cNvSpPr txBox="1"/>
          <p:nvPr/>
        </p:nvSpPr>
        <p:spPr>
          <a:xfrm>
            <a:off x="8033262" y="5558900"/>
            <a:ext cx="8767250" cy="550151"/>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anchor="ctr">
            <a:spAutoFit/>
          </a:bodyPr>
          <a:lstStyle/>
          <a:p>
            <a:r>
              <a:rPr lang="el-GR" sz="3200" b="1" dirty="0">
                <a:solidFill>
                  <a:srgbClr val="1B1B1B"/>
                </a:solidFill>
                <a:latin typeface="Arial"/>
              </a:rPr>
              <a:t>Ευχαριστώ για την προσοχή σας</a:t>
            </a:r>
            <a:endParaRPr lang="el-GR" sz="3200" b="1" i="0" u="none" strike="noStrike" cap="none" spc="0" normalizeH="0" baseline="0" dirty="0">
              <a:ln>
                <a:noFill/>
              </a:ln>
              <a:solidFill>
                <a:srgbClr val="1B1B1B"/>
              </a:solidFill>
              <a:effectLst/>
              <a:uFillTx/>
              <a:latin typeface="Arial"/>
              <a:ea typeface="+mn-ea"/>
              <a:cs typeface="+mn-cs"/>
            </a:endParaRPr>
          </a:p>
        </p:txBody>
      </p:sp>
    </p:spTree>
    <p:extLst>
      <p:ext uri="{BB962C8B-B14F-4D97-AF65-F5344CB8AC3E}">
        <p14:creationId xmlns:p14="http://schemas.microsoft.com/office/powerpoint/2010/main" val="1718287320"/>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descr="Image"/>
          <p:cNvPicPr>
            <a:picLocks noChangeAspect="1"/>
          </p:cNvPicPr>
          <p:nvPr/>
        </p:nvPicPr>
        <p:blipFill>
          <a:blip r:embed="rId2"/>
          <a:stretch>
            <a:fillRect/>
          </a:stretch>
        </p:blipFill>
        <p:spPr>
          <a:xfrm>
            <a:off x="0" y="-240256"/>
            <a:ext cx="24487126" cy="14034583"/>
          </a:xfrm>
          <a:prstGeom prst="rect">
            <a:avLst/>
          </a:prstGeom>
          <a:ln w="3175">
            <a:miter lim="400000"/>
          </a:ln>
        </p:spPr>
      </p:pic>
      <p:sp>
        <p:nvSpPr>
          <p:cNvPr id="2" name="Θέση κειμένου 1"/>
          <p:cNvSpPr>
            <a:spLocks noGrp="1"/>
          </p:cNvSpPr>
          <p:nvPr>
            <p:ph type="body" sz="quarter" idx="21"/>
          </p:nvPr>
        </p:nvSpPr>
        <p:spPr>
          <a:xfrm>
            <a:off x="421232" y="10602416"/>
            <a:ext cx="12780331" cy="1430702"/>
          </a:xfrm>
        </p:spPr>
        <p:txBody>
          <a:bodyPr/>
          <a:lstStyle/>
          <a:p>
            <a:r>
              <a:rPr lang="el-GR" dirty="0"/>
              <a:t>2</a:t>
            </a:r>
            <a:r>
              <a:rPr lang="el-GR" baseline="30000" dirty="0"/>
              <a:t>η</a:t>
            </a:r>
            <a:r>
              <a:rPr lang="el-GR" dirty="0"/>
              <a:t> Επιτροπή Παρακολούθησης Προγράμματος «Ψηφιακός Μετασχηματισμός»</a:t>
            </a:r>
          </a:p>
          <a:p>
            <a:r>
              <a:rPr lang="el-GR" dirty="0"/>
              <a:t>Τετάρτη 29 Νοεμβρίου 2023 </a:t>
            </a:r>
          </a:p>
        </p:txBody>
      </p:sp>
      <p:sp>
        <p:nvSpPr>
          <p:cNvPr id="3" name="Τίτλος 2"/>
          <p:cNvSpPr>
            <a:spLocks noGrp="1"/>
          </p:cNvSpPr>
          <p:nvPr>
            <p:ph type="title"/>
          </p:nvPr>
        </p:nvSpPr>
        <p:spPr>
          <a:xfrm>
            <a:off x="421232" y="3257016"/>
            <a:ext cx="16667312" cy="2561758"/>
          </a:xfrm>
        </p:spPr>
        <p:txBody>
          <a:bodyPr>
            <a:normAutofit/>
          </a:bodyPr>
          <a:lstStyle/>
          <a:p>
            <a:r>
              <a:rPr lang="en-US" sz="6600" dirty="0">
                <a:solidFill>
                  <a:srgbClr val="1B1B1B"/>
                </a:solidFill>
                <a:latin typeface="Calibri" panose="020F0502020204030204" pitchFamily="34" charset="0"/>
                <a:cs typeface="Calibri" panose="020F0502020204030204" pitchFamily="34" charset="0"/>
              </a:rPr>
              <a:t/>
            </a:r>
            <a:br>
              <a:rPr lang="en-US" sz="6600" dirty="0">
                <a:solidFill>
                  <a:srgbClr val="1B1B1B"/>
                </a:solidFill>
                <a:latin typeface="Calibri" panose="020F0502020204030204" pitchFamily="34" charset="0"/>
                <a:cs typeface="Calibri" panose="020F0502020204030204" pitchFamily="34" charset="0"/>
              </a:rPr>
            </a:br>
            <a:r>
              <a:rPr lang="el-GR" sz="6600" b="0" dirty="0">
                <a:solidFill>
                  <a:srgbClr val="1B1B1B"/>
                </a:solidFill>
                <a:latin typeface="Arial" panose="020B0604020202020204" pitchFamily="34" charset="0"/>
                <a:cs typeface="Arial" panose="020B0604020202020204" pitchFamily="34" charset="0"/>
              </a:rPr>
              <a:t>Πρόοδος Υλοποίησης Προγράμματος «Ψηφιακός Μετασχηματισμός» 2021-2027 </a:t>
            </a:r>
            <a:endParaRPr lang="el-GR" sz="6600" dirty="0">
              <a:latin typeface="Arial" panose="020B0604020202020204" pitchFamily="34" charset="0"/>
              <a:cs typeface="Arial" panose="020B0604020202020204" pitchFamily="34" charset="0"/>
            </a:endParaRPr>
          </a:p>
        </p:txBody>
      </p:sp>
      <p:sp>
        <p:nvSpPr>
          <p:cNvPr id="4" name="Θέση κειμένου 3"/>
          <p:cNvSpPr>
            <a:spLocks noGrp="1"/>
          </p:cNvSpPr>
          <p:nvPr>
            <p:ph type="body" sz="quarter" idx="1"/>
          </p:nvPr>
        </p:nvSpPr>
        <p:spPr>
          <a:xfrm>
            <a:off x="421232" y="6777036"/>
            <a:ext cx="16667312" cy="1810804"/>
          </a:xfrm>
        </p:spPr>
        <p:txBody>
          <a:bodyPr>
            <a:normAutofit fontScale="92500"/>
          </a:bodyPr>
          <a:lstStyle/>
          <a:p>
            <a:pPr defTabSz="2438339" hangingPunct="0"/>
            <a:r>
              <a:rPr lang="el-GR" sz="4700" dirty="0">
                <a:solidFill>
                  <a:srgbClr val="1B1B1B"/>
                </a:solidFill>
                <a:latin typeface="Arial" panose="020B0604020202020204" pitchFamily="34" charset="0"/>
                <a:cs typeface="Arial" panose="020B0604020202020204" pitchFamily="34" charset="0"/>
              </a:rPr>
              <a:t>Γιαμπουράς Εμμανουήλ </a:t>
            </a:r>
          </a:p>
          <a:p>
            <a:pPr defTabSz="2438339" hangingPunct="0"/>
            <a:r>
              <a:rPr lang="el-GR" sz="4700" b="0" dirty="0">
                <a:solidFill>
                  <a:srgbClr val="1B1B1B"/>
                </a:solidFill>
                <a:latin typeface="Arial" panose="020B0604020202020204" pitchFamily="34" charset="0"/>
                <a:cs typeface="Arial" panose="020B0604020202020204" pitchFamily="34" charset="0"/>
              </a:rPr>
              <a:t>Προϊστάμενος ΕΥΔ Προγράμματος «Ψηφιακός Μετασχηματισμός»</a:t>
            </a:r>
          </a:p>
          <a:p>
            <a:endParaRPr lang="el-G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3017200"/>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descr="Image"/>
          <p:cNvPicPr>
            <a:picLocks noChangeAspect="1"/>
          </p:cNvPicPr>
          <p:nvPr/>
        </p:nvPicPr>
        <p:blipFill>
          <a:blip r:embed="rId2"/>
          <a:stretch>
            <a:fillRect/>
          </a:stretch>
        </p:blipFill>
        <p:spPr>
          <a:xfrm>
            <a:off x="0" y="-240256"/>
            <a:ext cx="24487126" cy="14034583"/>
          </a:xfrm>
          <a:prstGeom prst="rect">
            <a:avLst/>
          </a:prstGeom>
          <a:ln w="3175">
            <a:solidFill>
              <a:schemeClr val="accent2">
                <a:lumMod val="75000"/>
              </a:schemeClr>
            </a:solidFill>
            <a:miter lim="400000"/>
          </a:ln>
        </p:spPr>
      </p:pic>
      <p:sp>
        <p:nvSpPr>
          <p:cNvPr id="9" name="Θέση κειμένου 3"/>
          <p:cNvSpPr txBox="1">
            <a:spLocks/>
          </p:cNvSpPr>
          <p:nvPr/>
        </p:nvSpPr>
        <p:spPr>
          <a:xfrm>
            <a:off x="454696" y="2267030"/>
            <a:ext cx="19010112" cy="799494"/>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hangingPunct="0"/>
            <a:r>
              <a:rPr lang="el-GR" sz="4000" dirty="0">
                <a:solidFill>
                  <a:srgbClr val="1B1B1B"/>
                </a:solidFill>
                <a:latin typeface="Arial"/>
                <a:cs typeface="Arial"/>
              </a:rPr>
              <a:t>Βασικά βήματα Προόδου και Ενεργοποίησης Π ΨΗΜΕΤ</a:t>
            </a:r>
          </a:p>
          <a:p>
            <a:pPr hangingPunct="1"/>
            <a:endParaRPr lang="el-GR" dirty="0">
              <a:latin typeface="Arial" panose="020B0604020202020204" pitchFamily="34" charset="0"/>
              <a:cs typeface="Arial" panose="020B0604020202020204" pitchFamily="34" charset="0"/>
            </a:endParaRPr>
          </a:p>
        </p:txBody>
      </p:sp>
      <p:grpSp>
        <p:nvGrpSpPr>
          <p:cNvPr id="10" name="Group 1696">
            <a:extLst>
              <a:ext uri="{FF2B5EF4-FFF2-40B4-BE49-F238E27FC236}">
                <a16:creationId xmlns:a16="http://schemas.microsoft.com/office/drawing/2014/main" id="{97C08FB9-42E9-40F3-A4CD-81BAE6AD46B5}"/>
              </a:ext>
            </a:extLst>
          </p:cNvPr>
          <p:cNvGrpSpPr/>
          <p:nvPr/>
        </p:nvGrpSpPr>
        <p:grpSpPr>
          <a:xfrm>
            <a:off x="2038872" y="6571262"/>
            <a:ext cx="19310157" cy="492098"/>
            <a:chOff x="846058" y="3704174"/>
            <a:chExt cx="10499883" cy="436037"/>
          </a:xfrm>
          <a:gradFill flip="none" rotWithShape="1">
            <a:gsLst>
              <a:gs pos="0">
                <a:schemeClr val="accent1">
                  <a:lumMod val="75000"/>
                  <a:tint val="66000"/>
                  <a:satMod val="160000"/>
                </a:schemeClr>
              </a:gs>
              <a:gs pos="50000">
                <a:schemeClr val="accent1">
                  <a:lumMod val="75000"/>
                  <a:tint val="44500"/>
                  <a:satMod val="160000"/>
                </a:schemeClr>
              </a:gs>
              <a:gs pos="100000">
                <a:schemeClr val="accent1">
                  <a:lumMod val="75000"/>
                  <a:tint val="23500"/>
                  <a:satMod val="160000"/>
                </a:schemeClr>
              </a:gs>
            </a:gsLst>
            <a:lin ang="18900000" scaled="1"/>
            <a:tileRect/>
          </a:gradFill>
        </p:grpSpPr>
        <p:sp>
          <p:nvSpPr>
            <p:cNvPr id="11" name="Rectangle 1697">
              <a:extLst>
                <a:ext uri="{FF2B5EF4-FFF2-40B4-BE49-F238E27FC236}">
                  <a16:creationId xmlns:a16="http://schemas.microsoft.com/office/drawing/2014/main" id="{ED7CEF3D-7244-4094-B49B-33D2B1E50798}"/>
                </a:ext>
              </a:extLst>
            </p:cNvPr>
            <p:cNvSpPr/>
            <p:nvPr/>
          </p:nvSpPr>
          <p:spPr>
            <a:xfrm flipH="1">
              <a:off x="9242821" y="3704174"/>
              <a:ext cx="2103120" cy="43603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698">
              <a:extLst>
                <a:ext uri="{FF2B5EF4-FFF2-40B4-BE49-F238E27FC236}">
                  <a16:creationId xmlns:a16="http://schemas.microsoft.com/office/drawing/2014/main" id="{196D4E7F-96AD-473B-A519-44A1887CEBAC}"/>
                </a:ext>
              </a:extLst>
            </p:cNvPr>
            <p:cNvSpPr/>
            <p:nvPr/>
          </p:nvSpPr>
          <p:spPr>
            <a:xfrm>
              <a:off x="846058" y="3708250"/>
              <a:ext cx="2103120" cy="431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699">
              <a:extLst>
                <a:ext uri="{FF2B5EF4-FFF2-40B4-BE49-F238E27FC236}">
                  <a16:creationId xmlns:a16="http://schemas.microsoft.com/office/drawing/2014/main" id="{9D07B0A1-9BB3-4749-BD67-2BC8A0DD11C9}"/>
                </a:ext>
              </a:extLst>
            </p:cNvPr>
            <p:cNvSpPr/>
            <p:nvPr/>
          </p:nvSpPr>
          <p:spPr>
            <a:xfrm flipH="1">
              <a:off x="7143631" y="3708250"/>
              <a:ext cx="2103120" cy="431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700">
              <a:extLst>
                <a:ext uri="{FF2B5EF4-FFF2-40B4-BE49-F238E27FC236}">
                  <a16:creationId xmlns:a16="http://schemas.microsoft.com/office/drawing/2014/main" id="{5C26F66C-069B-477A-8741-24B41B43CFE9}"/>
                </a:ext>
              </a:extLst>
            </p:cNvPr>
            <p:cNvSpPr/>
            <p:nvPr/>
          </p:nvSpPr>
          <p:spPr>
            <a:xfrm flipH="1">
              <a:off x="5044440" y="3708250"/>
              <a:ext cx="2103120" cy="431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701">
              <a:extLst>
                <a:ext uri="{FF2B5EF4-FFF2-40B4-BE49-F238E27FC236}">
                  <a16:creationId xmlns:a16="http://schemas.microsoft.com/office/drawing/2014/main" id="{455307E3-9ACE-4559-94E5-C3D206416DAA}"/>
                </a:ext>
              </a:extLst>
            </p:cNvPr>
            <p:cNvSpPr/>
            <p:nvPr/>
          </p:nvSpPr>
          <p:spPr>
            <a:xfrm flipH="1">
              <a:off x="2945249" y="3708250"/>
              <a:ext cx="2103120" cy="4319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702">
            <a:extLst>
              <a:ext uri="{FF2B5EF4-FFF2-40B4-BE49-F238E27FC236}">
                <a16:creationId xmlns:a16="http://schemas.microsoft.com/office/drawing/2014/main" id="{1188A1DE-7783-4BEE-8E50-F404B33B5DA0}"/>
              </a:ext>
            </a:extLst>
          </p:cNvPr>
          <p:cNvSpPr/>
          <p:nvPr/>
        </p:nvSpPr>
        <p:spPr>
          <a:xfrm flipV="1">
            <a:off x="2038871" y="6816267"/>
            <a:ext cx="1931015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708">
            <a:extLst>
              <a:ext uri="{FF2B5EF4-FFF2-40B4-BE49-F238E27FC236}">
                <a16:creationId xmlns:a16="http://schemas.microsoft.com/office/drawing/2014/main" id="{BB342851-ED9F-4DD0-B78E-8D9F8BE98F96}"/>
              </a:ext>
            </a:extLst>
          </p:cNvPr>
          <p:cNvSpPr>
            <a:spLocks noChangeAspect="1"/>
          </p:cNvSpPr>
          <p:nvPr/>
        </p:nvSpPr>
        <p:spPr>
          <a:xfrm flipH="1" flipV="1">
            <a:off x="1861579" y="6533358"/>
            <a:ext cx="561157" cy="561157"/>
          </a:xfrm>
          <a:prstGeom prst="ellipse">
            <a:avLst/>
          </a:prstGeom>
          <a:solidFill>
            <a:schemeClr val="accent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0" name="Oval 1708">
            <a:extLst>
              <a:ext uri="{FF2B5EF4-FFF2-40B4-BE49-F238E27FC236}">
                <a16:creationId xmlns:a16="http://schemas.microsoft.com/office/drawing/2014/main" id="{BB342851-ED9F-4DD0-B78E-8D9F8BE98F96}"/>
              </a:ext>
            </a:extLst>
          </p:cNvPr>
          <p:cNvSpPr>
            <a:spLocks noChangeAspect="1"/>
          </p:cNvSpPr>
          <p:nvPr/>
        </p:nvSpPr>
        <p:spPr>
          <a:xfrm flipH="1" flipV="1">
            <a:off x="4962444" y="6508722"/>
            <a:ext cx="579232" cy="579232"/>
          </a:xfrm>
          <a:prstGeom prst="ellipse">
            <a:avLst/>
          </a:prstGeom>
          <a:solidFill>
            <a:schemeClr val="accent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1" name="Oval 1708">
            <a:extLst>
              <a:ext uri="{FF2B5EF4-FFF2-40B4-BE49-F238E27FC236}">
                <a16:creationId xmlns:a16="http://schemas.microsoft.com/office/drawing/2014/main" id="{BB342851-ED9F-4DD0-B78E-8D9F8BE98F96}"/>
              </a:ext>
            </a:extLst>
          </p:cNvPr>
          <p:cNvSpPr>
            <a:spLocks noChangeAspect="1"/>
          </p:cNvSpPr>
          <p:nvPr/>
        </p:nvSpPr>
        <p:spPr>
          <a:xfrm flipH="1" flipV="1">
            <a:off x="7620565" y="6531694"/>
            <a:ext cx="531664" cy="531664"/>
          </a:xfrm>
          <a:prstGeom prst="ellipse">
            <a:avLst/>
          </a:prstGeom>
          <a:solidFill>
            <a:schemeClr val="accent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2" name="Oval 1708">
            <a:extLst>
              <a:ext uri="{FF2B5EF4-FFF2-40B4-BE49-F238E27FC236}">
                <a16:creationId xmlns:a16="http://schemas.microsoft.com/office/drawing/2014/main" id="{BB342851-ED9F-4DD0-B78E-8D9F8BE98F96}"/>
              </a:ext>
            </a:extLst>
          </p:cNvPr>
          <p:cNvSpPr>
            <a:spLocks noChangeAspect="1"/>
          </p:cNvSpPr>
          <p:nvPr/>
        </p:nvSpPr>
        <p:spPr>
          <a:xfrm flipH="1" flipV="1">
            <a:off x="10817940" y="6508288"/>
            <a:ext cx="561112" cy="561112"/>
          </a:xfrm>
          <a:prstGeom prst="ellipse">
            <a:avLst/>
          </a:prstGeom>
          <a:solidFill>
            <a:schemeClr val="accent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3" name="Oval 1708">
            <a:extLst>
              <a:ext uri="{FF2B5EF4-FFF2-40B4-BE49-F238E27FC236}">
                <a16:creationId xmlns:a16="http://schemas.microsoft.com/office/drawing/2014/main" id="{BB342851-ED9F-4DD0-B78E-8D9F8BE98F96}"/>
              </a:ext>
            </a:extLst>
          </p:cNvPr>
          <p:cNvSpPr>
            <a:spLocks noChangeAspect="1"/>
          </p:cNvSpPr>
          <p:nvPr/>
        </p:nvSpPr>
        <p:spPr>
          <a:xfrm flipH="1" flipV="1">
            <a:off x="13801137" y="6508288"/>
            <a:ext cx="559856" cy="559856"/>
          </a:xfrm>
          <a:prstGeom prst="ellipse">
            <a:avLst/>
          </a:prstGeom>
          <a:solidFill>
            <a:schemeClr val="accent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4" name="Oval 1708">
            <a:extLst>
              <a:ext uri="{FF2B5EF4-FFF2-40B4-BE49-F238E27FC236}">
                <a16:creationId xmlns:a16="http://schemas.microsoft.com/office/drawing/2014/main" id="{BB342851-ED9F-4DD0-B78E-8D9F8BE98F96}"/>
              </a:ext>
            </a:extLst>
          </p:cNvPr>
          <p:cNvSpPr>
            <a:spLocks noChangeAspect="1"/>
          </p:cNvSpPr>
          <p:nvPr/>
        </p:nvSpPr>
        <p:spPr>
          <a:xfrm flipH="1" flipV="1">
            <a:off x="17382133" y="6526055"/>
            <a:ext cx="568461" cy="568461"/>
          </a:xfrm>
          <a:prstGeom prst="ellipse">
            <a:avLst/>
          </a:prstGeom>
          <a:solidFill>
            <a:schemeClr val="accent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sp>
        <p:nvSpPr>
          <p:cNvPr id="25" name="Oval 1708">
            <a:extLst>
              <a:ext uri="{FF2B5EF4-FFF2-40B4-BE49-F238E27FC236}">
                <a16:creationId xmlns:a16="http://schemas.microsoft.com/office/drawing/2014/main" id="{BB342851-ED9F-4DD0-B78E-8D9F8BE98F96}"/>
              </a:ext>
            </a:extLst>
          </p:cNvPr>
          <p:cNvSpPr>
            <a:spLocks noChangeAspect="1"/>
          </p:cNvSpPr>
          <p:nvPr/>
        </p:nvSpPr>
        <p:spPr>
          <a:xfrm flipH="1" flipV="1">
            <a:off x="20978085" y="6554814"/>
            <a:ext cx="533139" cy="533139"/>
          </a:xfrm>
          <a:prstGeom prst="ellipse">
            <a:avLst/>
          </a:prstGeom>
          <a:solidFill>
            <a:schemeClr val="accent1">
              <a:lumMod val="5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p>
        </p:txBody>
      </p:sp>
      <p:cxnSp>
        <p:nvCxnSpPr>
          <p:cNvPr id="26" name="Straight Connector 1707">
            <a:extLst>
              <a:ext uri="{FF2B5EF4-FFF2-40B4-BE49-F238E27FC236}">
                <a16:creationId xmlns:a16="http://schemas.microsoft.com/office/drawing/2014/main" id="{F5431A4C-DEBE-44C8-A606-5367B7DC01F0}"/>
              </a:ext>
            </a:extLst>
          </p:cNvPr>
          <p:cNvCxnSpPr>
            <a:cxnSpLocks/>
          </p:cNvCxnSpPr>
          <p:nvPr/>
        </p:nvCxnSpPr>
        <p:spPr>
          <a:xfrm>
            <a:off x="2141786" y="4213188"/>
            <a:ext cx="0" cy="2432864"/>
          </a:xfrm>
          <a:prstGeom prst="line">
            <a:avLst/>
          </a:prstGeom>
          <a:ln w="31750">
            <a:solidFill>
              <a:schemeClr val="accent1">
                <a:lumMod val="50000"/>
              </a:schemeClr>
            </a:solidFill>
            <a:headEnd type="oval" w="med" len="med"/>
          </a:ln>
        </p:spPr>
        <p:style>
          <a:lnRef idx="1">
            <a:schemeClr val="accent1"/>
          </a:lnRef>
          <a:fillRef idx="0">
            <a:schemeClr val="accent1"/>
          </a:fillRef>
          <a:effectRef idx="0">
            <a:schemeClr val="accent1"/>
          </a:effectRef>
          <a:fontRef idx="minor">
            <a:schemeClr val="tx1"/>
          </a:fontRef>
        </p:style>
      </p:cxnSp>
      <p:cxnSp>
        <p:nvCxnSpPr>
          <p:cNvPr id="28" name="Straight Connector 1707">
            <a:extLst>
              <a:ext uri="{FF2B5EF4-FFF2-40B4-BE49-F238E27FC236}">
                <a16:creationId xmlns:a16="http://schemas.microsoft.com/office/drawing/2014/main" id="{F5431A4C-DEBE-44C8-A606-5367B7DC01F0}"/>
              </a:ext>
            </a:extLst>
          </p:cNvPr>
          <p:cNvCxnSpPr>
            <a:cxnSpLocks/>
          </p:cNvCxnSpPr>
          <p:nvPr/>
        </p:nvCxnSpPr>
        <p:spPr>
          <a:xfrm>
            <a:off x="7844799" y="4161365"/>
            <a:ext cx="1" cy="2409897"/>
          </a:xfrm>
          <a:prstGeom prst="line">
            <a:avLst/>
          </a:prstGeom>
          <a:ln w="31750">
            <a:solidFill>
              <a:schemeClr val="accent1">
                <a:lumMod val="50000"/>
              </a:schemeClr>
            </a:solidFill>
            <a:headEnd type="oval" w="med" len="med"/>
          </a:ln>
        </p:spPr>
        <p:style>
          <a:lnRef idx="1">
            <a:schemeClr val="accent1"/>
          </a:lnRef>
          <a:fillRef idx="0">
            <a:schemeClr val="accent1"/>
          </a:fillRef>
          <a:effectRef idx="0">
            <a:schemeClr val="accent1"/>
          </a:effectRef>
          <a:fontRef idx="minor">
            <a:schemeClr val="tx1"/>
          </a:fontRef>
        </p:style>
      </p:cxnSp>
      <p:cxnSp>
        <p:nvCxnSpPr>
          <p:cNvPr id="29" name="Straight Connector 1707">
            <a:extLst>
              <a:ext uri="{FF2B5EF4-FFF2-40B4-BE49-F238E27FC236}">
                <a16:creationId xmlns:a16="http://schemas.microsoft.com/office/drawing/2014/main" id="{F5431A4C-DEBE-44C8-A606-5367B7DC01F0}"/>
              </a:ext>
            </a:extLst>
          </p:cNvPr>
          <p:cNvCxnSpPr>
            <a:cxnSpLocks/>
          </p:cNvCxnSpPr>
          <p:nvPr/>
        </p:nvCxnSpPr>
        <p:spPr>
          <a:xfrm>
            <a:off x="21206297" y="4601646"/>
            <a:ext cx="41348" cy="1969616"/>
          </a:xfrm>
          <a:prstGeom prst="line">
            <a:avLst/>
          </a:prstGeom>
          <a:ln w="31750">
            <a:solidFill>
              <a:schemeClr val="accent1">
                <a:lumMod val="50000"/>
              </a:schemeClr>
            </a:solidFill>
            <a:headEnd type="oval" w="med" len="med"/>
          </a:ln>
        </p:spPr>
        <p:style>
          <a:lnRef idx="1">
            <a:schemeClr val="accent1"/>
          </a:lnRef>
          <a:fillRef idx="0">
            <a:schemeClr val="accent1"/>
          </a:fillRef>
          <a:effectRef idx="0">
            <a:schemeClr val="accent1"/>
          </a:effectRef>
          <a:fontRef idx="minor">
            <a:schemeClr val="tx1"/>
          </a:fontRef>
        </p:style>
      </p:cxnSp>
      <p:cxnSp>
        <p:nvCxnSpPr>
          <p:cNvPr id="30" name="Straight Connector 1707">
            <a:extLst>
              <a:ext uri="{FF2B5EF4-FFF2-40B4-BE49-F238E27FC236}">
                <a16:creationId xmlns:a16="http://schemas.microsoft.com/office/drawing/2014/main" id="{F5431A4C-DEBE-44C8-A606-5367B7DC01F0}"/>
              </a:ext>
            </a:extLst>
          </p:cNvPr>
          <p:cNvCxnSpPr>
            <a:cxnSpLocks/>
          </p:cNvCxnSpPr>
          <p:nvPr/>
        </p:nvCxnSpPr>
        <p:spPr>
          <a:xfrm flipV="1">
            <a:off x="17606366" y="7148071"/>
            <a:ext cx="0" cy="2446233"/>
          </a:xfrm>
          <a:prstGeom prst="line">
            <a:avLst/>
          </a:prstGeom>
          <a:ln w="31750">
            <a:solidFill>
              <a:schemeClr val="accent1">
                <a:lumMod val="50000"/>
              </a:schemeClr>
            </a:solidFill>
            <a:headEnd type="oval" w="med" len="med"/>
          </a:ln>
        </p:spPr>
        <p:style>
          <a:lnRef idx="1">
            <a:schemeClr val="accent1"/>
          </a:lnRef>
          <a:fillRef idx="0">
            <a:schemeClr val="accent1"/>
          </a:fillRef>
          <a:effectRef idx="0">
            <a:schemeClr val="accent1"/>
          </a:effectRef>
          <a:fontRef idx="minor">
            <a:schemeClr val="tx1"/>
          </a:fontRef>
        </p:style>
      </p:cxnSp>
      <p:cxnSp>
        <p:nvCxnSpPr>
          <p:cNvPr id="31" name="Straight Connector 1707">
            <a:extLst>
              <a:ext uri="{FF2B5EF4-FFF2-40B4-BE49-F238E27FC236}">
                <a16:creationId xmlns:a16="http://schemas.microsoft.com/office/drawing/2014/main" id="{F5431A4C-DEBE-44C8-A606-5367B7DC01F0}"/>
              </a:ext>
            </a:extLst>
          </p:cNvPr>
          <p:cNvCxnSpPr>
            <a:cxnSpLocks/>
          </p:cNvCxnSpPr>
          <p:nvPr/>
        </p:nvCxnSpPr>
        <p:spPr>
          <a:xfrm flipV="1">
            <a:off x="11013819" y="7087955"/>
            <a:ext cx="32434" cy="3730485"/>
          </a:xfrm>
          <a:prstGeom prst="line">
            <a:avLst/>
          </a:prstGeom>
          <a:ln w="31750">
            <a:solidFill>
              <a:schemeClr val="accent1">
                <a:lumMod val="50000"/>
              </a:schemeClr>
            </a:solidFill>
            <a:headEnd type="oval" w="med" len="med"/>
          </a:ln>
        </p:spPr>
        <p:style>
          <a:lnRef idx="1">
            <a:schemeClr val="accent1"/>
          </a:lnRef>
          <a:fillRef idx="0">
            <a:schemeClr val="accent1"/>
          </a:fillRef>
          <a:effectRef idx="0">
            <a:schemeClr val="accent1"/>
          </a:effectRef>
          <a:fontRef idx="minor">
            <a:schemeClr val="tx1"/>
          </a:fontRef>
        </p:style>
      </p:cxnSp>
      <p:cxnSp>
        <p:nvCxnSpPr>
          <p:cNvPr id="32" name="Straight Connector 1707">
            <a:extLst>
              <a:ext uri="{FF2B5EF4-FFF2-40B4-BE49-F238E27FC236}">
                <a16:creationId xmlns:a16="http://schemas.microsoft.com/office/drawing/2014/main" id="{F5431A4C-DEBE-44C8-A606-5367B7DC01F0}"/>
              </a:ext>
            </a:extLst>
          </p:cNvPr>
          <p:cNvCxnSpPr>
            <a:cxnSpLocks/>
          </p:cNvCxnSpPr>
          <p:nvPr/>
        </p:nvCxnSpPr>
        <p:spPr>
          <a:xfrm flipV="1">
            <a:off x="5186676" y="7094517"/>
            <a:ext cx="12817" cy="2211755"/>
          </a:xfrm>
          <a:prstGeom prst="line">
            <a:avLst/>
          </a:prstGeom>
          <a:ln w="31750">
            <a:solidFill>
              <a:schemeClr val="accent1">
                <a:lumMod val="50000"/>
              </a:schemeClr>
            </a:solidFill>
            <a:headEnd type="oval" w="med" len="med"/>
          </a:ln>
        </p:spPr>
        <p:style>
          <a:lnRef idx="1">
            <a:schemeClr val="accent1"/>
          </a:lnRef>
          <a:fillRef idx="0">
            <a:schemeClr val="accent1"/>
          </a:fillRef>
          <a:effectRef idx="0">
            <a:schemeClr val="accent1"/>
          </a:effectRef>
          <a:fontRef idx="minor">
            <a:schemeClr val="tx1"/>
          </a:fontRef>
        </p:style>
      </p:cxnSp>
      <p:cxnSp>
        <p:nvCxnSpPr>
          <p:cNvPr id="44" name="Straight Connector 1707">
            <a:extLst>
              <a:ext uri="{FF2B5EF4-FFF2-40B4-BE49-F238E27FC236}">
                <a16:creationId xmlns:a16="http://schemas.microsoft.com/office/drawing/2014/main" id="{F5431A4C-DEBE-44C8-A606-5367B7DC01F0}"/>
              </a:ext>
            </a:extLst>
          </p:cNvPr>
          <p:cNvCxnSpPr>
            <a:cxnSpLocks/>
          </p:cNvCxnSpPr>
          <p:nvPr/>
        </p:nvCxnSpPr>
        <p:spPr>
          <a:xfrm>
            <a:off x="14057038" y="4139980"/>
            <a:ext cx="1792" cy="2497776"/>
          </a:xfrm>
          <a:prstGeom prst="line">
            <a:avLst/>
          </a:prstGeom>
          <a:ln w="31750">
            <a:solidFill>
              <a:schemeClr val="accent1">
                <a:lumMod val="50000"/>
              </a:schemeClr>
            </a:solidFill>
            <a:headEnd type="oval" w="med" len="med"/>
          </a:ln>
        </p:spPr>
        <p:style>
          <a:lnRef idx="1">
            <a:schemeClr val="accent1"/>
          </a:lnRef>
          <a:fillRef idx="0">
            <a:schemeClr val="accent1"/>
          </a:fillRef>
          <a:effectRef idx="0">
            <a:schemeClr val="accent1"/>
          </a:effectRef>
          <a:fontRef idx="minor">
            <a:schemeClr val="tx1"/>
          </a:fontRef>
        </p:style>
      </p:cxnSp>
      <p:grpSp>
        <p:nvGrpSpPr>
          <p:cNvPr id="49" name="Group 1718">
            <a:extLst>
              <a:ext uri="{FF2B5EF4-FFF2-40B4-BE49-F238E27FC236}">
                <a16:creationId xmlns:a16="http://schemas.microsoft.com/office/drawing/2014/main" id="{4DA13499-3216-4F68-AA11-2B4C23BDBAE0}"/>
              </a:ext>
            </a:extLst>
          </p:cNvPr>
          <p:cNvGrpSpPr/>
          <p:nvPr/>
        </p:nvGrpSpPr>
        <p:grpSpPr>
          <a:xfrm>
            <a:off x="2264458" y="4228814"/>
            <a:ext cx="2952328" cy="2364695"/>
            <a:chOff x="1117846" y="4439077"/>
            <a:chExt cx="3402980" cy="1713182"/>
          </a:xfrm>
        </p:grpSpPr>
        <p:sp>
          <p:nvSpPr>
            <p:cNvPr id="50" name="TextBox 49">
              <a:extLst>
                <a:ext uri="{FF2B5EF4-FFF2-40B4-BE49-F238E27FC236}">
                  <a16:creationId xmlns:a16="http://schemas.microsoft.com/office/drawing/2014/main" id="{5B719500-B7F6-4376-B698-B35BF026A6CC}"/>
                </a:ext>
              </a:extLst>
            </p:cNvPr>
            <p:cNvSpPr txBox="1"/>
            <p:nvPr/>
          </p:nvSpPr>
          <p:spPr>
            <a:xfrm>
              <a:off x="1117846" y="4836683"/>
              <a:ext cx="3402980" cy="1315576"/>
            </a:xfrm>
            <a:prstGeom prst="rect">
              <a:avLst/>
            </a:prstGeom>
            <a:noFill/>
          </p:spPr>
          <p:txBody>
            <a:bodyPr wrap="square" rtlCol="0">
              <a:spAutoFit/>
            </a:bodyPr>
            <a:lstStyle/>
            <a:p>
              <a:pPr algn="l"/>
              <a:r>
                <a:rPr lang="el-GR" altLang="ko-KR" sz="2000" dirty="0">
                  <a:solidFill>
                    <a:srgbClr val="1B1B1B"/>
                  </a:solidFill>
                  <a:latin typeface="Arial" panose="020B0604020202020204" pitchFamily="34" charset="0"/>
                  <a:cs typeface="Arial" panose="020B0604020202020204" pitchFamily="34" charset="0"/>
                </a:rPr>
                <a:t>Έγκριση Προγράμματος</a:t>
              </a:r>
              <a:r>
                <a:rPr lang="en-US" altLang="ko-KR" sz="2000" dirty="0">
                  <a:solidFill>
                    <a:srgbClr val="1B1B1B"/>
                  </a:solidFill>
                  <a:latin typeface="Arial" panose="020B0604020202020204" pitchFamily="34" charset="0"/>
                  <a:cs typeface="Arial" panose="020B0604020202020204" pitchFamily="34" charset="0"/>
                </a:rPr>
                <a:t>:</a:t>
              </a:r>
            </a:p>
            <a:p>
              <a:pPr algn="l"/>
              <a:r>
                <a:rPr lang="el-GR" sz="2000" dirty="0">
                  <a:solidFill>
                    <a:srgbClr val="1B1B1B"/>
                  </a:solidFill>
                  <a:latin typeface="Arial" panose="020B0604020202020204" pitchFamily="34" charset="0"/>
                  <a:ea typeface="Calibri" panose="020F0502020204030204" pitchFamily="34" charset="0"/>
                  <a:cs typeface="Arial" panose="020B0604020202020204" pitchFamily="34" charset="0"/>
                </a:rPr>
                <a:t>Απόφαση 4452 </a:t>
              </a:r>
              <a:r>
                <a:rPr lang="en-US" sz="2000" dirty="0">
                  <a:solidFill>
                    <a:srgbClr val="1B1B1B"/>
                  </a:solidFill>
                  <a:latin typeface="Arial" panose="020B0604020202020204" pitchFamily="34" charset="0"/>
                  <a:ea typeface="Calibri" panose="020F0502020204030204" pitchFamily="34" charset="0"/>
                  <a:cs typeface="Arial" panose="020B0604020202020204" pitchFamily="34" charset="0"/>
                </a:rPr>
                <a:t>C(2022) </a:t>
              </a:r>
              <a:r>
                <a:rPr lang="el-GR" sz="2000" dirty="0">
                  <a:solidFill>
                    <a:srgbClr val="1B1B1B"/>
                  </a:solidFill>
                  <a:latin typeface="Arial" panose="020B0604020202020204" pitchFamily="34" charset="0"/>
                  <a:ea typeface="Calibri" panose="020F0502020204030204" pitchFamily="34" charset="0"/>
                  <a:cs typeface="Arial" panose="020B0604020202020204" pitchFamily="34" charset="0"/>
                </a:rPr>
                <a:t>της Ευρωπαϊκής Επιτροπής</a:t>
              </a:r>
              <a:r>
                <a:rPr lang="en-US" altLang="ko-KR" sz="2000" dirty="0">
                  <a:solidFill>
                    <a:srgbClr val="1B1B1B"/>
                  </a:solidFill>
                  <a:latin typeface="Arial" panose="020B0604020202020204" pitchFamily="34" charset="0"/>
                  <a:cs typeface="Arial" panose="020B0604020202020204" pitchFamily="34" charset="0"/>
                </a:rPr>
                <a:t>  </a:t>
              </a:r>
            </a:p>
            <a:p>
              <a:pPr algn="ctr"/>
              <a:r>
                <a:rPr lang="en-US" altLang="ko-KR" sz="1200" dirty="0">
                  <a:solidFill>
                    <a:schemeClr val="tx1">
                      <a:lumMod val="85000"/>
                      <a:lumOff val="15000"/>
                    </a:schemeClr>
                  </a:solidFill>
                  <a:cs typeface="Arial" pitchFamily="34" charset="0"/>
                </a:rPr>
                <a:t>. </a:t>
              </a:r>
              <a:endParaRPr lang="ko-KR" altLang="en-US" sz="1200" dirty="0">
                <a:solidFill>
                  <a:schemeClr val="tx1">
                    <a:lumMod val="85000"/>
                    <a:lumOff val="15000"/>
                  </a:schemeClr>
                </a:solidFill>
                <a:cs typeface="Arial" pitchFamily="34" charset="0"/>
              </a:endParaRPr>
            </a:p>
          </p:txBody>
        </p:sp>
        <p:sp>
          <p:nvSpPr>
            <p:cNvPr id="51" name="TextBox 50">
              <a:extLst>
                <a:ext uri="{FF2B5EF4-FFF2-40B4-BE49-F238E27FC236}">
                  <a16:creationId xmlns:a16="http://schemas.microsoft.com/office/drawing/2014/main" id="{DEBBA717-711C-4EED-8B8B-15BBC2BA027F}"/>
                </a:ext>
              </a:extLst>
            </p:cNvPr>
            <p:cNvSpPr txBox="1"/>
            <p:nvPr/>
          </p:nvSpPr>
          <p:spPr>
            <a:xfrm>
              <a:off x="1117846" y="4439077"/>
              <a:ext cx="2691170" cy="334469"/>
            </a:xfrm>
            <a:prstGeom prst="rect">
              <a:avLst/>
            </a:prstGeom>
            <a:noFill/>
          </p:spPr>
          <p:txBody>
            <a:bodyPr wrap="square" lIns="91440" tIns="45720" rIns="91440" bIns="45720" rtlCol="0" anchor="ctr">
              <a:spAutoFit/>
            </a:bodyPr>
            <a:lstStyle/>
            <a:p>
              <a:pPr algn="l"/>
              <a:r>
                <a:rPr lang="el-GR" altLang="ko-KR" sz="2400" b="1" dirty="0">
                  <a:solidFill>
                    <a:schemeClr val="accent1">
                      <a:lumMod val="50000"/>
                    </a:schemeClr>
                  </a:solidFill>
                  <a:latin typeface="Arial"/>
                  <a:cs typeface="Arial"/>
                </a:rPr>
                <a:t>1/7/2022</a:t>
              </a:r>
            </a:p>
          </p:txBody>
        </p:sp>
      </p:grpSp>
      <p:grpSp>
        <p:nvGrpSpPr>
          <p:cNvPr id="52" name="Group 1718">
            <a:extLst>
              <a:ext uri="{FF2B5EF4-FFF2-40B4-BE49-F238E27FC236}">
                <a16:creationId xmlns:a16="http://schemas.microsoft.com/office/drawing/2014/main" id="{4DA13499-3216-4F68-AA11-2B4C23BDBAE0}"/>
              </a:ext>
            </a:extLst>
          </p:cNvPr>
          <p:cNvGrpSpPr/>
          <p:nvPr/>
        </p:nvGrpSpPr>
        <p:grpSpPr>
          <a:xfrm>
            <a:off x="5105281" y="7859436"/>
            <a:ext cx="3236241" cy="1477330"/>
            <a:chOff x="701720" y="4480330"/>
            <a:chExt cx="3730230" cy="1070301"/>
          </a:xfrm>
        </p:grpSpPr>
        <p:sp>
          <p:nvSpPr>
            <p:cNvPr id="53" name="TextBox 52">
              <a:extLst>
                <a:ext uri="{FF2B5EF4-FFF2-40B4-BE49-F238E27FC236}">
                  <a16:creationId xmlns:a16="http://schemas.microsoft.com/office/drawing/2014/main" id="{5B719500-B7F6-4376-B698-B35BF026A6CC}"/>
                </a:ext>
              </a:extLst>
            </p:cNvPr>
            <p:cNvSpPr txBox="1"/>
            <p:nvPr/>
          </p:nvSpPr>
          <p:spPr>
            <a:xfrm>
              <a:off x="1028970" y="4814800"/>
              <a:ext cx="3402980" cy="735831"/>
            </a:xfrm>
            <a:prstGeom prst="rect">
              <a:avLst/>
            </a:prstGeom>
            <a:noFill/>
          </p:spPr>
          <p:txBody>
            <a:bodyPr wrap="square" rtlCol="0">
              <a:spAutoFit/>
            </a:bodyPr>
            <a:lstStyle/>
            <a:p>
              <a:pPr algn="l"/>
              <a:r>
                <a:rPr lang="el-GR" altLang="ko-KR" sz="2000" dirty="0">
                  <a:solidFill>
                    <a:srgbClr val="1B1B1B"/>
                  </a:solidFill>
                  <a:latin typeface="Arial" panose="020B0604020202020204" pitchFamily="34" charset="0"/>
                  <a:cs typeface="Arial" panose="020B0604020202020204" pitchFamily="34" charset="0"/>
                </a:rPr>
                <a:t>1</a:t>
              </a:r>
              <a:r>
                <a:rPr lang="el-GR" altLang="ko-KR" sz="2000" baseline="30000" dirty="0">
                  <a:solidFill>
                    <a:srgbClr val="1B1B1B"/>
                  </a:solidFill>
                  <a:latin typeface="Arial" panose="020B0604020202020204" pitchFamily="34" charset="0"/>
                  <a:cs typeface="Arial" panose="020B0604020202020204" pitchFamily="34" charset="0"/>
                </a:rPr>
                <a:t>η</a:t>
              </a:r>
              <a:r>
                <a:rPr lang="el-GR" altLang="ko-KR" sz="2000" dirty="0">
                  <a:solidFill>
                    <a:srgbClr val="1B1B1B"/>
                  </a:solidFill>
                  <a:latin typeface="Arial" panose="020B0604020202020204" pitchFamily="34" charset="0"/>
                  <a:cs typeface="Arial" panose="020B0604020202020204" pitchFamily="34" charset="0"/>
                </a:rPr>
                <a:t> Επιτροπή Παρακολούθησης ΠΨΗΜΕΤ</a:t>
              </a:r>
              <a:r>
                <a:rPr lang="en-US" altLang="ko-KR" sz="2000" dirty="0">
                  <a:solidFill>
                    <a:srgbClr val="1B1B1B"/>
                  </a:solidFill>
                  <a:latin typeface="Arial" panose="020B0604020202020204" pitchFamily="34" charset="0"/>
                  <a:cs typeface="Arial" panose="020B0604020202020204" pitchFamily="34" charset="0"/>
                </a:rPr>
                <a:t>  </a:t>
              </a:r>
            </a:p>
          </p:txBody>
        </p:sp>
        <p:sp>
          <p:nvSpPr>
            <p:cNvPr id="54" name="TextBox 53">
              <a:extLst>
                <a:ext uri="{FF2B5EF4-FFF2-40B4-BE49-F238E27FC236}">
                  <a16:creationId xmlns:a16="http://schemas.microsoft.com/office/drawing/2014/main" id="{DEBBA717-711C-4EED-8B8B-15BBC2BA027F}"/>
                </a:ext>
              </a:extLst>
            </p:cNvPr>
            <p:cNvSpPr txBox="1"/>
            <p:nvPr/>
          </p:nvSpPr>
          <p:spPr>
            <a:xfrm>
              <a:off x="701720" y="4480330"/>
              <a:ext cx="2691170" cy="334469"/>
            </a:xfrm>
            <a:prstGeom prst="rect">
              <a:avLst/>
            </a:prstGeom>
            <a:noFill/>
          </p:spPr>
          <p:txBody>
            <a:bodyPr wrap="square" lIns="91440" tIns="45720" rIns="91440" bIns="45720" rtlCol="0" anchor="ctr">
              <a:spAutoFit/>
            </a:bodyPr>
            <a:lstStyle/>
            <a:p>
              <a:pPr algn="ctr"/>
              <a:r>
                <a:rPr lang="el-GR" altLang="ko-KR" sz="2400" b="1" dirty="0">
                  <a:solidFill>
                    <a:schemeClr val="accent1">
                      <a:lumMod val="50000"/>
                    </a:schemeClr>
                  </a:solidFill>
                  <a:latin typeface="Arial"/>
                  <a:cs typeface="Arial"/>
                </a:rPr>
                <a:t>24/10/2022</a:t>
              </a:r>
            </a:p>
          </p:txBody>
        </p:sp>
      </p:grpSp>
      <p:grpSp>
        <p:nvGrpSpPr>
          <p:cNvPr id="55" name="Group 1718">
            <a:extLst>
              <a:ext uri="{FF2B5EF4-FFF2-40B4-BE49-F238E27FC236}">
                <a16:creationId xmlns:a16="http://schemas.microsoft.com/office/drawing/2014/main" id="{4DA13499-3216-4F68-AA11-2B4C23BDBAE0}"/>
              </a:ext>
            </a:extLst>
          </p:cNvPr>
          <p:cNvGrpSpPr/>
          <p:nvPr/>
        </p:nvGrpSpPr>
        <p:grpSpPr>
          <a:xfrm>
            <a:off x="7492556" y="4143598"/>
            <a:ext cx="4154516" cy="2364690"/>
            <a:chOff x="577597" y="4408186"/>
            <a:chExt cx="4374715" cy="1967052"/>
          </a:xfrm>
        </p:grpSpPr>
        <p:sp>
          <p:nvSpPr>
            <p:cNvPr id="56" name="TextBox 55">
              <a:extLst>
                <a:ext uri="{FF2B5EF4-FFF2-40B4-BE49-F238E27FC236}">
                  <a16:creationId xmlns:a16="http://schemas.microsoft.com/office/drawing/2014/main" id="{5B719500-B7F6-4376-B698-B35BF026A6CC}"/>
                </a:ext>
              </a:extLst>
            </p:cNvPr>
            <p:cNvSpPr txBox="1"/>
            <p:nvPr/>
          </p:nvSpPr>
          <p:spPr>
            <a:xfrm>
              <a:off x="1117846" y="4836683"/>
              <a:ext cx="3834466" cy="1538555"/>
            </a:xfrm>
            <a:prstGeom prst="rect">
              <a:avLst/>
            </a:prstGeom>
            <a:noFill/>
          </p:spPr>
          <p:txBody>
            <a:bodyPr wrap="square" rtlCol="0">
              <a:spAutoFit/>
            </a:bodyPr>
            <a:lstStyle/>
            <a:p>
              <a:pPr algn="l"/>
              <a:r>
                <a:rPr lang="el-GR" altLang="ko-KR" sz="2000" dirty="0">
                  <a:solidFill>
                    <a:srgbClr val="1B1B1B"/>
                  </a:solidFill>
                  <a:latin typeface="Arial" panose="020B0604020202020204" pitchFamily="34" charset="0"/>
                  <a:cs typeface="Arial" panose="020B0604020202020204" pitchFamily="34" charset="0"/>
                </a:rPr>
                <a:t>Έκδοση 1</a:t>
              </a:r>
              <a:r>
                <a:rPr lang="el-GR" altLang="ko-KR" sz="2000" baseline="30000" dirty="0">
                  <a:solidFill>
                    <a:srgbClr val="1B1B1B"/>
                  </a:solidFill>
                  <a:latin typeface="Arial" panose="020B0604020202020204" pitchFamily="34" charset="0"/>
                  <a:cs typeface="Arial" panose="020B0604020202020204" pitchFamily="34" charset="0"/>
                </a:rPr>
                <a:t>ης</a:t>
              </a:r>
              <a:r>
                <a:rPr lang="el-GR" altLang="ko-KR" sz="2000" dirty="0">
                  <a:solidFill>
                    <a:srgbClr val="1B1B1B"/>
                  </a:solidFill>
                  <a:latin typeface="Arial" panose="020B0604020202020204" pitchFamily="34" charset="0"/>
                  <a:cs typeface="Arial" panose="020B0604020202020204" pitchFamily="34" charset="0"/>
                </a:rPr>
                <a:t> Πρόσκλησης</a:t>
              </a:r>
            </a:p>
            <a:p>
              <a:pPr algn="l"/>
              <a:r>
                <a:rPr lang="el-GR" altLang="ko-KR" sz="2000" dirty="0">
                  <a:solidFill>
                    <a:srgbClr val="1B1B1B"/>
                  </a:solidFill>
                  <a:latin typeface="Arial" panose="020B0604020202020204" pitchFamily="34" charset="0"/>
                  <a:cs typeface="Arial" panose="020B0604020202020204" pitchFamily="34" charset="0"/>
                </a:rPr>
                <a:t>ΕΤΠΑ</a:t>
              </a:r>
            </a:p>
            <a:p>
              <a:pPr algn="l"/>
              <a:r>
                <a:rPr lang="el-GR" altLang="ko-KR" sz="2000" dirty="0">
                  <a:solidFill>
                    <a:srgbClr val="1B1B1B"/>
                  </a:solidFill>
                  <a:latin typeface="Arial" panose="020B0604020202020204" pitchFamily="34" charset="0"/>
                  <a:cs typeface="Arial" panose="020B0604020202020204" pitchFamily="34" charset="0"/>
                </a:rPr>
                <a:t>«Ψηφιακός Μετασχηματισμός των ΟΤΑ» </a:t>
              </a:r>
            </a:p>
            <a:p>
              <a:pPr algn="l"/>
              <a:r>
                <a:rPr lang="el-GR" altLang="ko-KR" sz="2000" b="1" dirty="0">
                  <a:solidFill>
                    <a:srgbClr val="1B1B1B"/>
                  </a:solidFill>
                  <a:latin typeface="Arial" panose="020B0604020202020204" pitchFamily="34" charset="0"/>
                  <a:cs typeface="Arial" panose="020B0604020202020204" pitchFamily="34" charset="0"/>
                </a:rPr>
                <a:t>Π/Υ 235.285.163€</a:t>
              </a:r>
              <a:endParaRPr lang="en-US" altLang="ko-KR" sz="2000" b="1" dirty="0">
                <a:solidFill>
                  <a:srgbClr val="1B1B1B"/>
                </a:solidFill>
                <a:latin typeface="Arial" panose="020B0604020202020204" pitchFamily="34" charset="0"/>
                <a:cs typeface="Arial" panose="020B0604020202020204" pitchFamily="34" charset="0"/>
              </a:endParaRPr>
            </a:p>
            <a:p>
              <a:pPr algn="ctr"/>
              <a:r>
                <a:rPr lang="en-US" altLang="ko-KR" sz="1200" dirty="0">
                  <a:solidFill>
                    <a:schemeClr val="tx1">
                      <a:lumMod val="85000"/>
                      <a:lumOff val="15000"/>
                    </a:schemeClr>
                  </a:solidFill>
                  <a:cs typeface="Arial" pitchFamily="34" charset="0"/>
                </a:rPr>
                <a:t>. </a:t>
              </a:r>
              <a:endParaRPr lang="ko-KR" altLang="en-US" sz="1200" dirty="0">
                <a:solidFill>
                  <a:schemeClr val="tx1">
                    <a:lumMod val="85000"/>
                    <a:lumOff val="15000"/>
                  </a:schemeClr>
                </a:solidFill>
                <a:cs typeface="Arial" pitchFamily="34" charset="0"/>
              </a:endParaRPr>
            </a:p>
          </p:txBody>
        </p:sp>
        <p:sp>
          <p:nvSpPr>
            <p:cNvPr id="57" name="TextBox 56">
              <a:extLst>
                <a:ext uri="{FF2B5EF4-FFF2-40B4-BE49-F238E27FC236}">
                  <a16:creationId xmlns:a16="http://schemas.microsoft.com/office/drawing/2014/main" id="{DEBBA717-711C-4EED-8B8B-15BBC2BA027F}"/>
                </a:ext>
              </a:extLst>
            </p:cNvPr>
            <p:cNvSpPr txBox="1"/>
            <p:nvPr/>
          </p:nvSpPr>
          <p:spPr>
            <a:xfrm>
              <a:off x="577597" y="4408186"/>
              <a:ext cx="2691170" cy="384033"/>
            </a:xfrm>
            <a:prstGeom prst="rect">
              <a:avLst/>
            </a:prstGeom>
            <a:noFill/>
          </p:spPr>
          <p:txBody>
            <a:bodyPr wrap="square" lIns="91440" tIns="45720" rIns="91440" bIns="45720" rtlCol="0" anchor="ctr">
              <a:spAutoFit/>
            </a:bodyPr>
            <a:lstStyle/>
            <a:p>
              <a:pPr algn="ctr"/>
              <a:r>
                <a:rPr lang="el-GR" altLang="ko-KR" sz="2400" b="1" dirty="0">
                  <a:solidFill>
                    <a:schemeClr val="accent1">
                      <a:lumMod val="50000"/>
                    </a:schemeClr>
                  </a:solidFill>
                  <a:latin typeface="Arial"/>
                  <a:cs typeface="Arial"/>
                </a:rPr>
                <a:t>24/1/2023</a:t>
              </a:r>
            </a:p>
          </p:txBody>
        </p:sp>
      </p:grpSp>
      <p:grpSp>
        <p:nvGrpSpPr>
          <p:cNvPr id="60" name="Group 1718">
            <a:extLst>
              <a:ext uri="{FF2B5EF4-FFF2-40B4-BE49-F238E27FC236}">
                <a16:creationId xmlns:a16="http://schemas.microsoft.com/office/drawing/2014/main" id="{4DA13499-3216-4F68-AA11-2B4C23BDBAE0}"/>
              </a:ext>
            </a:extLst>
          </p:cNvPr>
          <p:cNvGrpSpPr/>
          <p:nvPr/>
        </p:nvGrpSpPr>
        <p:grpSpPr>
          <a:xfrm>
            <a:off x="10651159" y="7442402"/>
            <a:ext cx="4491727" cy="3816429"/>
            <a:chOff x="222513" y="4455550"/>
            <a:chExt cx="4729799" cy="3174673"/>
          </a:xfrm>
        </p:grpSpPr>
        <p:sp>
          <p:nvSpPr>
            <p:cNvPr id="61" name="TextBox 60">
              <a:extLst>
                <a:ext uri="{FF2B5EF4-FFF2-40B4-BE49-F238E27FC236}">
                  <a16:creationId xmlns:a16="http://schemas.microsoft.com/office/drawing/2014/main" id="{5B719500-B7F6-4376-B698-B35BF026A6CC}"/>
                </a:ext>
              </a:extLst>
            </p:cNvPr>
            <p:cNvSpPr txBox="1"/>
            <p:nvPr/>
          </p:nvSpPr>
          <p:spPr>
            <a:xfrm>
              <a:off x="803487" y="4839583"/>
              <a:ext cx="4148825" cy="2790640"/>
            </a:xfrm>
            <a:prstGeom prst="rect">
              <a:avLst/>
            </a:prstGeom>
            <a:noFill/>
          </p:spPr>
          <p:txBody>
            <a:bodyPr wrap="square" rtlCol="0">
              <a:spAutoFit/>
            </a:bodyPr>
            <a:lstStyle/>
            <a:p>
              <a:pPr algn="l"/>
              <a:r>
                <a:rPr lang="el-GR" altLang="ko-KR" sz="2000" dirty="0">
                  <a:solidFill>
                    <a:srgbClr val="1B1B1B"/>
                  </a:solidFill>
                  <a:latin typeface="Arial" panose="020B0604020202020204" pitchFamily="34" charset="0"/>
                  <a:cs typeface="Arial" panose="020B0604020202020204" pitchFamily="34" charset="0"/>
                </a:rPr>
                <a:t>Έκδοση 1</a:t>
              </a:r>
              <a:r>
                <a:rPr lang="el-GR" altLang="ko-KR" sz="2000" baseline="30000" dirty="0">
                  <a:solidFill>
                    <a:srgbClr val="1B1B1B"/>
                  </a:solidFill>
                  <a:latin typeface="Arial" panose="020B0604020202020204" pitchFamily="34" charset="0"/>
                  <a:cs typeface="Arial" panose="020B0604020202020204" pitchFamily="34" charset="0"/>
                </a:rPr>
                <a:t>ης</a:t>
              </a:r>
              <a:r>
                <a:rPr lang="el-GR" altLang="ko-KR" sz="2000" dirty="0">
                  <a:solidFill>
                    <a:srgbClr val="1B1B1B"/>
                  </a:solidFill>
                  <a:latin typeface="Arial" panose="020B0604020202020204" pitchFamily="34" charset="0"/>
                  <a:cs typeface="Arial" panose="020B0604020202020204" pitchFamily="34" charset="0"/>
                </a:rPr>
                <a:t> Πρόσκλησης ΕΚΤ+</a:t>
              </a:r>
            </a:p>
            <a:p>
              <a:pPr algn="l"/>
              <a:r>
                <a:rPr lang="el-GR" altLang="ko-KR" sz="2000" dirty="0">
                  <a:solidFill>
                    <a:srgbClr val="1B1B1B"/>
                  </a:solidFill>
                  <a:latin typeface="Arial" panose="020B0604020202020204" pitchFamily="34" charset="0"/>
                  <a:cs typeface="Arial" panose="020B0604020202020204" pitchFamily="34" charset="0"/>
                </a:rPr>
                <a:t>Υλοποίηση προγραμμάτων</a:t>
              </a:r>
            </a:p>
            <a:p>
              <a:pPr algn="l"/>
              <a:r>
                <a:rPr lang="el-GR" altLang="ko-KR" sz="2000" dirty="0">
                  <a:solidFill>
                    <a:srgbClr val="1B1B1B"/>
                  </a:solidFill>
                  <a:latin typeface="Arial" panose="020B0604020202020204" pitchFamily="34" charset="0"/>
                  <a:cs typeface="Arial" panose="020B0604020202020204" pitchFamily="34" charset="0"/>
                </a:rPr>
                <a:t>επανακατάρτισης - αναβάθμισης ψηφιακών δεξιοτήτων των υπαλλήλων της Γενικής Κυβέρνησης, στο πλαίσιο της Εθνικής Συμμαχίας για τις Ψηφιακές Δεξιότητες και την Απασχόληση»                           </a:t>
              </a:r>
              <a:r>
                <a:rPr lang="el-GR" altLang="ko-KR" sz="2000" b="1" dirty="0">
                  <a:solidFill>
                    <a:srgbClr val="1B1B1B"/>
                  </a:solidFill>
                  <a:latin typeface="Arial" panose="020B0604020202020204" pitchFamily="34" charset="0"/>
                  <a:cs typeface="Arial" panose="020B0604020202020204" pitchFamily="34" charset="0"/>
                </a:rPr>
                <a:t>Π/Υ 20</a:t>
              </a:r>
              <a:r>
                <a:rPr lang="en-US" altLang="ko-KR" sz="2000" b="1" dirty="0">
                  <a:solidFill>
                    <a:srgbClr val="1B1B1B"/>
                  </a:solidFill>
                  <a:latin typeface="Arial" panose="020B0604020202020204" pitchFamily="34" charset="0"/>
                  <a:cs typeface="Arial" panose="020B0604020202020204" pitchFamily="34" charset="0"/>
                </a:rPr>
                <a:t>.</a:t>
              </a:r>
              <a:r>
                <a:rPr lang="el-GR" altLang="ko-KR" sz="2000" b="1" dirty="0">
                  <a:solidFill>
                    <a:srgbClr val="1B1B1B"/>
                  </a:solidFill>
                  <a:latin typeface="Arial" panose="020B0604020202020204" pitchFamily="34" charset="0"/>
                  <a:cs typeface="Arial" panose="020B0604020202020204" pitchFamily="34" charset="0"/>
                </a:rPr>
                <a:t>000</a:t>
              </a:r>
              <a:r>
                <a:rPr lang="en-US" altLang="ko-KR" sz="2000" b="1" dirty="0">
                  <a:solidFill>
                    <a:srgbClr val="1B1B1B"/>
                  </a:solidFill>
                  <a:latin typeface="Arial" panose="020B0604020202020204" pitchFamily="34" charset="0"/>
                  <a:cs typeface="Arial" panose="020B0604020202020204" pitchFamily="34" charset="0"/>
                </a:rPr>
                <a:t>.</a:t>
              </a:r>
              <a:r>
                <a:rPr lang="el-GR" altLang="ko-KR" sz="2000" b="1" dirty="0">
                  <a:solidFill>
                    <a:srgbClr val="1B1B1B"/>
                  </a:solidFill>
                  <a:latin typeface="Arial" panose="020B0604020202020204" pitchFamily="34" charset="0"/>
                  <a:cs typeface="Arial" panose="020B0604020202020204" pitchFamily="34" charset="0"/>
                </a:rPr>
                <a:t>000€</a:t>
              </a:r>
              <a:endParaRPr lang="en-US" altLang="ko-KR" sz="2000" b="1" dirty="0">
                <a:solidFill>
                  <a:srgbClr val="1B1B1B"/>
                </a:solidFill>
                <a:latin typeface="Arial" panose="020B0604020202020204" pitchFamily="34" charset="0"/>
                <a:cs typeface="Arial" panose="020B0604020202020204" pitchFamily="34" charset="0"/>
              </a:endParaRPr>
            </a:p>
            <a:p>
              <a:pPr algn="ctr"/>
              <a:r>
                <a:rPr lang="en-US" altLang="ko-KR" sz="1200" dirty="0">
                  <a:solidFill>
                    <a:schemeClr val="tx1">
                      <a:lumMod val="85000"/>
                      <a:lumOff val="15000"/>
                    </a:schemeClr>
                  </a:solidFill>
                  <a:cs typeface="Arial" pitchFamily="34" charset="0"/>
                </a:rPr>
                <a:t>. </a:t>
              </a:r>
              <a:endParaRPr lang="ko-KR" altLang="en-US" sz="1200" dirty="0">
                <a:solidFill>
                  <a:schemeClr val="tx1">
                    <a:lumMod val="85000"/>
                    <a:lumOff val="15000"/>
                  </a:schemeClr>
                </a:solidFill>
                <a:cs typeface="Arial" pitchFamily="34" charset="0"/>
              </a:endParaRPr>
            </a:p>
          </p:txBody>
        </p:sp>
        <p:sp>
          <p:nvSpPr>
            <p:cNvPr id="62" name="TextBox 61">
              <a:extLst>
                <a:ext uri="{FF2B5EF4-FFF2-40B4-BE49-F238E27FC236}">
                  <a16:creationId xmlns:a16="http://schemas.microsoft.com/office/drawing/2014/main" id="{DEBBA717-711C-4EED-8B8B-15BBC2BA027F}"/>
                </a:ext>
              </a:extLst>
            </p:cNvPr>
            <p:cNvSpPr txBox="1"/>
            <p:nvPr/>
          </p:nvSpPr>
          <p:spPr>
            <a:xfrm>
              <a:off x="222513" y="4455550"/>
              <a:ext cx="2691170" cy="384033"/>
            </a:xfrm>
            <a:prstGeom prst="rect">
              <a:avLst/>
            </a:prstGeom>
            <a:noFill/>
          </p:spPr>
          <p:txBody>
            <a:bodyPr wrap="square" lIns="91440" tIns="45720" rIns="91440" bIns="45720" rtlCol="0" anchor="ctr">
              <a:spAutoFit/>
            </a:bodyPr>
            <a:lstStyle/>
            <a:p>
              <a:pPr algn="ctr"/>
              <a:r>
                <a:rPr lang="el-GR" altLang="ko-KR" sz="2400" b="1" dirty="0">
                  <a:solidFill>
                    <a:schemeClr val="accent1">
                      <a:lumMod val="50000"/>
                    </a:schemeClr>
                  </a:solidFill>
                  <a:latin typeface="Arial"/>
                  <a:cs typeface="Arial"/>
                </a:rPr>
                <a:t>11/5/2023</a:t>
              </a:r>
            </a:p>
          </p:txBody>
        </p:sp>
      </p:grpSp>
      <p:grpSp>
        <p:nvGrpSpPr>
          <p:cNvPr id="63" name="Group 1718">
            <a:extLst>
              <a:ext uri="{FF2B5EF4-FFF2-40B4-BE49-F238E27FC236}">
                <a16:creationId xmlns:a16="http://schemas.microsoft.com/office/drawing/2014/main" id="{4DA13499-3216-4F68-AA11-2B4C23BDBAE0}"/>
              </a:ext>
            </a:extLst>
          </p:cNvPr>
          <p:cNvGrpSpPr/>
          <p:nvPr/>
        </p:nvGrpSpPr>
        <p:grpSpPr>
          <a:xfrm>
            <a:off x="13812300" y="4038870"/>
            <a:ext cx="5148452" cy="2146334"/>
            <a:chOff x="577597" y="4408186"/>
            <a:chExt cx="5421332" cy="1785414"/>
          </a:xfrm>
        </p:grpSpPr>
        <p:sp>
          <p:nvSpPr>
            <p:cNvPr id="64" name="TextBox 63">
              <a:extLst>
                <a:ext uri="{FF2B5EF4-FFF2-40B4-BE49-F238E27FC236}">
                  <a16:creationId xmlns:a16="http://schemas.microsoft.com/office/drawing/2014/main" id="{5B719500-B7F6-4376-B698-B35BF026A6CC}"/>
                </a:ext>
              </a:extLst>
            </p:cNvPr>
            <p:cNvSpPr txBox="1"/>
            <p:nvPr/>
          </p:nvSpPr>
          <p:spPr>
            <a:xfrm>
              <a:off x="1117846" y="4836683"/>
              <a:ext cx="4881083" cy="1356917"/>
            </a:xfrm>
            <a:prstGeom prst="rect">
              <a:avLst/>
            </a:prstGeom>
            <a:noFill/>
          </p:spPr>
          <p:txBody>
            <a:bodyPr wrap="square" rtlCol="0">
              <a:spAutoFit/>
            </a:bodyPr>
            <a:lstStyle/>
            <a:p>
              <a:pPr algn="l"/>
              <a:r>
                <a:rPr lang="el-GR" altLang="ko-KR" sz="2000" dirty="0">
                  <a:solidFill>
                    <a:srgbClr val="1B1B1B"/>
                  </a:solidFill>
                  <a:latin typeface="Arial" panose="020B0604020202020204" pitchFamily="34" charset="0"/>
                  <a:cs typeface="Arial" panose="020B0604020202020204" pitchFamily="34" charset="0"/>
                </a:rPr>
                <a:t>1</a:t>
              </a:r>
              <a:r>
                <a:rPr lang="el-GR" altLang="ko-KR" sz="2000" baseline="30000" dirty="0">
                  <a:solidFill>
                    <a:srgbClr val="1B1B1B"/>
                  </a:solidFill>
                  <a:latin typeface="Arial" panose="020B0604020202020204" pitchFamily="34" charset="0"/>
                  <a:cs typeface="Arial" panose="020B0604020202020204" pitchFamily="34" charset="0"/>
                </a:rPr>
                <a:t>η</a:t>
              </a:r>
              <a:r>
                <a:rPr lang="el-GR" altLang="ko-KR" sz="2000" dirty="0">
                  <a:solidFill>
                    <a:srgbClr val="1B1B1B"/>
                  </a:solidFill>
                  <a:latin typeface="Arial" panose="020B0604020202020204" pitchFamily="34" charset="0"/>
                  <a:cs typeface="Arial" panose="020B0604020202020204" pitchFamily="34" charset="0"/>
                </a:rPr>
                <a:t> Απόφαση Ένταξης</a:t>
              </a:r>
            </a:p>
            <a:p>
              <a:pPr algn="l"/>
              <a:r>
                <a:rPr lang="el-GR" altLang="ko-KR" sz="2000" dirty="0">
                  <a:solidFill>
                    <a:srgbClr val="1B1B1B"/>
                  </a:solidFill>
                  <a:latin typeface="Arial" panose="020B0604020202020204" pitchFamily="34" charset="0"/>
                  <a:cs typeface="Arial" panose="020B0604020202020204" pitchFamily="34" charset="0"/>
                </a:rPr>
                <a:t> για το </a:t>
              </a:r>
              <a:r>
                <a:rPr lang="el-GR" altLang="ko-KR" sz="2000" dirty="0" smtClean="0">
                  <a:solidFill>
                    <a:srgbClr val="1B1B1B"/>
                  </a:solidFill>
                  <a:latin typeface="Arial" panose="020B0604020202020204" pitchFamily="34" charset="0"/>
                  <a:cs typeface="Arial" panose="020B0604020202020204" pitchFamily="34" charset="0"/>
                </a:rPr>
                <a:t>ΕΤΠΑ</a:t>
              </a:r>
              <a:endParaRPr lang="en-US" altLang="ko-KR" sz="2000" dirty="0" smtClean="0">
                <a:solidFill>
                  <a:srgbClr val="1B1B1B"/>
                </a:solidFill>
                <a:latin typeface="Arial" panose="020B0604020202020204" pitchFamily="34" charset="0"/>
                <a:cs typeface="Arial" panose="020B0604020202020204" pitchFamily="34" charset="0"/>
              </a:endParaRPr>
            </a:p>
            <a:p>
              <a:pPr algn="l"/>
              <a:r>
                <a:rPr lang="en-US" altLang="ko-KR" sz="2000" dirty="0" smtClean="0">
                  <a:solidFill>
                    <a:srgbClr val="1B1B1B"/>
                  </a:solidFill>
                  <a:latin typeface="Arial" panose="020B0604020202020204" pitchFamily="34" charset="0"/>
                  <a:cs typeface="Arial" panose="020B0604020202020204" pitchFamily="34" charset="0"/>
                </a:rPr>
                <a:t>“</a:t>
              </a:r>
              <a:r>
                <a:rPr lang="el-GR" altLang="ko-KR" sz="2000" dirty="0" smtClean="0">
                  <a:solidFill>
                    <a:srgbClr val="1B1B1B"/>
                  </a:solidFill>
                  <a:latin typeface="Arial" panose="020B0604020202020204" pitchFamily="34" charset="0"/>
                  <a:cs typeface="Arial" panose="020B0604020202020204" pitchFamily="34" charset="0"/>
                </a:rPr>
                <a:t>Δράσεις Ψηφιακού Μετασχηματισμού του Δήμου Πετρούπολης»</a:t>
              </a:r>
            </a:p>
            <a:p>
              <a:pPr algn="l"/>
              <a:r>
                <a:rPr lang="el-GR" altLang="ko-KR" sz="2000" b="1" dirty="0" smtClean="0">
                  <a:solidFill>
                    <a:srgbClr val="1B1B1B"/>
                  </a:solidFill>
                  <a:latin typeface="Arial" panose="020B0604020202020204" pitchFamily="34" charset="0"/>
                  <a:cs typeface="Arial" panose="020B0604020202020204" pitchFamily="34" charset="0"/>
                </a:rPr>
                <a:t>Π/Υ</a:t>
              </a:r>
              <a:r>
                <a:rPr lang="en-US" altLang="ko-KR" sz="2000" b="1" dirty="0" smtClean="0">
                  <a:solidFill>
                    <a:srgbClr val="1B1B1B"/>
                  </a:solidFill>
                  <a:latin typeface="Arial" panose="020B0604020202020204" pitchFamily="34" charset="0"/>
                  <a:cs typeface="Arial" panose="020B0604020202020204" pitchFamily="34" charset="0"/>
                </a:rPr>
                <a:t>: </a:t>
              </a:r>
              <a:r>
                <a:rPr lang="el-GR" sz="2000" b="1" dirty="0">
                  <a:solidFill>
                    <a:srgbClr val="1B1B1B"/>
                  </a:solidFill>
                  <a:latin typeface="Arial" panose="020B0604020202020204" pitchFamily="34" charset="0"/>
                  <a:cs typeface="Arial" panose="020B0604020202020204" pitchFamily="34" charset="0"/>
                </a:rPr>
                <a:t>1.632.760,08 €</a:t>
              </a:r>
              <a:endParaRPr lang="en-US" altLang="ko-KR" sz="2000" b="1" dirty="0">
                <a:solidFill>
                  <a:srgbClr val="1B1B1B"/>
                </a:solidFill>
                <a:latin typeface="Arial" panose="020B0604020202020204" pitchFamily="34" charset="0"/>
                <a:cs typeface="Arial" panose="020B0604020202020204" pitchFamily="34" charset="0"/>
              </a:endParaRPr>
            </a:p>
          </p:txBody>
        </p:sp>
        <p:sp>
          <p:nvSpPr>
            <p:cNvPr id="65" name="TextBox 64">
              <a:extLst>
                <a:ext uri="{FF2B5EF4-FFF2-40B4-BE49-F238E27FC236}">
                  <a16:creationId xmlns:a16="http://schemas.microsoft.com/office/drawing/2014/main" id="{DEBBA717-711C-4EED-8B8B-15BBC2BA027F}"/>
                </a:ext>
              </a:extLst>
            </p:cNvPr>
            <p:cNvSpPr txBox="1"/>
            <p:nvPr/>
          </p:nvSpPr>
          <p:spPr>
            <a:xfrm>
              <a:off x="577597" y="4408186"/>
              <a:ext cx="2691170" cy="384033"/>
            </a:xfrm>
            <a:prstGeom prst="rect">
              <a:avLst/>
            </a:prstGeom>
            <a:noFill/>
          </p:spPr>
          <p:txBody>
            <a:bodyPr wrap="square" lIns="91440" tIns="45720" rIns="91440" bIns="45720" rtlCol="0" anchor="ctr">
              <a:spAutoFit/>
            </a:bodyPr>
            <a:lstStyle/>
            <a:p>
              <a:pPr algn="ctr"/>
              <a:r>
                <a:rPr lang="el-GR" altLang="ko-KR" sz="2400" b="1" dirty="0">
                  <a:solidFill>
                    <a:schemeClr val="accent1">
                      <a:lumMod val="50000"/>
                    </a:schemeClr>
                  </a:solidFill>
                  <a:latin typeface="Arial"/>
                  <a:cs typeface="Arial"/>
                </a:rPr>
                <a:t>17/5/2023</a:t>
              </a:r>
            </a:p>
          </p:txBody>
        </p:sp>
      </p:grpSp>
      <p:grpSp>
        <p:nvGrpSpPr>
          <p:cNvPr id="66" name="Group 1718">
            <a:extLst>
              <a:ext uri="{FF2B5EF4-FFF2-40B4-BE49-F238E27FC236}">
                <a16:creationId xmlns:a16="http://schemas.microsoft.com/office/drawing/2014/main" id="{4DA13499-3216-4F68-AA11-2B4C23BDBAE0}"/>
              </a:ext>
            </a:extLst>
          </p:cNvPr>
          <p:cNvGrpSpPr/>
          <p:nvPr/>
        </p:nvGrpSpPr>
        <p:grpSpPr>
          <a:xfrm>
            <a:off x="17611336" y="7246177"/>
            <a:ext cx="3849079" cy="2437877"/>
            <a:chOff x="575160" y="4408186"/>
            <a:chExt cx="4053090" cy="2027931"/>
          </a:xfrm>
        </p:grpSpPr>
        <p:sp>
          <p:nvSpPr>
            <p:cNvPr id="67" name="TextBox 66">
              <a:extLst>
                <a:ext uri="{FF2B5EF4-FFF2-40B4-BE49-F238E27FC236}">
                  <a16:creationId xmlns:a16="http://schemas.microsoft.com/office/drawing/2014/main" id="{5B719500-B7F6-4376-B698-B35BF026A6CC}"/>
                </a:ext>
              </a:extLst>
            </p:cNvPr>
            <p:cNvSpPr txBox="1"/>
            <p:nvPr/>
          </p:nvSpPr>
          <p:spPr>
            <a:xfrm>
              <a:off x="793784" y="4823180"/>
              <a:ext cx="3834466" cy="1612937"/>
            </a:xfrm>
            <a:prstGeom prst="rect">
              <a:avLst/>
            </a:prstGeom>
            <a:noFill/>
          </p:spPr>
          <p:txBody>
            <a:bodyPr wrap="square" rtlCol="0">
              <a:spAutoFit/>
            </a:bodyPr>
            <a:lstStyle/>
            <a:p>
              <a:pPr algn="l"/>
              <a:r>
                <a:rPr lang="el-GR" altLang="ko-KR" sz="2000" dirty="0">
                  <a:solidFill>
                    <a:srgbClr val="1B1B1B"/>
                  </a:solidFill>
                  <a:latin typeface="Arial" panose="020B0604020202020204" pitchFamily="34" charset="0"/>
                  <a:cs typeface="Arial" panose="020B0604020202020204" pitchFamily="34" charset="0"/>
                </a:rPr>
                <a:t>8 Προσκλήσεις</a:t>
              </a:r>
              <a:r>
                <a:rPr lang="en-US" altLang="ko-KR" sz="2000" dirty="0">
                  <a:solidFill>
                    <a:srgbClr val="1B1B1B"/>
                  </a:solidFill>
                  <a:latin typeface="Arial" panose="020B0604020202020204" pitchFamily="34" charset="0"/>
                  <a:cs typeface="Arial" panose="020B0604020202020204" pitchFamily="34" charset="0"/>
                </a:rPr>
                <a:t>:</a:t>
              </a:r>
            </a:p>
            <a:p>
              <a:pPr algn="l"/>
              <a:r>
                <a:rPr lang="en-US" altLang="ko-KR" sz="2000" dirty="0">
                  <a:solidFill>
                    <a:srgbClr val="1B1B1B"/>
                  </a:solidFill>
                  <a:latin typeface="Arial" panose="020B0604020202020204" pitchFamily="34" charset="0"/>
                  <a:cs typeface="Arial" panose="020B0604020202020204" pitchFamily="34" charset="0"/>
                </a:rPr>
                <a:t>5 </a:t>
              </a:r>
              <a:r>
                <a:rPr lang="el-GR" altLang="ko-KR" sz="2000" dirty="0">
                  <a:solidFill>
                    <a:srgbClr val="1B1B1B"/>
                  </a:solidFill>
                  <a:latin typeface="Arial" panose="020B0604020202020204" pitchFamily="34" charset="0"/>
                  <a:cs typeface="Arial" panose="020B0604020202020204" pitchFamily="34" charset="0"/>
                </a:rPr>
                <a:t>για το ΕΤΠΑ</a:t>
              </a:r>
            </a:p>
            <a:p>
              <a:pPr algn="l"/>
              <a:r>
                <a:rPr lang="el-GR" altLang="ko-KR" sz="2000" dirty="0">
                  <a:solidFill>
                    <a:srgbClr val="1B1B1B"/>
                  </a:solidFill>
                  <a:latin typeface="Arial" panose="020B0604020202020204" pitchFamily="34" charset="0"/>
                  <a:cs typeface="Arial" panose="020B0604020202020204" pitchFamily="34" charset="0"/>
                </a:rPr>
                <a:t>1 για το ΕΚΤ+, ΕΤΠΑ</a:t>
              </a:r>
            </a:p>
            <a:p>
              <a:pPr algn="l"/>
              <a:r>
                <a:rPr lang="el-GR" altLang="ko-KR" sz="2000" dirty="0">
                  <a:solidFill>
                    <a:srgbClr val="1B1B1B"/>
                  </a:solidFill>
                  <a:latin typeface="Arial" panose="020B0604020202020204" pitchFamily="34" charset="0"/>
                  <a:cs typeface="Arial" panose="020B0604020202020204" pitchFamily="34" charset="0"/>
                </a:rPr>
                <a:t>2 για το ΕΚΤ+</a:t>
              </a:r>
              <a:endParaRPr lang="en-US" altLang="ko-KR" sz="2000" dirty="0">
                <a:solidFill>
                  <a:srgbClr val="1B1B1B"/>
                </a:solidFill>
                <a:latin typeface="Arial" panose="020B0604020202020204" pitchFamily="34" charset="0"/>
                <a:cs typeface="Arial" panose="020B0604020202020204" pitchFamily="34" charset="0"/>
              </a:endParaRPr>
            </a:p>
            <a:p>
              <a:pPr algn="l"/>
              <a:r>
                <a:rPr lang="el-GR" altLang="ko-KR" sz="2000" b="1" dirty="0">
                  <a:solidFill>
                    <a:srgbClr val="1B1B1B"/>
                  </a:solidFill>
                  <a:latin typeface="Arial" panose="020B0604020202020204" pitchFamily="34" charset="0"/>
                  <a:cs typeface="Arial" panose="020B0604020202020204" pitchFamily="34" charset="0"/>
                </a:rPr>
                <a:t>Π/Υ</a:t>
              </a:r>
              <a:r>
                <a:rPr lang="en-US" altLang="ko-KR" sz="2000" b="1" dirty="0">
                  <a:solidFill>
                    <a:srgbClr val="1B1B1B"/>
                  </a:solidFill>
                  <a:latin typeface="Arial" panose="020B0604020202020204" pitchFamily="34" charset="0"/>
                  <a:cs typeface="Arial" panose="020B0604020202020204" pitchFamily="34" charset="0"/>
                </a:rPr>
                <a:t>: </a:t>
              </a:r>
              <a:r>
                <a:rPr lang="el-GR" sz="2000" b="1" dirty="0">
                  <a:solidFill>
                    <a:srgbClr val="1B1B1B"/>
                  </a:solidFill>
                  <a:latin typeface="Arial"/>
                </a:rPr>
                <a:t>721.334.489,63</a:t>
              </a:r>
              <a:r>
                <a:rPr lang="el-GR" altLang="ko-KR" sz="2000" b="1" dirty="0">
                  <a:solidFill>
                    <a:srgbClr val="1B1B1B"/>
                  </a:solidFill>
                  <a:latin typeface="Arial" panose="020B0604020202020204" pitchFamily="34" charset="0"/>
                  <a:cs typeface="Arial" panose="020B0604020202020204" pitchFamily="34" charset="0"/>
                </a:rPr>
                <a:t>€</a:t>
              </a:r>
              <a:endParaRPr lang="en-US" altLang="ko-KR" sz="2000" b="1" dirty="0">
                <a:solidFill>
                  <a:srgbClr val="1B1B1B"/>
                </a:solidFill>
                <a:latin typeface="Arial" panose="020B0604020202020204" pitchFamily="34" charset="0"/>
                <a:cs typeface="Arial" panose="020B0604020202020204" pitchFamily="34" charset="0"/>
              </a:endParaRPr>
            </a:p>
            <a:p>
              <a:pPr algn="l"/>
              <a:endParaRPr lang="en-US" altLang="ko-KR" sz="2000" dirty="0">
                <a:solidFill>
                  <a:srgbClr val="1B1B1B"/>
                </a:solidFill>
                <a:latin typeface="Arial" panose="020B0604020202020204" pitchFamily="34" charset="0"/>
                <a:cs typeface="Arial" panose="020B0604020202020204" pitchFamily="34" charset="0"/>
              </a:endParaRPr>
            </a:p>
          </p:txBody>
        </p:sp>
        <p:sp>
          <p:nvSpPr>
            <p:cNvPr id="68" name="TextBox 67">
              <a:extLst>
                <a:ext uri="{FF2B5EF4-FFF2-40B4-BE49-F238E27FC236}">
                  <a16:creationId xmlns:a16="http://schemas.microsoft.com/office/drawing/2014/main" id="{DEBBA717-711C-4EED-8B8B-15BBC2BA027F}"/>
                </a:ext>
              </a:extLst>
            </p:cNvPr>
            <p:cNvSpPr txBox="1"/>
            <p:nvPr/>
          </p:nvSpPr>
          <p:spPr>
            <a:xfrm>
              <a:off x="575160" y="4408186"/>
              <a:ext cx="2691170" cy="384033"/>
            </a:xfrm>
            <a:prstGeom prst="rect">
              <a:avLst/>
            </a:prstGeom>
            <a:noFill/>
          </p:spPr>
          <p:txBody>
            <a:bodyPr wrap="square" lIns="91440" tIns="45720" rIns="91440" bIns="45720" rtlCol="0" anchor="ctr">
              <a:spAutoFit/>
            </a:bodyPr>
            <a:lstStyle/>
            <a:p>
              <a:pPr algn="ctr"/>
              <a:r>
                <a:rPr lang="el-GR" altLang="ko-KR" sz="2400" b="1" dirty="0">
                  <a:solidFill>
                    <a:schemeClr val="accent1">
                      <a:lumMod val="50000"/>
                    </a:schemeClr>
                  </a:solidFill>
                  <a:latin typeface="Arial"/>
                  <a:cs typeface="Arial"/>
                </a:rPr>
                <a:t>Μέχρι σήμερα</a:t>
              </a:r>
            </a:p>
          </p:txBody>
        </p:sp>
      </p:grpSp>
      <p:grpSp>
        <p:nvGrpSpPr>
          <p:cNvPr id="71" name="Group 1718">
            <a:extLst>
              <a:ext uri="{FF2B5EF4-FFF2-40B4-BE49-F238E27FC236}">
                <a16:creationId xmlns:a16="http://schemas.microsoft.com/office/drawing/2014/main" id="{4DA13499-3216-4F68-AA11-2B4C23BDBAE0}"/>
              </a:ext>
            </a:extLst>
          </p:cNvPr>
          <p:cNvGrpSpPr/>
          <p:nvPr/>
        </p:nvGrpSpPr>
        <p:grpSpPr>
          <a:xfrm>
            <a:off x="21215432" y="4531683"/>
            <a:ext cx="3742478" cy="2130101"/>
            <a:chOff x="687411" y="4408186"/>
            <a:chExt cx="3940839" cy="1771910"/>
          </a:xfrm>
        </p:grpSpPr>
        <p:sp>
          <p:nvSpPr>
            <p:cNvPr id="72" name="TextBox 71">
              <a:extLst>
                <a:ext uri="{FF2B5EF4-FFF2-40B4-BE49-F238E27FC236}">
                  <a16:creationId xmlns:a16="http://schemas.microsoft.com/office/drawing/2014/main" id="{5B719500-B7F6-4376-B698-B35BF026A6CC}"/>
                </a:ext>
              </a:extLst>
            </p:cNvPr>
            <p:cNvSpPr txBox="1"/>
            <p:nvPr/>
          </p:nvSpPr>
          <p:spPr>
            <a:xfrm>
              <a:off x="793784" y="4823180"/>
              <a:ext cx="3834466" cy="1356916"/>
            </a:xfrm>
            <a:prstGeom prst="rect">
              <a:avLst/>
            </a:prstGeom>
            <a:noFill/>
          </p:spPr>
          <p:txBody>
            <a:bodyPr wrap="square" lIns="91440" tIns="45720" rIns="91440" bIns="45720" rtlCol="0" anchor="t">
              <a:spAutoFit/>
            </a:bodyPr>
            <a:lstStyle/>
            <a:p>
              <a:pPr algn="l"/>
              <a:r>
                <a:rPr lang="el-GR" altLang="ko-KR" sz="2000" dirty="0">
                  <a:solidFill>
                    <a:srgbClr val="1B1B1B"/>
                  </a:solidFill>
                  <a:latin typeface="Arial"/>
                  <a:cs typeface="Arial"/>
                </a:rPr>
                <a:t>16 Αποφάσεις Ένταξης</a:t>
              </a:r>
              <a:r>
                <a:rPr lang="en-US" altLang="ko-KR" sz="2000" dirty="0">
                  <a:solidFill>
                    <a:srgbClr val="1B1B1B"/>
                  </a:solidFill>
                  <a:latin typeface="Arial"/>
                  <a:cs typeface="Arial"/>
                </a:rPr>
                <a:t>:</a:t>
              </a:r>
            </a:p>
            <a:p>
              <a:pPr algn="l"/>
              <a:r>
                <a:rPr lang="en-US" altLang="ko-KR" sz="2000" dirty="0">
                  <a:solidFill>
                    <a:srgbClr val="1B1B1B"/>
                  </a:solidFill>
                  <a:latin typeface="Arial"/>
                  <a:cs typeface="Arial"/>
                </a:rPr>
                <a:t>6 </a:t>
              </a:r>
              <a:r>
                <a:rPr lang="el-GR" altLang="ko-KR" sz="2000" dirty="0">
                  <a:solidFill>
                    <a:srgbClr val="1B1B1B"/>
                  </a:solidFill>
                  <a:latin typeface="Arial"/>
                  <a:cs typeface="Arial"/>
                </a:rPr>
                <a:t>για το ΕΤΠΑ</a:t>
              </a:r>
            </a:p>
            <a:p>
              <a:pPr algn="l"/>
              <a:r>
                <a:rPr lang="el-GR" altLang="ko-KR" sz="2000" dirty="0">
                  <a:solidFill>
                    <a:srgbClr val="1B1B1B"/>
                  </a:solidFill>
                  <a:latin typeface="Arial" panose="020B0604020202020204" pitchFamily="34" charset="0"/>
                  <a:cs typeface="Arial" panose="020B0604020202020204" pitchFamily="34" charset="0"/>
                </a:rPr>
                <a:t>10 για το ΕΚΤ+, ΕΤΠΑ</a:t>
              </a:r>
              <a:endParaRPr lang="en-US" altLang="ko-KR" sz="2000" dirty="0">
                <a:solidFill>
                  <a:srgbClr val="1B1B1B"/>
                </a:solidFill>
                <a:latin typeface="Arial" panose="020B0604020202020204" pitchFamily="34" charset="0"/>
                <a:cs typeface="Arial" panose="020B0604020202020204" pitchFamily="34" charset="0"/>
              </a:endParaRPr>
            </a:p>
            <a:p>
              <a:pPr algn="l"/>
              <a:r>
                <a:rPr lang="el-GR" altLang="ko-KR" sz="2000" b="1" dirty="0">
                  <a:solidFill>
                    <a:srgbClr val="1B1B1B"/>
                  </a:solidFill>
                  <a:latin typeface="Arial" panose="020B0604020202020204" pitchFamily="34" charset="0"/>
                  <a:cs typeface="Arial" panose="020B0604020202020204" pitchFamily="34" charset="0"/>
                </a:rPr>
                <a:t>Π/Υ</a:t>
              </a:r>
              <a:r>
                <a:rPr lang="en-US" altLang="ko-KR" sz="2000" b="1" dirty="0">
                  <a:solidFill>
                    <a:srgbClr val="1B1B1B"/>
                  </a:solidFill>
                  <a:latin typeface="Arial" panose="020B0604020202020204" pitchFamily="34" charset="0"/>
                  <a:cs typeface="Arial" panose="020B0604020202020204" pitchFamily="34" charset="0"/>
                </a:rPr>
                <a:t>:</a:t>
              </a:r>
              <a:r>
                <a:rPr lang="el-GR" sz="2000" b="1" dirty="0">
                  <a:solidFill>
                    <a:srgbClr val="1B1B1B"/>
                  </a:solidFill>
                  <a:latin typeface="Arial"/>
                  <a:ea typeface="+mn-lt"/>
                  <a:cs typeface="+mn-lt"/>
                </a:rPr>
                <a:t>252.751.869,91 </a:t>
              </a:r>
              <a:r>
                <a:rPr lang="el-GR" sz="2000" b="1" dirty="0">
                  <a:solidFill>
                    <a:srgbClr val="1B1B1B"/>
                  </a:solidFill>
                  <a:latin typeface="Arial"/>
                  <a:ea typeface="+mn-lt"/>
                  <a:cs typeface="Arial"/>
                </a:rPr>
                <a:t>€</a:t>
              </a:r>
              <a:endParaRPr lang="el-GR" sz="2000" b="1" dirty="0">
                <a:solidFill>
                  <a:srgbClr val="1B1B1B"/>
                </a:solidFill>
                <a:ea typeface="+mn-lt"/>
                <a:cs typeface="+mn-lt"/>
              </a:endParaRPr>
            </a:p>
            <a:p>
              <a:pPr algn="l"/>
              <a:endParaRPr lang="el-GR" altLang="ko-KR" sz="2000" dirty="0">
                <a:solidFill>
                  <a:srgbClr val="1B1B1B"/>
                </a:solidFill>
                <a:latin typeface="Arial" panose="020B0604020202020204" pitchFamily="34" charset="0"/>
                <a:cs typeface="Arial" panose="020B0604020202020204" pitchFamily="34" charset="0"/>
              </a:endParaRPr>
            </a:p>
          </p:txBody>
        </p:sp>
        <p:sp>
          <p:nvSpPr>
            <p:cNvPr id="73" name="TextBox 72">
              <a:extLst>
                <a:ext uri="{FF2B5EF4-FFF2-40B4-BE49-F238E27FC236}">
                  <a16:creationId xmlns:a16="http://schemas.microsoft.com/office/drawing/2014/main" id="{DEBBA717-711C-4EED-8B8B-15BBC2BA027F}"/>
                </a:ext>
              </a:extLst>
            </p:cNvPr>
            <p:cNvSpPr txBox="1"/>
            <p:nvPr/>
          </p:nvSpPr>
          <p:spPr>
            <a:xfrm>
              <a:off x="687411" y="4408186"/>
              <a:ext cx="2691170" cy="384033"/>
            </a:xfrm>
            <a:prstGeom prst="rect">
              <a:avLst/>
            </a:prstGeom>
            <a:noFill/>
          </p:spPr>
          <p:txBody>
            <a:bodyPr wrap="square" lIns="91440" tIns="45720" rIns="91440" bIns="45720" rtlCol="0" anchor="ctr">
              <a:spAutoFit/>
            </a:bodyPr>
            <a:lstStyle/>
            <a:p>
              <a:pPr algn="ctr"/>
              <a:r>
                <a:rPr lang="el-GR" altLang="ko-KR" sz="2400" b="1" dirty="0">
                  <a:solidFill>
                    <a:schemeClr val="accent1">
                      <a:lumMod val="50000"/>
                    </a:schemeClr>
                  </a:solidFill>
                  <a:latin typeface="Arial"/>
                  <a:cs typeface="Arial"/>
                </a:rPr>
                <a:t>Μέχρι σήμερα</a:t>
              </a:r>
            </a:p>
          </p:txBody>
        </p:sp>
      </p:grpSp>
    </p:spTree>
    <p:extLst>
      <p:ext uri="{BB962C8B-B14F-4D97-AF65-F5344CB8AC3E}">
        <p14:creationId xmlns:p14="http://schemas.microsoft.com/office/powerpoint/2010/main" val="95107784"/>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231122_POWER_POINT2.jpg" descr="231122_POWER_POINT2.jpg"/>
          <p:cNvPicPr>
            <a:picLocks noChangeAspect="1"/>
          </p:cNvPicPr>
          <p:nvPr/>
        </p:nvPicPr>
        <p:blipFill>
          <a:blip r:embed="rId2"/>
          <a:srcRect/>
          <a:stretch>
            <a:fillRect/>
          </a:stretch>
        </p:blipFill>
        <p:spPr>
          <a:xfrm>
            <a:off x="-106602" y="-54886"/>
            <a:ext cx="24487126" cy="13774009"/>
          </a:xfrm>
          <a:prstGeom prst="rect">
            <a:avLst/>
          </a:prstGeom>
          <a:ln w="3175">
            <a:miter lim="400000"/>
          </a:ln>
        </p:spPr>
      </p:pic>
      <p:sp>
        <p:nvSpPr>
          <p:cNvPr id="3" name="Θέση κειμένου 3"/>
          <p:cNvSpPr txBox="1">
            <a:spLocks/>
          </p:cNvSpPr>
          <p:nvPr/>
        </p:nvSpPr>
        <p:spPr>
          <a:xfrm>
            <a:off x="454696" y="2105492"/>
            <a:ext cx="19010112" cy="799494"/>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hangingPunct="0"/>
            <a:r>
              <a:rPr lang="el-GR" sz="4000" dirty="0">
                <a:solidFill>
                  <a:srgbClr val="1B1B1B"/>
                </a:solidFill>
                <a:latin typeface="Arial"/>
                <a:cs typeface="Arial"/>
              </a:rPr>
              <a:t>Το Πρόγραμμα ΨΗΜΕΤ σήμερα</a:t>
            </a:r>
            <a:endParaRPr lang="en-US" sz="4000" dirty="0">
              <a:solidFill>
                <a:srgbClr val="1B1B1B"/>
              </a:solidFill>
              <a:latin typeface="Arial"/>
              <a:cs typeface="Arial"/>
            </a:endParaRPr>
          </a:p>
          <a:p>
            <a:pPr hangingPunct="1"/>
            <a:endParaRPr lang="el-GR"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E41D0FEC-62B8-4A74-A3B5-21F8FFA591FA}"/>
              </a:ext>
            </a:extLst>
          </p:cNvPr>
          <p:cNvSpPr txBox="1"/>
          <p:nvPr/>
        </p:nvSpPr>
        <p:spPr>
          <a:xfrm>
            <a:off x="4481917" y="6001711"/>
            <a:ext cx="4350599" cy="1187559"/>
          </a:xfrm>
          <a:prstGeom prst="wedgeRoundRectCallou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dirty="0"/>
              <a:t>   </a:t>
            </a:r>
            <a:r>
              <a:rPr lang="el-GR" sz="2000" dirty="0">
                <a:latin typeface="Arial"/>
              </a:rPr>
              <a:t>                   </a:t>
            </a:r>
            <a:r>
              <a:rPr lang="el-GR" sz="2400" dirty="0">
                <a:latin typeface="Arial"/>
              </a:rPr>
              <a:t> </a:t>
            </a:r>
            <a:r>
              <a:rPr lang="el-GR" sz="2400" b="1" dirty="0" smtClean="0">
                <a:solidFill>
                  <a:schemeClr val="accent1">
                    <a:lumMod val="50000"/>
                  </a:schemeClr>
                </a:solidFill>
                <a:latin typeface="Arial"/>
              </a:rPr>
              <a:t>Π/Υ</a:t>
            </a:r>
            <a:r>
              <a:rPr lang="el-GR" sz="2400" b="1" dirty="0">
                <a:solidFill>
                  <a:srgbClr val="1B1B1B"/>
                </a:solidFill>
                <a:latin typeface="Arial"/>
              </a:rPr>
              <a:t> </a:t>
            </a:r>
            <a:endParaRPr lang="el-GR" sz="2400" dirty="0">
              <a:solidFill>
                <a:srgbClr val="1B1B1B"/>
              </a:solidFill>
              <a:latin typeface="Arial"/>
            </a:endParaRPr>
          </a:p>
          <a:p>
            <a:pPr algn="l"/>
            <a:r>
              <a:rPr lang="el-GR" sz="2400" b="1" dirty="0">
                <a:solidFill>
                  <a:srgbClr val="1B1B1B"/>
                </a:solidFill>
                <a:latin typeface="Arial"/>
              </a:rPr>
              <a:t>          943.004.309,00</a:t>
            </a:r>
            <a:r>
              <a:rPr lang="el-GR" sz="2400" b="1" dirty="0">
                <a:solidFill>
                  <a:srgbClr val="1B1B1B"/>
                </a:solidFill>
                <a:latin typeface="Arial"/>
                <a:ea typeface="+mn-lt"/>
                <a:cs typeface="+mn-lt"/>
              </a:rPr>
              <a:t> € </a:t>
            </a:r>
            <a:endParaRPr lang="el-GR" sz="2400" b="1" dirty="0">
              <a:solidFill>
                <a:srgbClr val="1B1B1B"/>
              </a:solidFill>
              <a:latin typeface="Arial"/>
            </a:endParaRPr>
          </a:p>
          <a:p>
            <a:pPr algn="l"/>
            <a:endParaRPr lang="el-GR" b="1" dirty="0"/>
          </a:p>
        </p:txBody>
      </p:sp>
      <p:sp>
        <p:nvSpPr>
          <p:cNvPr id="8" name="TextBox 7">
            <a:extLst>
              <a:ext uri="{FF2B5EF4-FFF2-40B4-BE49-F238E27FC236}">
                <a16:creationId xmlns:a16="http://schemas.microsoft.com/office/drawing/2014/main" id="{1FBE09F1-4356-FAFB-8495-2C036A4CAFCE}"/>
              </a:ext>
            </a:extLst>
          </p:cNvPr>
          <p:cNvSpPr txBox="1"/>
          <p:nvPr/>
        </p:nvSpPr>
        <p:spPr>
          <a:xfrm>
            <a:off x="9872537" y="5919483"/>
            <a:ext cx="4243024" cy="1494026"/>
          </a:xfrm>
          <a:prstGeom prst="wedgeRoundRectCallou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400" b="1" dirty="0" smtClean="0">
                <a:solidFill>
                  <a:schemeClr val="accent6">
                    <a:lumMod val="50000"/>
                  </a:schemeClr>
                </a:solidFill>
                <a:latin typeface="Arial"/>
              </a:rPr>
              <a:t>ΠΡΟΣΚΛΗΣΕΙΣ</a:t>
            </a:r>
            <a:r>
              <a:rPr lang="el-GR" sz="2400" dirty="0">
                <a:solidFill>
                  <a:srgbClr val="1B1B1B"/>
                </a:solidFill>
                <a:latin typeface="Arial"/>
              </a:rPr>
              <a:t> </a:t>
            </a:r>
            <a:endParaRPr lang="el-GR" sz="2400" dirty="0">
              <a:solidFill>
                <a:srgbClr val="1B1B1B"/>
              </a:solidFill>
              <a:latin typeface="Helvetica Neue"/>
              <a:ea typeface="+mn-lt"/>
              <a:cs typeface="+mn-lt"/>
            </a:endParaRPr>
          </a:p>
          <a:p>
            <a:r>
              <a:rPr lang="el-GR" sz="2400" b="1" dirty="0">
                <a:solidFill>
                  <a:srgbClr val="1B1B1B"/>
                </a:solidFill>
                <a:latin typeface="Arial"/>
                <a:ea typeface="+mn-lt"/>
                <a:cs typeface="+mn-lt"/>
              </a:rPr>
              <a:t>721.334.489,63 </a:t>
            </a:r>
            <a:r>
              <a:rPr lang="el-GR" sz="2400" b="1" dirty="0">
                <a:solidFill>
                  <a:srgbClr val="1B1B1B"/>
                </a:solidFill>
                <a:latin typeface="Arial"/>
                <a:ea typeface="+mn-lt"/>
                <a:cs typeface="Arial"/>
              </a:rPr>
              <a:t>€</a:t>
            </a:r>
            <a:r>
              <a:rPr lang="el-GR" sz="2400" b="1" dirty="0">
                <a:solidFill>
                  <a:srgbClr val="1B1B1B"/>
                </a:solidFill>
                <a:ea typeface="+mn-lt"/>
                <a:cs typeface="+mn-lt"/>
              </a:rPr>
              <a:t> </a:t>
            </a:r>
            <a:endParaRPr lang="el-GR" sz="2400" b="1" dirty="0">
              <a:solidFill>
                <a:srgbClr val="1B1B1B"/>
              </a:solidFill>
            </a:endParaRPr>
          </a:p>
          <a:p>
            <a:pPr algn="l"/>
            <a:endParaRPr lang="el-GR" dirty="0"/>
          </a:p>
          <a:p>
            <a:pPr algn="l"/>
            <a:endParaRPr lang="el-GR" dirty="0"/>
          </a:p>
        </p:txBody>
      </p:sp>
      <p:pic>
        <p:nvPicPr>
          <p:cNvPr id="9" name="Γραφικό 8" descr="Μισθοδοσία περίγραμμα">
            <a:extLst>
              <a:ext uri="{FF2B5EF4-FFF2-40B4-BE49-F238E27FC236}">
                <a16:creationId xmlns:a16="http://schemas.microsoft.com/office/drawing/2014/main" id="{96D9D6DB-F1BA-29AA-1192-CE317C63D536}"/>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0787595" y="3703460"/>
            <a:ext cx="2169457" cy="2169457"/>
          </a:xfrm>
          <a:prstGeom prst="rect">
            <a:avLst/>
          </a:prstGeom>
        </p:spPr>
      </p:pic>
      <p:pic>
        <p:nvPicPr>
          <p:cNvPr id="10" name="Γραφικό 9" descr="Κέρματα περίγραμμα">
            <a:extLst>
              <a:ext uri="{FF2B5EF4-FFF2-40B4-BE49-F238E27FC236}">
                <a16:creationId xmlns:a16="http://schemas.microsoft.com/office/drawing/2014/main" id="{136B0535-7053-7456-8AF0-16CB2EA562F8}"/>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5304569" y="3767904"/>
            <a:ext cx="1434354" cy="2384613"/>
          </a:xfrm>
          <a:prstGeom prst="rect">
            <a:avLst/>
          </a:prstGeom>
        </p:spPr>
      </p:pic>
      <p:pic>
        <p:nvPicPr>
          <p:cNvPr id="11" name="Γραφικό 10" descr="Ευρώ με συμπαγές γέμισμα">
            <a:extLst>
              <a:ext uri="{FF2B5EF4-FFF2-40B4-BE49-F238E27FC236}">
                <a16:creationId xmlns:a16="http://schemas.microsoft.com/office/drawing/2014/main" id="{7F7AE5EC-1DB3-61AC-B56D-E6665CB5BE48}"/>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6196780" y="4417672"/>
            <a:ext cx="1595716" cy="1685364"/>
          </a:xfrm>
          <a:prstGeom prst="rect">
            <a:avLst/>
          </a:prstGeom>
        </p:spPr>
      </p:pic>
      <p:pic>
        <p:nvPicPr>
          <p:cNvPr id="12" name="Γραφικό 11" descr="Λίστα περίγραμμα">
            <a:extLst>
              <a:ext uri="{FF2B5EF4-FFF2-40B4-BE49-F238E27FC236}">
                <a16:creationId xmlns:a16="http://schemas.microsoft.com/office/drawing/2014/main" id="{658DF862-86BF-5FB6-F7DB-1FE275C91038}"/>
              </a:ext>
            </a:extLst>
          </p:cNvPr>
          <p:cNvPicPr>
            <a:picLocks noChangeAspect="1"/>
          </p:cNvPicPr>
          <p:nvPr/>
        </p:nvPicPr>
        <p:blipFill>
          <a:blip r:embed="rId9">
            <a:extLst>
              <a:ext uri="{96DAC541-7B7A-43D3-8B79-37D633B846F1}">
                <asvg:svgBlip xmlns:asvg="http://schemas.microsoft.com/office/drawing/2016/SVG/main" xmlns="" r:embed="rId10"/>
              </a:ext>
            </a:extLst>
          </a:blip>
          <a:stretch>
            <a:fillRect/>
          </a:stretch>
        </p:blipFill>
        <p:spPr>
          <a:xfrm>
            <a:off x="16916189" y="3577954"/>
            <a:ext cx="2420470" cy="2420470"/>
          </a:xfrm>
          <a:prstGeom prst="rect">
            <a:avLst/>
          </a:prstGeom>
        </p:spPr>
      </p:pic>
      <p:pic>
        <p:nvPicPr>
          <p:cNvPr id="13" name="Γραφικό 12" descr="Γρανάζια περίγραμμα">
            <a:extLst>
              <a:ext uri="{FF2B5EF4-FFF2-40B4-BE49-F238E27FC236}">
                <a16:creationId xmlns:a16="http://schemas.microsoft.com/office/drawing/2014/main" id="{A365CB65-A595-1CBE-794A-364CFFEA08B3}"/>
              </a:ext>
            </a:extLst>
          </p:cNvPr>
          <p:cNvPicPr>
            <a:picLocks noChangeAspect="1"/>
          </p:cNvPicPr>
          <p:nvPr/>
        </p:nvPicPr>
        <p:blipFill>
          <a:blip r:embed="rId11">
            <a:extLst>
              <a:ext uri="{96DAC541-7B7A-43D3-8B79-37D633B846F1}">
                <asvg:svgBlip xmlns:asvg="http://schemas.microsoft.com/office/drawing/2016/SVG/main" xmlns="" r:embed="rId12"/>
              </a:ext>
            </a:extLst>
          </a:blip>
          <a:stretch>
            <a:fillRect/>
          </a:stretch>
        </p:blipFill>
        <p:spPr>
          <a:xfrm>
            <a:off x="7804473" y="6954809"/>
            <a:ext cx="2079811" cy="2133600"/>
          </a:xfrm>
          <a:prstGeom prst="rect">
            <a:avLst/>
          </a:prstGeom>
        </p:spPr>
      </p:pic>
      <p:sp>
        <p:nvSpPr>
          <p:cNvPr id="14" name="TextBox 13">
            <a:extLst>
              <a:ext uri="{FF2B5EF4-FFF2-40B4-BE49-F238E27FC236}">
                <a16:creationId xmlns:a16="http://schemas.microsoft.com/office/drawing/2014/main" id="{5159E8D3-FA8C-2B7D-BFF8-4C6D9ACB4C6B}"/>
              </a:ext>
            </a:extLst>
          </p:cNvPr>
          <p:cNvSpPr txBox="1"/>
          <p:nvPr/>
        </p:nvSpPr>
        <p:spPr>
          <a:xfrm>
            <a:off x="6992808" y="8997548"/>
            <a:ext cx="3794787" cy="1494026"/>
          </a:xfrm>
          <a:prstGeom prst="wedgeRoundRectCallou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400" b="1" dirty="0" smtClean="0">
                <a:solidFill>
                  <a:srgbClr val="00B050"/>
                </a:solidFill>
                <a:latin typeface="Arial"/>
              </a:rPr>
              <a:t>ΕΝΤΑΞΕΙΣ</a:t>
            </a:r>
            <a:r>
              <a:rPr lang="el-GR" sz="2400" b="1" dirty="0">
                <a:solidFill>
                  <a:srgbClr val="1B1B1B"/>
                </a:solidFill>
                <a:latin typeface="Arial"/>
                <a:ea typeface="+mn-lt"/>
                <a:cs typeface="+mn-lt"/>
              </a:rPr>
              <a:t> </a:t>
            </a:r>
            <a:endParaRPr lang="el-GR" sz="2400" b="1" dirty="0">
              <a:solidFill>
                <a:srgbClr val="1B1B1B"/>
              </a:solidFill>
              <a:latin typeface="Helvetica Neue"/>
              <a:ea typeface="+mn-lt"/>
              <a:cs typeface="+mn-lt"/>
            </a:endParaRPr>
          </a:p>
          <a:p>
            <a:r>
              <a:rPr lang="el-GR" sz="2400" b="1" dirty="0">
                <a:solidFill>
                  <a:srgbClr val="1B1B1B"/>
                </a:solidFill>
                <a:latin typeface="Arial"/>
                <a:ea typeface="+mn-lt"/>
                <a:cs typeface="+mn-lt"/>
              </a:rPr>
              <a:t>252.751.869,91 </a:t>
            </a:r>
            <a:r>
              <a:rPr lang="el-GR" sz="2400" b="1" dirty="0">
                <a:solidFill>
                  <a:srgbClr val="1B1B1B"/>
                </a:solidFill>
                <a:latin typeface="Arial"/>
                <a:ea typeface="+mn-lt"/>
                <a:cs typeface="Arial"/>
              </a:rPr>
              <a:t>€</a:t>
            </a:r>
            <a:endParaRPr lang="el-GR" sz="2400" b="1" dirty="0">
              <a:solidFill>
                <a:srgbClr val="1B1B1B"/>
              </a:solidFill>
              <a:ea typeface="+mn-lt"/>
              <a:cs typeface="+mn-lt"/>
            </a:endParaRPr>
          </a:p>
          <a:p>
            <a:pPr algn="l"/>
            <a:endParaRPr lang="el-GR" dirty="0"/>
          </a:p>
          <a:p>
            <a:pPr algn="l"/>
            <a:endParaRPr lang="el-GR" dirty="0"/>
          </a:p>
        </p:txBody>
      </p:sp>
      <p:sp>
        <p:nvSpPr>
          <p:cNvPr id="15" name="TextBox 14">
            <a:extLst>
              <a:ext uri="{FF2B5EF4-FFF2-40B4-BE49-F238E27FC236}">
                <a16:creationId xmlns:a16="http://schemas.microsoft.com/office/drawing/2014/main" id="{C83CC426-E237-17D3-DBFD-BC42F848079F}"/>
              </a:ext>
            </a:extLst>
          </p:cNvPr>
          <p:cNvSpPr txBox="1"/>
          <p:nvPr/>
        </p:nvSpPr>
        <p:spPr>
          <a:xfrm>
            <a:off x="16095129" y="5966886"/>
            <a:ext cx="4296811" cy="1834545"/>
          </a:xfrm>
          <a:prstGeom prst="wedgeRoundRectCallou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400" b="1" dirty="0" smtClean="0">
                <a:solidFill>
                  <a:srgbClr val="7030A0"/>
                </a:solidFill>
                <a:latin typeface="Arial"/>
              </a:rPr>
              <a:t>ΣΥΜΒΑΣΕΙΣ</a:t>
            </a:r>
            <a:r>
              <a:rPr lang="el-GR" sz="2400" b="1" dirty="0">
                <a:solidFill>
                  <a:srgbClr val="1B1B1B"/>
                </a:solidFill>
                <a:latin typeface="Arial"/>
              </a:rPr>
              <a:t> </a:t>
            </a:r>
            <a:endParaRPr lang="el-GR" sz="2400" b="1" dirty="0">
              <a:latin typeface="Helvetica Neue"/>
            </a:endParaRPr>
          </a:p>
          <a:p>
            <a:r>
              <a:rPr lang="el-GR" sz="2400" b="1" dirty="0">
                <a:solidFill>
                  <a:srgbClr val="1B1B1B"/>
                </a:solidFill>
                <a:latin typeface="Arial"/>
              </a:rPr>
              <a:t>242.697.144,82 </a:t>
            </a:r>
            <a:r>
              <a:rPr lang="el-GR" sz="2400" b="1" dirty="0">
                <a:solidFill>
                  <a:srgbClr val="1B1B1B"/>
                </a:solidFill>
                <a:latin typeface="Arial"/>
                <a:cs typeface="Arial"/>
              </a:rPr>
              <a:t>€</a:t>
            </a:r>
            <a:r>
              <a:rPr lang="el-GR" sz="2000" dirty="0">
                <a:solidFill>
                  <a:srgbClr val="1B1B1B"/>
                </a:solidFill>
                <a:latin typeface="Arial"/>
              </a:rPr>
              <a:t>  </a:t>
            </a:r>
            <a:endParaRPr lang="el-GR" dirty="0"/>
          </a:p>
          <a:p>
            <a:endParaRPr lang="el-GR" sz="2000" dirty="0">
              <a:solidFill>
                <a:srgbClr val="1B1B1B"/>
              </a:solidFill>
              <a:latin typeface="Arial"/>
              <a:ea typeface="+mn-lt"/>
              <a:cs typeface="Arial"/>
            </a:endParaRPr>
          </a:p>
          <a:p>
            <a:pPr algn="l"/>
            <a:endParaRPr lang="el-GR" dirty="0"/>
          </a:p>
          <a:p>
            <a:pPr algn="l"/>
            <a:endParaRPr lang="el-GR" dirty="0"/>
          </a:p>
        </p:txBody>
      </p:sp>
      <p:pic>
        <p:nvPicPr>
          <p:cNvPr id="16" name="Γραφικό 15" descr="Χρήματα περίγραμμα">
            <a:extLst>
              <a:ext uri="{FF2B5EF4-FFF2-40B4-BE49-F238E27FC236}">
                <a16:creationId xmlns:a16="http://schemas.microsoft.com/office/drawing/2014/main" id="{D7707BF2-356E-0246-FADA-964483AA90B2}"/>
              </a:ext>
            </a:extLst>
          </p:cNvPr>
          <p:cNvPicPr>
            <a:picLocks noChangeAspect="1"/>
          </p:cNvPicPr>
          <p:nvPr/>
        </p:nvPicPr>
        <p:blipFill>
          <a:blip r:embed="rId13">
            <a:extLst>
              <a:ext uri="{96DAC541-7B7A-43D3-8B79-37D633B846F1}">
                <asvg:svgBlip xmlns:asvg="http://schemas.microsoft.com/office/drawing/2016/SVG/main" xmlns="" r:embed="rId14"/>
              </a:ext>
            </a:extLst>
          </a:blip>
          <a:stretch>
            <a:fillRect/>
          </a:stretch>
        </p:blipFill>
        <p:spPr>
          <a:xfrm>
            <a:off x="14210196" y="7011780"/>
            <a:ext cx="2061882" cy="2061882"/>
          </a:xfrm>
          <a:prstGeom prst="rect">
            <a:avLst/>
          </a:prstGeom>
        </p:spPr>
      </p:pic>
      <p:sp>
        <p:nvSpPr>
          <p:cNvPr id="4" name="TextBox 3">
            <a:extLst>
              <a:ext uri="{FF2B5EF4-FFF2-40B4-BE49-F238E27FC236}">
                <a16:creationId xmlns:a16="http://schemas.microsoft.com/office/drawing/2014/main" id="{74CD0E11-26C2-AC28-F3BB-5E66B7FE1C6D}"/>
              </a:ext>
            </a:extLst>
          </p:cNvPr>
          <p:cNvSpPr txBox="1"/>
          <p:nvPr/>
        </p:nvSpPr>
        <p:spPr>
          <a:xfrm rot="10800000">
            <a:off x="2254896" y="3212164"/>
            <a:ext cx="20165871" cy="8402689"/>
          </a:xfrm>
          <a:prstGeom prst="round2DiagRect">
            <a:avLst/>
          </a:prstGeom>
          <a:noFill/>
          <a:ln w="57150" cap="flat">
            <a:solidFill>
              <a:srgbClr val="4472C4"/>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marL="0" marR="0" indent="0" algn="l" defTabSz="2438339" rtl="0" fontAlgn="auto" latinLnBrk="0" hangingPunct="0">
              <a:lnSpc>
                <a:spcPct val="100000"/>
              </a:lnSpc>
              <a:spcBef>
                <a:spcPts val="0"/>
              </a:spcBef>
              <a:spcAft>
                <a:spcPts val="0"/>
              </a:spcAft>
              <a:buClrTx/>
              <a:buSzTx/>
              <a:buFontTx/>
              <a:buNone/>
              <a:tabLst/>
            </a:pPr>
            <a:endParaRPr kumimoji="0" lang="el-GR" sz="1800" b="0" i="0" u="none" strike="noStrike" cap="none" spc="0" normalizeH="0" baseline="0">
              <a:ln>
                <a:noFill/>
              </a:ln>
              <a:solidFill>
                <a:srgbClr val="5E5E5E"/>
              </a:solidFill>
              <a:effectLst/>
              <a:uFillTx/>
              <a:latin typeface="+mn-lt"/>
              <a:ea typeface="+mn-ea"/>
              <a:cs typeface="+mn-cs"/>
              <a:sym typeface="Helvetica Neue"/>
            </a:endParaRPr>
          </a:p>
        </p:txBody>
      </p:sp>
      <p:sp>
        <p:nvSpPr>
          <p:cNvPr id="17" name="TextBox 16">
            <a:extLst>
              <a:ext uri="{FF2B5EF4-FFF2-40B4-BE49-F238E27FC236}">
                <a16:creationId xmlns:a16="http://schemas.microsoft.com/office/drawing/2014/main" id="{5CE3612B-D600-B857-DC99-0076191AA8AB}"/>
              </a:ext>
            </a:extLst>
          </p:cNvPr>
          <p:cNvSpPr txBox="1"/>
          <p:nvPr/>
        </p:nvSpPr>
        <p:spPr>
          <a:xfrm>
            <a:off x="13451319" y="9012458"/>
            <a:ext cx="3579635" cy="1834545"/>
          </a:xfrm>
          <a:prstGeom prst="wedgeRoundRectCallou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r>
              <a:rPr lang="el-GR" sz="2400" b="1" dirty="0" smtClean="0">
                <a:solidFill>
                  <a:schemeClr val="accent4">
                    <a:lumMod val="50000"/>
                  </a:schemeClr>
                </a:solidFill>
                <a:latin typeface="Arial"/>
              </a:rPr>
              <a:t>ΔΑΠΑΝΕΣ</a:t>
            </a:r>
            <a:r>
              <a:rPr lang="el-GR" sz="2400" b="1" dirty="0">
                <a:solidFill>
                  <a:schemeClr val="accent4">
                    <a:lumMod val="50000"/>
                  </a:schemeClr>
                </a:solidFill>
                <a:latin typeface="Arial"/>
              </a:rPr>
              <a:t> </a:t>
            </a:r>
            <a:endParaRPr lang="el-GR" sz="2400" b="1" dirty="0">
              <a:solidFill>
                <a:schemeClr val="accent4">
                  <a:lumMod val="50000"/>
                </a:schemeClr>
              </a:solidFill>
              <a:latin typeface="Helvetica Neue"/>
            </a:endParaRPr>
          </a:p>
          <a:p>
            <a:r>
              <a:rPr lang="el-GR" sz="2400" b="1" dirty="0">
                <a:solidFill>
                  <a:srgbClr val="1B1B1B"/>
                </a:solidFill>
                <a:latin typeface="Arial"/>
              </a:rPr>
              <a:t>32.243.342,13 </a:t>
            </a:r>
            <a:r>
              <a:rPr lang="el-GR" sz="2400" b="1" dirty="0">
                <a:solidFill>
                  <a:srgbClr val="1B1B1B"/>
                </a:solidFill>
                <a:latin typeface="Arial"/>
                <a:cs typeface="Arial"/>
              </a:rPr>
              <a:t>€</a:t>
            </a:r>
            <a:endParaRPr lang="el-GR" sz="2400" b="1" dirty="0"/>
          </a:p>
          <a:p>
            <a:endParaRPr lang="el-GR" sz="2000" dirty="0">
              <a:solidFill>
                <a:srgbClr val="1B1B1B"/>
              </a:solidFill>
              <a:latin typeface="Arial"/>
              <a:ea typeface="+mn-lt"/>
              <a:cs typeface="Arial"/>
            </a:endParaRPr>
          </a:p>
          <a:p>
            <a:pPr algn="l"/>
            <a:endParaRPr lang="el-GR" dirty="0"/>
          </a:p>
          <a:p>
            <a:pPr algn="l"/>
            <a:endParaRPr lang="el-GR" dirty="0"/>
          </a:p>
        </p:txBody>
      </p:sp>
    </p:spTree>
    <p:extLst>
      <p:ext uri="{BB962C8B-B14F-4D97-AF65-F5344CB8AC3E}">
        <p14:creationId xmlns:p14="http://schemas.microsoft.com/office/powerpoint/2010/main" val="547065730"/>
      </p:ext>
    </p:extLst>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231122_POWER_POINT2.jpg" descr="231122_POWER_POINT2.jpg"/>
          <p:cNvPicPr>
            <a:picLocks noChangeAspect="1"/>
          </p:cNvPicPr>
          <p:nvPr/>
        </p:nvPicPr>
        <p:blipFill>
          <a:blip r:embed="rId2"/>
          <a:srcRect/>
          <a:stretch>
            <a:fillRect/>
          </a:stretch>
        </p:blipFill>
        <p:spPr>
          <a:xfrm>
            <a:off x="0" y="-108186"/>
            <a:ext cx="24487126" cy="13774009"/>
          </a:xfrm>
          <a:prstGeom prst="rect">
            <a:avLst/>
          </a:prstGeom>
          <a:ln w="3175">
            <a:miter lim="400000"/>
          </a:ln>
        </p:spPr>
      </p:pic>
      <p:sp>
        <p:nvSpPr>
          <p:cNvPr id="3" name="Θέση κειμένου 3">
            <a:extLst>
              <a:ext uri="{FF2B5EF4-FFF2-40B4-BE49-F238E27FC236}">
                <a16:creationId xmlns:a16="http://schemas.microsoft.com/office/drawing/2014/main" id="{B22C1A51-B758-54A4-B704-DF241DB223DD}"/>
              </a:ext>
            </a:extLst>
          </p:cNvPr>
          <p:cNvSpPr txBox="1">
            <a:spLocks/>
          </p:cNvSpPr>
          <p:nvPr/>
        </p:nvSpPr>
        <p:spPr>
          <a:xfrm>
            <a:off x="525763" y="1840626"/>
            <a:ext cx="19010112" cy="79949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a:r>
              <a:rPr lang="en-US" sz="4000" dirty="0">
                <a:solidFill>
                  <a:srgbClr val="1B1B1B"/>
                </a:solidFill>
                <a:latin typeface="Arial"/>
                <a:cs typeface="Arial"/>
              </a:rPr>
              <a:t>Πρόοδος Υλοποίησης του Προγράμματος</a:t>
            </a:r>
            <a:endParaRPr lang="en-US" sz="4000" dirty="0">
              <a:solidFill>
                <a:srgbClr val="1B1B1B"/>
              </a:solidFill>
              <a:latin typeface="Arial" panose="020B0604020202020204" pitchFamily="34" charset="0"/>
              <a:cs typeface="Arial" panose="020B0604020202020204" pitchFamily="34" charset="0"/>
            </a:endParaRPr>
          </a:p>
          <a:p>
            <a:pPr hangingPunct="1"/>
            <a:endParaRPr lang="el-GR" dirty="0">
              <a:latin typeface="Arial" panose="020B0604020202020204" pitchFamily="34" charset="0"/>
              <a:cs typeface="Arial" panose="020B0604020202020204" pitchFamily="34" charset="0"/>
            </a:endParaRPr>
          </a:p>
        </p:txBody>
      </p:sp>
      <p:graphicFrame>
        <p:nvGraphicFramePr>
          <p:cNvPr id="4" name="Πίνακας 3">
            <a:extLst>
              <a:ext uri="{FF2B5EF4-FFF2-40B4-BE49-F238E27FC236}">
                <a16:creationId xmlns:a16="http://schemas.microsoft.com/office/drawing/2014/main" id="{B36A1653-9590-9E3D-18FB-98DF0554C1D7}"/>
              </a:ext>
            </a:extLst>
          </p:cNvPr>
          <p:cNvGraphicFramePr>
            <a:graphicFrameLocks noGrp="1"/>
          </p:cNvGraphicFramePr>
          <p:nvPr>
            <p:extLst>
              <p:ext uri="{D42A27DB-BD31-4B8C-83A1-F6EECF244321}">
                <p14:modId xmlns:p14="http://schemas.microsoft.com/office/powerpoint/2010/main" val="1143534245"/>
              </p:ext>
            </p:extLst>
          </p:nvPr>
        </p:nvGraphicFramePr>
        <p:xfrm>
          <a:off x="525155" y="2835285"/>
          <a:ext cx="22529434" cy="9286146"/>
        </p:xfrm>
        <a:graphic>
          <a:graphicData uri="http://schemas.openxmlformats.org/drawingml/2006/table">
            <a:tbl>
              <a:tblPr bandRow="1">
                <a:tableStyleId>{BC89EF96-8CEA-46FF-86C4-4CE0E7609802}</a:tableStyleId>
              </a:tblPr>
              <a:tblGrid>
                <a:gridCol w="3156318">
                  <a:extLst>
                    <a:ext uri="{9D8B030D-6E8A-4147-A177-3AD203B41FA5}">
                      <a16:colId xmlns:a16="http://schemas.microsoft.com/office/drawing/2014/main" val="1051936696"/>
                    </a:ext>
                  </a:extLst>
                </a:gridCol>
                <a:gridCol w="3156318">
                  <a:extLst>
                    <a:ext uri="{9D8B030D-6E8A-4147-A177-3AD203B41FA5}">
                      <a16:colId xmlns:a16="http://schemas.microsoft.com/office/drawing/2014/main" val="2746772236"/>
                    </a:ext>
                  </a:extLst>
                </a:gridCol>
                <a:gridCol w="3156318">
                  <a:extLst>
                    <a:ext uri="{9D8B030D-6E8A-4147-A177-3AD203B41FA5}">
                      <a16:colId xmlns:a16="http://schemas.microsoft.com/office/drawing/2014/main" val="1576332714"/>
                    </a:ext>
                  </a:extLst>
                </a:gridCol>
                <a:gridCol w="3289309">
                  <a:extLst>
                    <a:ext uri="{9D8B030D-6E8A-4147-A177-3AD203B41FA5}">
                      <a16:colId xmlns:a16="http://schemas.microsoft.com/office/drawing/2014/main" val="1432421981"/>
                    </a:ext>
                  </a:extLst>
                </a:gridCol>
                <a:gridCol w="3133499">
                  <a:extLst>
                    <a:ext uri="{9D8B030D-6E8A-4147-A177-3AD203B41FA5}">
                      <a16:colId xmlns:a16="http://schemas.microsoft.com/office/drawing/2014/main" val="4267633344"/>
                    </a:ext>
                  </a:extLst>
                </a:gridCol>
                <a:gridCol w="3479743">
                  <a:extLst>
                    <a:ext uri="{9D8B030D-6E8A-4147-A177-3AD203B41FA5}">
                      <a16:colId xmlns:a16="http://schemas.microsoft.com/office/drawing/2014/main" val="493602389"/>
                    </a:ext>
                  </a:extLst>
                </a:gridCol>
                <a:gridCol w="3157929">
                  <a:extLst>
                    <a:ext uri="{9D8B030D-6E8A-4147-A177-3AD203B41FA5}">
                      <a16:colId xmlns:a16="http://schemas.microsoft.com/office/drawing/2014/main" val="3794383391"/>
                    </a:ext>
                  </a:extLst>
                </a:gridCol>
              </a:tblGrid>
              <a:tr h="1385813">
                <a:tc>
                  <a:txBody>
                    <a:bodyPr/>
                    <a:lstStyle/>
                    <a:p>
                      <a:r>
                        <a:rPr lang="el-GR" sz="2000" b="1" dirty="0">
                          <a:solidFill>
                            <a:srgbClr val="005180"/>
                          </a:solidFill>
                        </a:rPr>
                        <a:t>ΚΩΔΙΚΟΣ ΠΡΟΤΕΡΑΙΟΤΗΤΑΣ</a:t>
                      </a:r>
                    </a:p>
                  </a:txBody>
                  <a:tcPr anchor="ctr">
                    <a:noFill/>
                  </a:tcPr>
                </a:tc>
                <a:tc>
                  <a:txBody>
                    <a:bodyPr/>
                    <a:lstStyle/>
                    <a:p>
                      <a:r>
                        <a:rPr lang="el-GR" sz="2000" b="1" dirty="0">
                          <a:solidFill>
                            <a:srgbClr val="1B1B1B"/>
                          </a:solidFill>
                        </a:rPr>
                        <a:t>ΤΙΤΛΟΣ ΠΡΟΤΕΡΑΙΟΤΗΤΑΣ</a:t>
                      </a:r>
                    </a:p>
                  </a:txBody>
                  <a:tcPr anchor="ctr">
                    <a:noFill/>
                  </a:tcPr>
                </a:tc>
                <a:tc>
                  <a:txBody>
                    <a:bodyPr/>
                    <a:lstStyle/>
                    <a:p>
                      <a:r>
                        <a:rPr lang="el-GR" sz="2000" b="1" dirty="0">
                          <a:solidFill>
                            <a:srgbClr val="1B1B1B"/>
                          </a:solidFill>
                        </a:rPr>
                        <a:t>ΣΥΝΟΛΙΚΗ ΔΗΜΟΣΙΑ ΔΑΠΑΝΗ</a:t>
                      </a:r>
                    </a:p>
                  </a:txBody>
                  <a:tcPr anchor="ctr">
                    <a:noFill/>
                  </a:tcPr>
                </a:tc>
                <a:tc>
                  <a:txBody>
                    <a:bodyPr/>
                    <a:lstStyle/>
                    <a:p>
                      <a:r>
                        <a:rPr lang="el-GR" sz="2000" b="1" dirty="0">
                          <a:solidFill>
                            <a:srgbClr val="1B1B1B"/>
                          </a:solidFill>
                        </a:rPr>
                        <a:t>ΕΝΕΡΓΟΠΟΙΗΣΗ ΔΗΜΟΣΙΑ ΔΑΠΑΝΗ ΠΡΟΣΚΛΗΣΕΩΝ</a:t>
                      </a:r>
                    </a:p>
                  </a:txBody>
                  <a:tcPr anchor="ctr">
                    <a:noFill/>
                  </a:tcPr>
                </a:tc>
                <a:tc>
                  <a:txBody>
                    <a:bodyPr/>
                    <a:lstStyle/>
                    <a:p>
                      <a:r>
                        <a:rPr lang="el-GR" sz="2000" b="1" dirty="0">
                          <a:solidFill>
                            <a:srgbClr val="1B1B1B"/>
                          </a:solidFill>
                        </a:rPr>
                        <a:t>ΔΗΜΟΣΙΑ ΔΑΠΑΝΗ ΕΝΤΑΓΜΕΝΩΝ ΕΡΓΩΝ</a:t>
                      </a:r>
                    </a:p>
                  </a:txBody>
                  <a:tcPr anchor="ctr">
                    <a:noFill/>
                  </a:tcPr>
                </a:tc>
                <a:tc>
                  <a:txBody>
                    <a:bodyPr/>
                    <a:lstStyle/>
                    <a:p>
                      <a:pPr lvl="0">
                        <a:buNone/>
                      </a:pPr>
                      <a:r>
                        <a:rPr lang="el-GR" sz="2000" b="1" dirty="0">
                          <a:solidFill>
                            <a:srgbClr val="1B1B1B"/>
                          </a:solidFill>
                        </a:rPr>
                        <a:t>ΔΗΜΟΣΙΑ ΔΑΠΑΝΗ ΝΟΜΙΚΩΝ ΔΕΣΜΕΥΣΕΩΝ</a:t>
                      </a:r>
                    </a:p>
                  </a:txBody>
                  <a:tcPr anchor="ctr">
                    <a:noFill/>
                  </a:tcPr>
                </a:tc>
                <a:tc>
                  <a:txBody>
                    <a:bodyPr/>
                    <a:lstStyle/>
                    <a:p>
                      <a:pPr lvl="0">
                        <a:buNone/>
                      </a:pPr>
                      <a:r>
                        <a:rPr lang="el-GR" sz="2000" b="1" dirty="0">
                          <a:solidFill>
                            <a:srgbClr val="1B1B1B"/>
                          </a:solidFill>
                        </a:rPr>
                        <a:t>ΠΡΑΓΜ/ΣΕΣ ΔΑΠΑΝΕΣ</a:t>
                      </a:r>
                    </a:p>
                  </a:txBody>
                  <a:tcPr anchor="ctr">
                    <a:noFill/>
                  </a:tcPr>
                </a:tc>
                <a:extLst>
                  <a:ext uri="{0D108BD9-81ED-4DB2-BD59-A6C34878D82A}">
                    <a16:rowId xmlns:a16="http://schemas.microsoft.com/office/drawing/2014/main" val="1917215322"/>
                  </a:ext>
                </a:extLst>
              </a:tr>
              <a:tr h="1165342">
                <a:tc>
                  <a:txBody>
                    <a:bodyPr/>
                    <a:lstStyle/>
                    <a:p>
                      <a:r>
                        <a:rPr lang="el-GR" sz="2000" b="1" dirty="0">
                          <a:solidFill>
                            <a:srgbClr val="005180"/>
                          </a:solidFill>
                        </a:rPr>
                        <a:t>1</a:t>
                      </a:r>
                    </a:p>
                  </a:txBody>
                  <a:tcPr anchor="ctr">
                    <a:noFill/>
                  </a:tcPr>
                </a:tc>
                <a:tc>
                  <a:txBody>
                    <a:bodyPr/>
                    <a:lstStyle/>
                    <a:p>
                      <a:r>
                        <a:rPr lang="el-GR" sz="2000" b="1" dirty="0">
                          <a:solidFill>
                            <a:srgbClr val="1B1B1B"/>
                          </a:solidFill>
                        </a:rPr>
                        <a:t>Ψηφιακός Μετασχηματισμός του Δημόσιου Τομέα</a:t>
                      </a:r>
                    </a:p>
                  </a:txBody>
                  <a:tcPr anchor="ctr">
                    <a:noFill/>
                  </a:tcPr>
                </a:tc>
                <a:tc>
                  <a:txBody>
                    <a:bodyPr/>
                    <a:lstStyle/>
                    <a:p>
                      <a:pPr lvl="0">
                        <a:buNone/>
                      </a:pPr>
                      <a:r>
                        <a:rPr lang="el-GR" sz="2000" b="1" u="none" strike="noStrike" noProof="0" dirty="0">
                          <a:solidFill>
                            <a:srgbClr val="1B1B1B"/>
                          </a:solidFill>
                        </a:rPr>
                        <a:t>513.529.786 € </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389.771.312 € </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5.912.292,28 € </a:t>
                      </a:r>
                      <a:endParaRPr lang="el-GR" sz="2000" b="1" dirty="0">
                        <a:solidFill>
                          <a:srgbClr val="1B1B1B"/>
                        </a:solidFill>
                      </a:endParaRPr>
                    </a:p>
                  </a:txBody>
                  <a:tcPr anchor="ctr">
                    <a:noFill/>
                  </a:tcPr>
                </a:tc>
                <a:tc>
                  <a:txBody>
                    <a:bodyPr/>
                    <a:lstStyle/>
                    <a:p>
                      <a:pPr lvl="0">
                        <a:buNone/>
                      </a:pPr>
                      <a:endParaRPr lang="el-GR" sz="2000" b="1" dirty="0">
                        <a:solidFill>
                          <a:srgbClr val="1B1B1B"/>
                        </a:solidFill>
                      </a:endParaRPr>
                    </a:p>
                  </a:txBody>
                  <a:tcPr anchor="ctr">
                    <a:noFill/>
                  </a:tcPr>
                </a:tc>
                <a:tc>
                  <a:txBody>
                    <a:bodyPr/>
                    <a:lstStyle/>
                    <a:p>
                      <a:pPr lvl="0">
                        <a:buNone/>
                      </a:pPr>
                      <a:endParaRPr lang="el-GR" sz="2000" b="1" dirty="0">
                        <a:solidFill>
                          <a:srgbClr val="1B1B1B"/>
                        </a:solidFill>
                      </a:endParaRPr>
                    </a:p>
                  </a:txBody>
                  <a:tcPr anchor="ctr">
                    <a:noFill/>
                  </a:tcPr>
                </a:tc>
                <a:extLst>
                  <a:ext uri="{0D108BD9-81ED-4DB2-BD59-A6C34878D82A}">
                    <a16:rowId xmlns:a16="http://schemas.microsoft.com/office/drawing/2014/main" val="1141280844"/>
                  </a:ext>
                </a:extLst>
              </a:tr>
              <a:tr h="1885114">
                <a:tc>
                  <a:txBody>
                    <a:bodyPr/>
                    <a:lstStyle/>
                    <a:p>
                      <a:r>
                        <a:rPr lang="el-GR" sz="2000" b="1" dirty="0">
                          <a:solidFill>
                            <a:srgbClr val="005180"/>
                          </a:solidFill>
                        </a:rPr>
                        <a:t>2</a:t>
                      </a:r>
                    </a:p>
                  </a:txBody>
                  <a:tcPr anchor="ctr">
                    <a:noFill/>
                  </a:tcPr>
                </a:tc>
                <a:tc>
                  <a:txBody>
                    <a:bodyPr/>
                    <a:lstStyle/>
                    <a:p>
                      <a:pPr lvl="0">
                        <a:buNone/>
                      </a:pPr>
                      <a:r>
                        <a:rPr lang="el-GR" sz="2000" b="1" u="none" strike="noStrike" noProof="0" dirty="0">
                          <a:solidFill>
                            <a:srgbClr val="1B1B1B"/>
                          </a:solidFill>
                        </a:rPr>
                        <a:t>Ενίσχυση της συνδεσιμότητας με ευρυζωνική πρόσβαση υψηλών ταχυτήτων</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303.000.000 € </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236.987.177,63 €  </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237.387.177,63 € </a:t>
                      </a:r>
                      <a:endParaRPr lang="el-GR" sz="2000" b="1" dirty="0">
                        <a:solidFill>
                          <a:srgbClr val="1B1B1B"/>
                        </a:solidFill>
                      </a:endParaRPr>
                    </a:p>
                  </a:txBody>
                  <a:tcPr anchor="ctr">
                    <a:noFill/>
                  </a:tcPr>
                </a:tc>
                <a:tc>
                  <a:txBody>
                    <a:bodyPr/>
                    <a:lstStyle/>
                    <a:p>
                      <a:pPr lvl="0">
                        <a:buNone/>
                      </a:pPr>
                      <a:r>
                        <a:rPr lang="el-GR" sz="2000" b="1" dirty="0">
                          <a:solidFill>
                            <a:srgbClr val="1B1B1B"/>
                          </a:solidFill>
                        </a:rPr>
                        <a:t>235.387.146,42</a:t>
                      </a:r>
                      <a:r>
                        <a:rPr lang="el-GR" sz="2000" b="1" u="none" strike="noStrike" noProof="0" dirty="0">
                          <a:solidFill>
                            <a:srgbClr val="1B1B1B"/>
                          </a:solidFill>
                        </a:rPr>
                        <a:t>€ </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32.243.342,13 €</a:t>
                      </a:r>
                      <a:endParaRPr lang="el-GR" sz="2000" b="1"/>
                    </a:p>
                  </a:txBody>
                  <a:tcPr anchor="ctr">
                    <a:noFill/>
                  </a:tcPr>
                </a:tc>
                <a:extLst>
                  <a:ext uri="{0D108BD9-81ED-4DB2-BD59-A6C34878D82A}">
                    <a16:rowId xmlns:a16="http://schemas.microsoft.com/office/drawing/2014/main" val="2684292296"/>
                  </a:ext>
                </a:extLst>
              </a:tr>
              <a:tr h="1165342">
                <a:tc>
                  <a:txBody>
                    <a:bodyPr/>
                    <a:lstStyle/>
                    <a:p>
                      <a:r>
                        <a:rPr lang="el-GR" sz="2000" b="1" dirty="0">
                          <a:solidFill>
                            <a:srgbClr val="005180"/>
                          </a:solidFill>
                        </a:rPr>
                        <a:t>3</a:t>
                      </a:r>
                    </a:p>
                  </a:txBody>
                  <a:tcPr anchor="ctr">
                    <a:noFill/>
                  </a:tcPr>
                </a:tc>
                <a:tc>
                  <a:txBody>
                    <a:bodyPr/>
                    <a:lstStyle/>
                    <a:p>
                      <a:pPr lvl="0">
                        <a:buNone/>
                      </a:pPr>
                      <a:r>
                        <a:rPr lang="el-GR" sz="2000" b="1" u="none" strike="noStrike" noProof="0" dirty="0">
                          <a:solidFill>
                            <a:srgbClr val="1B1B1B"/>
                          </a:solidFill>
                        </a:rPr>
                        <a:t>Ανάπτυξη Ψηφιακών Δεξιοτήτων</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113.050.913 € </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84.500.000 € </a:t>
                      </a:r>
                      <a:endParaRPr lang="el-GR" sz="2000" b="1" dirty="0">
                        <a:solidFill>
                          <a:srgbClr val="1B1B1B"/>
                        </a:solidFill>
                      </a:endParaRPr>
                    </a:p>
                  </a:txBody>
                  <a:tcPr anchor="ctr">
                    <a:noFill/>
                  </a:tcPr>
                </a:tc>
                <a:tc>
                  <a:txBody>
                    <a:bodyPr/>
                    <a:lstStyle/>
                    <a:p>
                      <a:endParaRPr lang="el-GR" sz="2000" b="1" dirty="0">
                        <a:solidFill>
                          <a:srgbClr val="1B1B1B"/>
                        </a:solidFill>
                      </a:endParaRPr>
                    </a:p>
                  </a:txBody>
                  <a:tcPr anchor="ctr">
                    <a:noFill/>
                  </a:tcPr>
                </a:tc>
                <a:tc>
                  <a:txBody>
                    <a:bodyPr/>
                    <a:lstStyle/>
                    <a:p>
                      <a:pPr lvl="0">
                        <a:buNone/>
                      </a:pPr>
                      <a:endParaRPr lang="el-GR" sz="2000" b="1" dirty="0">
                        <a:solidFill>
                          <a:srgbClr val="1B1B1B"/>
                        </a:solidFill>
                      </a:endParaRPr>
                    </a:p>
                  </a:txBody>
                  <a:tcPr anchor="ctr">
                    <a:noFill/>
                  </a:tcPr>
                </a:tc>
                <a:tc>
                  <a:txBody>
                    <a:bodyPr/>
                    <a:lstStyle/>
                    <a:p>
                      <a:pPr lvl="0">
                        <a:buNone/>
                      </a:pPr>
                      <a:endParaRPr lang="el-GR" sz="2000" b="1" dirty="0">
                        <a:solidFill>
                          <a:srgbClr val="1B1B1B"/>
                        </a:solidFill>
                      </a:endParaRPr>
                    </a:p>
                  </a:txBody>
                  <a:tcPr anchor="ctr">
                    <a:noFill/>
                  </a:tcPr>
                </a:tc>
                <a:extLst>
                  <a:ext uri="{0D108BD9-81ED-4DB2-BD59-A6C34878D82A}">
                    <a16:rowId xmlns:a16="http://schemas.microsoft.com/office/drawing/2014/main" val="4251510961"/>
                  </a:ext>
                </a:extLst>
              </a:tr>
              <a:tr h="839731">
                <a:tc>
                  <a:txBody>
                    <a:bodyPr/>
                    <a:lstStyle/>
                    <a:p>
                      <a:r>
                        <a:rPr lang="el-GR" sz="2000" b="1" dirty="0">
                          <a:solidFill>
                            <a:srgbClr val="005180"/>
                          </a:solidFill>
                        </a:rPr>
                        <a:t>4</a:t>
                      </a:r>
                    </a:p>
                  </a:txBody>
                  <a:tcPr anchor="ctr">
                    <a:noFill/>
                  </a:tcPr>
                </a:tc>
                <a:tc>
                  <a:txBody>
                    <a:bodyPr/>
                    <a:lstStyle/>
                    <a:p>
                      <a:pPr lvl="0">
                        <a:buNone/>
                      </a:pPr>
                      <a:r>
                        <a:rPr lang="el-GR" sz="2000" b="1" u="none" strike="noStrike" noProof="0" dirty="0">
                          <a:solidFill>
                            <a:srgbClr val="1B1B1B"/>
                          </a:solidFill>
                        </a:rPr>
                        <a:t>Τεχνική Βοήθεια ΕΤΠΑ</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11.023.131 € </a:t>
                      </a:r>
                      <a:endParaRPr lang="el-GR" sz="2000" b="1" dirty="0">
                        <a:solidFill>
                          <a:srgbClr val="1B1B1B"/>
                        </a:solidFill>
                      </a:endParaRPr>
                    </a:p>
                  </a:txBody>
                  <a:tcPr anchor="ctr">
                    <a:noFill/>
                  </a:tcPr>
                </a:tc>
                <a:tc rowSpan="2">
                  <a:txBody>
                    <a:bodyPr/>
                    <a:lstStyle/>
                    <a:p>
                      <a:pPr lvl="0">
                        <a:buNone/>
                      </a:pPr>
                      <a:r>
                        <a:rPr lang="el-GR" sz="2000" b="1" u="none" strike="noStrike" noProof="0" dirty="0">
                          <a:solidFill>
                            <a:srgbClr val="1B1B1B"/>
                          </a:solidFill>
                        </a:rPr>
                        <a:t>10.076.000 € </a:t>
                      </a:r>
                      <a:endParaRPr lang="el-GR" sz="2000" b="1" dirty="0">
                        <a:solidFill>
                          <a:srgbClr val="1B1B1B"/>
                        </a:solidFill>
                      </a:endParaRPr>
                    </a:p>
                  </a:txBody>
                  <a:tcPr anchor="ctr">
                    <a:noFill/>
                  </a:tcPr>
                </a:tc>
                <a:tc rowSpan="2">
                  <a:txBody>
                    <a:bodyPr/>
                    <a:lstStyle/>
                    <a:p>
                      <a:pPr lvl="0">
                        <a:buNone/>
                      </a:pPr>
                      <a:r>
                        <a:rPr lang="el-GR" sz="2000" b="1" u="none" strike="noStrike" noProof="0" dirty="0">
                          <a:solidFill>
                            <a:srgbClr val="1B1B1B"/>
                          </a:solidFill>
                        </a:rPr>
                        <a:t>9.452.400 € </a:t>
                      </a:r>
                      <a:endParaRPr lang="el-GR" sz="2000" b="1" dirty="0">
                        <a:solidFill>
                          <a:srgbClr val="1B1B1B"/>
                        </a:solidFill>
                      </a:endParaRPr>
                    </a:p>
                  </a:txBody>
                  <a:tcPr anchor="ctr">
                    <a:noFill/>
                  </a:tcPr>
                </a:tc>
                <a:tc rowSpan="2">
                  <a:txBody>
                    <a:bodyPr/>
                    <a:lstStyle/>
                    <a:p>
                      <a:pPr lvl="0">
                        <a:buNone/>
                      </a:pPr>
                      <a:r>
                        <a:rPr lang="el-GR" sz="2000" b="1" dirty="0">
                          <a:solidFill>
                            <a:srgbClr val="1B1B1B"/>
                          </a:solidFill>
                        </a:rPr>
                        <a:t>7.309.998,40</a:t>
                      </a:r>
                      <a:r>
                        <a:rPr lang="el-GR" sz="2000" b="1" u="none" strike="noStrike" noProof="0" dirty="0">
                          <a:solidFill>
                            <a:srgbClr val="1B1B1B"/>
                          </a:solidFill>
                        </a:rPr>
                        <a:t>€ </a:t>
                      </a:r>
                      <a:endParaRPr lang="el-GR" sz="2000" b="1" dirty="0">
                        <a:solidFill>
                          <a:srgbClr val="1B1B1B"/>
                        </a:solidFill>
                      </a:endParaRPr>
                    </a:p>
                  </a:txBody>
                  <a:tcPr anchor="ctr">
                    <a:noFill/>
                  </a:tcPr>
                </a:tc>
                <a:tc rowSpan="2">
                  <a:txBody>
                    <a:bodyPr/>
                    <a:lstStyle/>
                    <a:p>
                      <a:pPr lvl="0">
                        <a:buNone/>
                      </a:pPr>
                      <a:endParaRPr lang="el-GR" sz="2000" b="1" u="none" strike="noStrike" noProof="0" dirty="0">
                        <a:solidFill>
                          <a:srgbClr val="1B1B1B"/>
                        </a:solidFill>
                      </a:endParaRPr>
                    </a:p>
                  </a:txBody>
                  <a:tcPr anchor="ctr">
                    <a:noFill/>
                  </a:tcPr>
                </a:tc>
                <a:extLst>
                  <a:ext uri="{0D108BD9-81ED-4DB2-BD59-A6C34878D82A}">
                    <a16:rowId xmlns:a16="http://schemas.microsoft.com/office/drawing/2014/main" val="2714902401"/>
                  </a:ext>
                </a:extLst>
              </a:tr>
              <a:tr h="839731">
                <a:tc>
                  <a:txBody>
                    <a:bodyPr/>
                    <a:lstStyle/>
                    <a:p>
                      <a:r>
                        <a:rPr lang="el-GR" sz="2000" b="1" dirty="0">
                          <a:solidFill>
                            <a:srgbClr val="005180"/>
                          </a:solidFill>
                        </a:rPr>
                        <a:t>5</a:t>
                      </a:r>
                    </a:p>
                  </a:txBody>
                  <a:tcPr anchor="ctr">
                    <a:noFill/>
                  </a:tcPr>
                </a:tc>
                <a:tc>
                  <a:txBody>
                    <a:bodyPr/>
                    <a:lstStyle/>
                    <a:p>
                      <a:pPr lvl="0">
                        <a:buNone/>
                      </a:pPr>
                      <a:r>
                        <a:rPr lang="el-GR" sz="2000" b="1" u="none" strike="noStrike" noProof="0" dirty="0">
                          <a:solidFill>
                            <a:srgbClr val="1B1B1B"/>
                          </a:solidFill>
                        </a:rPr>
                        <a:t>Τεχνική Βοήθεια ΕΚΤ+</a:t>
                      </a:r>
                      <a:endParaRPr lang="el-GR" sz="2000" b="1" dirty="0">
                        <a:solidFill>
                          <a:srgbClr val="1B1B1B"/>
                        </a:solidFill>
                      </a:endParaRPr>
                    </a:p>
                  </a:txBody>
                  <a:tcPr anchor="ctr">
                    <a:noFill/>
                  </a:tcPr>
                </a:tc>
                <a:tc>
                  <a:txBody>
                    <a:bodyPr/>
                    <a:lstStyle/>
                    <a:p>
                      <a:pPr lvl="0">
                        <a:buNone/>
                      </a:pPr>
                      <a:r>
                        <a:rPr lang="el-GR" sz="2000" b="1" u="none" strike="noStrike" noProof="0" dirty="0">
                          <a:solidFill>
                            <a:srgbClr val="1B1B1B"/>
                          </a:solidFill>
                        </a:rPr>
                        <a:t>2.400.479 € </a:t>
                      </a:r>
                      <a:endParaRPr lang="el-GR" sz="2000" b="1" dirty="0">
                        <a:solidFill>
                          <a:srgbClr val="1B1B1B"/>
                        </a:solidFill>
                      </a:endParaRPr>
                    </a:p>
                  </a:txBody>
                  <a:tcPr anchor="ctr">
                    <a:noFill/>
                  </a:tcPr>
                </a:tc>
                <a:tc vMerge="1">
                  <a:txBody>
                    <a:bodyPr/>
                    <a:lstStyle/>
                    <a:p>
                      <a:endParaRPr lang="el-GR"/>
                    </a:p>
                  </a:txBody>
                  <a:tcPr marL="0" marR="0" marT="0" marB="0" horzOverflow="overflow"/>
                </a:tc>
                <a:tc vMerge="1">
                  <a:txBody>
                    <a:bodyPr/>
                    <a:lstStyle/>
                    <a:p>
                      <a:endParaRPr lang="el-GR"/>
                    </a:p>
                  </a:txBody>
                  <a:tcPr marL="0" marR="0" marT="0" marB="0" horzOverflow="overflow"/>
                </a:tc>
                <a:tc vMerge="1">
                  <a:txBody>
                    <a:bodyPr/>
                    <a:lstStyle/>
                    <a:p>
                      <a:endParaRPr lang="el-GR"/>
                    </a:p>
                  </a:txBody>
                  <a:tcPr marL="0" marR="0" marT="0" marB="0" horzOverflow="overflow"/>
                </a:tc>
                <a:tc vMerge="1">
                  <a:txBody>
                    <a:bodyPr/>
                    <a:lstStyle/>
                    <a:p>
                      <a:endParaRPr lang="el-GR"/>
                    </a:p>
                  </a:txBody>
                  <a:tcPr marL="0" marR="0" marT="0" marB="0" horzOverflow="overflow"/>
                </a:tc>
                <a:extLst>
                  <a:ext uri="{0D108BD9-81ED-4DB2-BD59-A6C34878D82A}">
                    <a16:rowId xmlns:a16="http://schemas.microsoft.com/office/drawing/2014/main" val="3386841833"/>
                  </a:ext>
                </a:extLst>
              </a:tr>
              <a:tr h="839731">
                <a:tc>
                  <a:txBody>
                    <a:bodyPr/>
                    <a:lstStyle/>
                    <a:p>
                      <a:pPr lvl="0">
                        <a:buNone/>
                      </a:pPr>
                      <a:endParaRPr lang="el-GR" sz="2000" dirty="0">
                        <a:solidFill>
                          <a:srgbClr val="1B1B1B"/>
                        </a:solidFill>
                      </a:endParaRPr>
                    </a:p>
                  </a:txBody>
                  <a:tcPr>
                    <a:noFill/>
                  </a:tcPr>
                </a:tc>
                <a:tc>
                  <a:txBody>
                    <a:bodyPr/>
                    <a:lstStyle/>
                    <a:p>
                      <a:pPr lvl="0">
                        <a:buNone/>
                      </a:pPr>
                      <a:r>
                        <a:rPr lang="el-GR" sz="2000" b="1" u="none" strike="noStrike" noProof="0" dirty="0">
                          <a:solidFill>
                            <a:srgbClr val="2E7116"/>
                          </a:solidFill>
                        </a:rPr>
                        <a:t>Σύνολο</a:t>
                      </a:r>
                    </a:p>
                  </a:txBody>
                  <a:tcPr anchor="ctr">
                    <a:noFill/>
                  </a:tcPr>
                </a:tc>
                <a:tc>
                  <a:txBody>
                    <a:bodyPr/>
                    <a:lstStyle/>
                    <a:p>
                      <a:pPr lvl="0">
                        <a:buNone/>
                      </a:pPr>
                      <a:r>
                        <a:rPr lang="el-GR" sz="2000" b="1" u="none" strike="noStrike" noProof="0" dirty="0">
                          <a:solidFill>
                            <a:srgbClr val="2E7116"/>
                          </a:solidFill>
                        </a:rPr>
                        <a:t>943.004.309 € </a:t>
                      </a:r>
                      <a:endParaRPr lang="el-GR" sz="2000" b="1">
                        <a:solidFill>
                          <a:srgbClr val="2E7116"/>
                        </a:solidFill>
                      </a:endParaRPr>
                    </a:p>
                  </a:txBody>
                  <a:tcPr anchor="ctr">
                    <a:noFill/>
                  </a:tcPr>
                </a:tc>
                <a:tc>
                  <a:txBody>
                    <a:bodyPr/>
                    <a:lstStyle/>
                    <a:p>
                      <a:pPr lvl="0">
                        <a:buNone/>
                      </a:pPr>
                      <a:r>
                        <a:rPr lang="el-GR" sz="2000" b="1" u="none" strike="noStrike" noProof="0" dirty="0">
                          <a:solidFill>
                            <a:srgbClr val="2E7116"/>
                          </a:solidFill>
                        </a:rPr>
                        <a:t>721.334.489,63  € </a:t>
                      </a:r>
                      <a:endParaRPr lang="el-GR" sz="2000" b="1">
                        <a:solidFill>
                          <a:srgbClr val="2E7116"/>
                        </a:solidFill>
                      </a:endParaRPr>
                    </a:p>
                  </a:txBody>
                  <a:tcPr anchor="ctr">
                    <a:noFill/>
                  </a:tcPr>
                </a:tc>
                <a:tc>
                  <a:txBody>
                    <a:bodyPr/>
                    <a:lstStyle/>
                    <a:p>
                      <a:pPr lvl="0">
                        <a:buNone/>
                      </a:pPr>
                      <a:r>
                        <a:rPr lang="el-GR" sz="2000" b="1" u="none" strike="noStrike" noProof="0" dirty="0">
                          <a:solidFill>
                            <a:srgbClr val="2E7116"/>
                          </a:solidFill>
                        </a:rPr>
                        <a:t>252.751.869,91 € </a:t>
                      </a:r>
                      <a:endParaRPr lang="el-GR" sz="2000" b="1">
                        <a:solidFill>
                          <a:srgbClr val="2E7116"/>
                        </a:solidFill>
                      </a:endParaRPr>
                    </a:p>
                  </a:txBody>
                  <a:tcPr anchor="ctr">
                    <a:noFill/>
                  </a:tcPr>
                </a:tc>
                <a:tc>
                  <a:txBody>
                    <a:bodyPr/>
                    <a:lstStyle/>
                    <a:p>
                      <a:pPr lvl="0">
                        <a:buNone/>
                      </a:pPr>
                      <a:r>
                        <a:rPr lang="el-GR" sz="2000" b="1" u="none" strike="noStrike" noProof="0" dirty="0">
                          <a:solidFill>
                            <a:srgbClr val="2E7116"/>
                          </a:solidFill>
                        </a:rPr>
                        <a:t>242.697.144,82 €</a:t>
                      </a:r>
                      <a:endParaRPr lang="el-GR" sz="2000" b="1">
                        <a:solidFill>
                          <a:srgbClr val="2E7116"/>
                        </a:solidFill>
                      </a:endParaRPr>
                    </a:p>
                  </a:txBody>
                  <a:tcPr anchor="ctr">
                    <a:noFill/>
                  </a:tcPr>
                </a:tc>
                <a:tc>
                  <a:txBody>
                    <a:bodyPr/>
                    <a:lstStyle/>
                    <a:p>
                      <a:pPr lvl="0">
                        <a:buNone/>
                      </a:pPr>
                      <a:r>
                        <a:rPr lang="el-GR" sz="2000" b="1" u="none" strike="noStrike" noProof="0" dirty="0">
                          <a:solidFill>
                            <a:srgbClr val="2E7116"/>
                          </a:solidFill>
                        </a:rPr>
                        <a:t>32.243.342,13 €</a:t>
                      </a:r>
                      <a:endParaRPr lang="el-GR" sz="2000" b="1">
                        <a:solidFill>
                          <a:srgbClr val="2E7116"/>
                        </a:solidFill>
                      </a:endParaRPr>
                    </a:p>
                  </a:txBody>
                  <a:tcPr anchor="ctr">
                    <a:noFill/>
                  </a:tcPr>
                </a:tc>
                <a:extLst>
                  <a:ext uri="{0D108BD9-81ED-4DB2-BD59-A6C34878D82A}">
                    <a16:rowId xmlns:a16="http://schemas.microsoft.com/office/drawing/2014/main" val="3264210159"/>
                  </a:ext>
                </a:extLst>
              </a:tr>
              <a:tr h="1165342">
                <a:tc>
                  <a:txBody>
                    <a:bodyPr/>
                    <a:lstStyle/>
                    <a:p>
                      <a:pPr lvl="0">
                        <a:buNone/>
                      </a:pPr>
                      <a:endParaRPr lang="el-GR" sz="2000" dirty="0">
                        <a:solidFill>
                          <a:srgbClr val="1B1B1B"/>
                        </a:solidFill>
                      </a:endParaRPr>
                    </a:p>
                  </a:txBody>
                  <a:tcPr/>
                </a:tc>
                <a:tc>
                  <a:txBody>
                    <a:bodyPr/>
                    <a:lstStyle/>
                    <a:p>
                      <a:pPr lvl="0">
                        <a:buNone/>
                      </a:pPr>
                      <a:endParaRPr lang="el-GR" sz="2000" b="1" u="none" strike="noStrike" noProof="0" dirty="0">
                        <a:solidFill>
                          <a:srgbClr val="1B1B1B"/>
                        </a:solidFill>
                      </a:endParaRPr>
                    </a:p>
                  </a:txBody>
                  <a:tcPr/>
                </a:tc>
                <a:tc>
                  <a:txBody>
                    <a:bodyPr/>
                    <a:lstStyle/>
                    <a:p>
                      <a:pPr lvl="0">
                        <a:buNone/>
                      </a:pPr>
                      <a:r>
                        <a:rPr lang="el-GR" sz="2000" b="1" dirty="0">
                          <a:solidFill>
                            <a:srgbClr val="F10079"/>
                          </a:solidFill>
                        </a:rPr>
                        <a:t>Ποσοστό</a:t>
                      </a:r>
                    </a:p>
                  </a:txBody>
                  <a:tcPr anchor="ctr"/>
                </a:tc>
                <a:tc>
                  <a:txBody>
                    <a:bodyPr/>
                    <a:lstStyle/>
                    <a:p>
                      <a:pPr algn="ctr" fontAlgn="ctr"/>
                      <a:r>
                        <a:rPr lang="el-GR" sz="2000" b="1" u="none" strike="noStrike" cap="none" spc="0" baseline="0" dirty="0">
                          <a:solidFill>
                            <a:srgbClr val="F10079"/>
                          </a:solidFill>
                          <a:uFillTx/>
                          <a:sym typeface="Helvetica Neue"/>
                        </a:rPr>
                        <a:t>76,49%</a:t>
                      </a:r>
                    </a:p>
                  </a:txBody>
                  <a:tcPr marL="9525" marR="9525" marT="9525" marB="0" anchor="ct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endParaRPr lang="el-GR" sz="2000" b="1" u="none" strike="noStrike" cap="none" spc="0" baseline="0" dirty="0">
                        <a:solidFill>
                          <a:srgbClr val="F10079"/>
                        </a:solidFill>
                        <a:uFillTx/>
                        <a:sym typeface="Helvetica Neue"/>
                      </a:endParaRPr>
                    </a:p>
                    <a:p>
                      <a:pPr marL="0" marR="0" lvl="0" indent="0" algn="ctr" defTabSz="584200" rtl="0" eaLnBrk="1" fontAlgn="auto" latinLnBrk="0" hangingPunct="1">
                        <a:lnSpc>
                          <a:spcPct val="100000"/>
                        </a:lnSpc>
                        <a:spcBef>
                          <a:spcPts val="0"/>
                        </a:spcBef>
                        <a:spcAft>
                          <a:spcPts val="0"/>
                        </a:spcAft>
                        <a:buClrTx/>
                        <a:buSzTx/>
                        <a:buFontTx/>
                        <a:buNone/>
                        <a:tabLst/>
                        <a:defRPr/>
                      </a:pPr>
                      <a:r>
                        <a:rPr lang="el-GR" sz="2000" b="1" u="none" strike="noStrike" cap="none" spc="0" baseline="0" dirty="0">
                          <a:solidFill>
                            <a:srgbClr val="F10079"/>
                          </a:solidFill>
                          <a:uFillTx/>
                          <a:sym typeface="Helvetica Neue"/>
                        </a:rPr>
                        <a:t>26,8%</a:t>
                      </a:r>
                    </a:p>
                    <a:p>
                      <a:pPr lvl="0" algn="ctr">
                        <a:buNone/>
                      </a:pPr>
                      <a:endParaRPr lang="el-GR" sz="2000" b="1" dirty="0">
                        <a:solidFill>
                          <a:srgbClr val="F10079"/>
                        </a:solidFill>
                      </a:endParaRPr>
                    </a:p>
                  </a:txBody>
                  <a:tcPr anchor="ct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endParaRPr lang="el-GR" sz="2000" b="1" u="none" strike="noStrike" cap="none" spc="0" baseline="0" dirty="0">
                        <a:solidFill>
                          <a:srgbClr val="F10079"/>
                        </a:solidFill>
                        <a:uFillTx/>
                        <a:sym typeface="Helvetica Neue"/>
                      </a:endParaRPr>
                    </a:p>
                    <a:p>
                      <a:pPr marL="0" marR="0" lvl="0" indent="0" algn="ctr" defTabSz="584200" rtl="0" eaLnBrk="1" fontAlgn="auto" latinLnBrk="0" hangingPunct="1">
                        <a:lnSpc>
                          <a:spcPct val="100000"/>
                        </a:lnSpc>
                        <a:spcBef>
                          <a:spcPts val="0"/>
                        </a:spcBef>
                        <a:spcAft>
                          <a:spcPts val="0"/>
                        </a:spcAft>
                        <a:buClrTx/>
                        <a:buSzTx/>
                        <a:buFontTx/>
                        <a:buNone/>
                        <a:tabLst/>
                        <a:defRPr/>
                      </a:pPr>
                      <a:r>
                        <a:rPr lang="el-GR" sz="2000" b="1" u="none" strike="noStrike" cap="none" spc="0" baseline="0" dirty="0">
                          <a:solidFill>
                            <a:srgbClr val="F10079"/>
                          </a:solidFill>
                          <a:uFillTx/>
                          <a:sym typeface="Helvetica Neue"/>
                        </a:rPr>
                        <a:t>26%</a:t>
                      </a:r>
                    </a:p>
                    <a:p>
                      <a:pPr lvl="0" algn="ctr">
                        <a:buNone/>
                      </a:pPr>
                      <a:endParaRPr lang="el-GR" sz="2000" b="1" dirty="0">
                        <a:solidFill>
                          <a:srgbClr val="F10079"/>
                        </a:solidFill>
                      </a:endParaRPr>
                    </a:p>
                  </a:txBody>
                  <a:tcPr anchor="ct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endParaRPr lang="el-GR" sz="2000" b="1" u="none" strike="noStrike" cap="none" spc="0" baseline="0" dirty="0">
                        <a:solidFill>
                          <a:srgbClr val="F10079"/>
                        </a:solidFill>
                        <a:uFillTx/>
                        <a:sym typeface="Helvetica Neue"/>
                      </a:endParaRPr>
                    </a:p>
                    <a:p>
                      <a:pPr marL="0" marR="0" lvl="0" indent="0" algn="ctr" defTabSz="584200" rtl="0" eaLnBrk="1" fontAlgn="auto" latinLnBrk="0" hangingPunct="1">
                        <a:lnSpc>
                          <a:spcPct val="100000"/>
                        </a:lnSpc>
                        <a:spcBef>
                          <a:spcPts val="0"/>
                        </a:spcBef>
                        <a:spcAft>
                          <a:spcPts val="0"/>
                        </a:spcAft>
                        <a:buClrTx/>
                        <a:buSzTx/>
                        <a:buFontTx/>
                        <a:buNone/>
                        <a:tabLst/>
                        <a:defRPr/>
                      </a:pPr>
                      <a:r>
                        <a:rPr lang="en-US" sz="2000" b="1" u="none" strike="noStrike" cap="none" spc="0" baseline="0" dirty="0">
                          <a:solidFill>
                            <a:srgbClr val="F10079"/>
                          </a:solidFill>
                          <a:uFillTx/>
                          <a:sym typeface="Helvetica Neue"/>
                        </a:rPr>
                        <a:t>3,41</a:t>
                      </a:r>
                      <a:r>
                        <a:rPr lang="el-GR" sz="2000" b="1" u="none" strike="noStrike" cap="none" spc="0" baseline="0" dirty="0">
                          <a:solidFill>
                            <a:srgbClr val="F10079"/>
                          </a:solidFill>
                          <a:uFillTx/>
                          <a:sym typeface="Helvetica Neue"/>
                        </a:rPr>
                        <a:t>%</a:t>
                      </a:r>
                    </a:p>
                    <a:p>
                      <a:pPr lvl="0">
                        <a:buNone/>
                      </a:pPr>
                      <a:endParaRPr lang="el-GR" sz="2000" b="1" dirty="0">
                        <a:solidFill>
                          <a:srgbClr val="F10079"/>
                        </a:solidFill>
                      </a:endParaRPr>
                    </a:p>
                  </a:txBody>
                  <a:tcPr anchor="ctr"/>
                </a:tc>
                <a:extLst>
                  <a:ext uri="{0D108BD9-81ED-4DB2-BD59-A6C34878D82A}">
                    <a16:rowId xmlns:a16="http://schemas.microsoft.com/office/drawing/2014/main" val="2075786539"/>
                  </a:ext>
                </a:extLst>
              </a:tr>
            </a:tbl>
          </a:graphicData>
        </a:graphic>
      </p:graphicFrame>
    </p:spTree>
    <p:extLst>
      <p:ext uri="{BB962C8B-B14F-4D97-AF65-F5344CB8AC3E}">
        <p14:creationId xmlns:p14="http://schemas.microsoft.com/office/powerpoint/2010/main" val="412533709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fontScale="90000"/>
          </a:bodyPr>
          <a:lstStyle/>
          <a:p>
            <a:endParaRPr lang="el-GR"/>
          </a:p>
        </p:txBody>
      </p:sp>
      <p:sp>
        <p:nvSpPr>
          <p:cNvPr id="3" name="Θέση κειμένου 2"/>
          <p:cNvSpPr>
            <a:spLocks noGrp="1"/>
          </p:cNvSpPr>
          <p:nvPr>
            <p:ph type="body" sz="quarter" idx="21"/>
          </p:nvPr>
        </p:nvSpPr>
        <p:spPr/>
        <p:txBody>
          <a:bodyPr/>
          <a:lstStyle/>
          <a:p>
            <a:endParaRPr lang="el-GR"/>
          </a:p>
        </p:txBody>
      </p:sp>
      <p:sp>
        <p:nvSpPr>
          <p:cNvPr id="4" name="Θέση κειμένου 3"/>
          <p:cNvSpPr>
            <a:spLocks noGrp="1"/>
          </p:cNvSpPr>
          <p:nvPr>
            <p:ph type="body" sz="quarter" idx="1"/>
          </p:nvPr>
        </p:nvSpPr>
        <p:spPr/>
        <p:txBody>
          <a:bodyPr/>
          <a:lstStyle/>
          <a:p>
            <a:endParaRPr lang="el-GR"/>
          </a:p>
        </p:txBody>
      </p:sp>
      <p:pic>
        <p:nvPicPr>
          <p:cNvPr id="5" name="Image" descr="Image"/>
          <p:cNvPicPr>
            <a:picLocks noChangeAspect="1"/>
          </p:cNvPicPr>
          <p:nvPr/>
        </p:nvPicPr>
        <p:blipFill>
          <a:blip r:embed="rId2"/>
          <a:stretch>
            <a:fillRect/>
          </a:stretch>
        </p:blipFill>
        <p:spPr>
          <a:xfrm>
            <a:off x="0" y="-276491"/>
            <a:ext cx="24487126" cy="14034583"/>
          </a:xfrm>
          <a:prstGeom prst="rect">
            <a:avLst/>
          </a:prstGeom>
          <a:ln w="3175">
            <a:miter lim="400000"/>
          </a:ln>
        </p:spPr>
      </p:pic>
      <p:sp>
        <p:nvSpPr>
          <p:cNvPr id="8" name="Θέση κειμένου 3">
            <a:extLst>
              <a:ext uri="{FF2B5EF4-FFF2-40B4-BE49-F238E27FC236}">
                <a16:creationId xmlns:a16="http://schemas.microsoft.com/office/drawing/2014/main" id="{B22C1A51-B758-54A4-B704-DF241DB223DD}"/>
              </a:ext>
            </a:extLst>
          </p:cNvPr>
          <p:cNvSpPr txBox="1">
            <a:spLocks/>
          </p:cNvSpPr>
          <p:nvPr/>
        </p:nvSpPr>
        <p:spPr>
          <a:xfrm>
            <a:off x="310680" y="2143763"/>
            <a:ext cx="19010112" cy="79949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a:r>
              <a:rPr lang="el-GR" sz="4000" dirty="0" smtClean="0">
                <a:solidFill>
                  <a:srgbClr val="1B1B1B"/>
                </a:solidFill>
                <a:latin typeface="Arial"/>
                <a:cs typeface="Arial"/>
              </a:rPr>
              <a:t>Πρόβλεψη Δαπανών του Προγράμματος </a:t>
            </a:r>
            <a:endParaRPr lang="en-US" sz="4000" dirty="0">
              <a:solidFill>
                <a:srgbClr val="1B1B1B"/>
              </a:solidFill>
              <a:latin typeface="Arial" panose="020B0604020202020204" pitchFamily="34" charset="0"/>
              <a:cs typeface="Arial" panose="020B0604020202020204" pitchFamily="34" charset="0"/>
            </a:endParaRPr>
          </a:p>
          <a:p>
            <a:pPr hangingPunct="1"/>
            <a:endParaRPr lang="el-GR" dirty="0">
              <a:latin typeface="Arial" panose="020B0604020202020204" pitchFamily="34" charset="0"/>
              <a:cs typeface="Arial" panose="020B0604020202020204" pitchFamily="34" charset="0"/>
            </a:endParaRPr>
          </a:p>
        </p:txBody>
      </p:sp>
      <p:graphicFrame>
        <p:nvGraphicFramePr>
          <p:cNvPr id="9" name="Πίνακας 8">
            <a:extLst>
              <a:ext uri="{FF2B5EF4-FFF2-40B4-BE49-F238E27FC236}">
                <a16:creationId xmlns:a16="http://schemas.microsoft.com/office/drawing/2014/main" id="{B36A1653-9590-9E3D-18FB-98DF0554C1D7}"/>
              </a:ext>
            </a:extLst>
          </p:cNvPr>
          <p:cNvGraphicFramePr>
            <a:graphicFrameLocks noGrp="1"/>
          </p:cNvGraphicFramePr>
          <p:nvPr>
            <p:extLst>
              <p:ext uri="{D42A27DB-BD31-4B8C-83A1-F6EECF244321}">
                <p14:modId xmlns:p14="http://schemas.microsoft.com/office/powerpoint/2010/main" val="3955113089"/>
              </p:ext>
            </p:extLst>
          </p:nvPr>
        </p:nvGraphicFramePr>
        <p:xfrm>
          <a:off x="3962643" y="4569899"/>
          <a:ext cx="16561840" cy="4258907"/>
        </p:xfrm>
        <a:graphic>
          <a:graphicData uri="http://schemas.openxmlformats.org/drawingml/2006/table">
            <a:tbl>
              <a:tblPr bandRow="1">
                <a:tableStyleId>{BC89EF96-8CEA-46FF-86C4-4CE0E7609802}</a:tableStyleId>
              </a:tblPr>
              <a:tblGrid>
                <a:gridCol w="7797309">
                  <a:extLst>
                    <a:ext uri="{9D8B030D-6E8A-4147-A177-3AD203B41FA5}">
                      <a16:colId xmlns:a16="http://schemas.microsoft.com/office/drawing/2014/main" val="1051936696"/>
                    </a:ext>
                  </a:extLst>
                </a:gridCol>
                <a:gridCol w="8764531">
                  <a:extLst>
                    <a:ext uri="{9D8B030D-6E8A-4147-A177-3AD203B41FA5}">
                      <a16:colId xmlns:a16="http://schemas.microsoft.com/office/drawing/2014/main" val="2746772236"/>
                    </a:ext>
                  </a:extLst>
                </a:gridCol>
              </a:tblGrid>
              <a:tr h="1331061">
                <a:tc>
                  <a:txBody>
                    <a:bodyPr/>
                    <a:lstStyle/>
                    <a:p>
                      <a:r>
                        <a:rPr lang="el-GR" sz="2400" b="1" dirty="0" smtClean="0">
                          <a:solidFill>
                            <a:srgbClr val="005180"/>
                          </a:solidFill>
                          <a:latin typeface="Arial" panose="020B0604020202020204" pitchFamily="34" charset="0"/>
                          <a:cs typeface="Arial" panose="020B0604020202020204" pitchFamily="34" charset="0"/>
                        </a:rPr>
                        <a:t>ΕΤΟΣ ΑΝΑΦΟΡΑΣ</a:t>
                      </a:r>
                      <a:endParaRPr lang="el-GR" sz="2400" b="1" dirty="0">
                        <a:solidFill>
                          <a:srgbClr val="005180"/>
                        </a:solidFill>
                        <a:latin typeface="Arial" panose="020B0604020202020204" pitchFamily="34" charset="0"/>
                        <a:cs typeface="Arial" panose="020B0604020202020204" pitchFamily="34" charset="0"/>
                      </a:endParaRPr>
                    </a:p>
                  </a:txBody>
                  <a:tcPr anchor="ctr">
                    <a:noFill/>
                  </a:tcPr>
                </a:tc>
                <a:tc>
                  <a:txBody>
                    <a:bodyPr/>
                    <a:lstStyle/>
                    <a:p>
                      <a:r>
                        <a:rPr lang="el-GR" sz="2400" b="1" dirty="0" smtClean="0">
                          <a:solidFill>
                            <a:srgbClr val="1B1B1B"/>
                          </a:solidFill>
                          <a:latin typeface="Arial" panose="020B0604020202020204" pitchFamily="34" charset="0"/>
                          <a:cs typeface="Arial" panose="020B0604020202020204" pitchFamily="34" charset="0"/>
                        </a:rPr>
                        <a:t>ΕΚΤΙΜΗΣΗ</a:t>
                      </a:r>
                      <a:r>
                        <a:rPr lang="el-GR" sz="2400" b="1" baseline="0" dirty="0" smtClean="0">
                          <a:solidFill>
                            <a:srgbClr val="1B1B1B"/>
                          </a:solidFill>
                          <a:latin typeface="Arial" panose="020B0604020202020204" pitchFamily="34" charset="0"/>
                          <a:cs typeface="Arial" panose="020B0604020202020204" pitchFamily="34" charset="0"/>
                        </a:rPr>
                        <a:t> ΔΑΠΑΝΩΝ </a:t>
                      </a:r>
                      <a:endParaRPr lang="el-GR" sz="2400" b="1" dirty="0">
                        <a:solidFill>
                          <a:srgbClr val="1B1B1B"/>
                        </a:solidFill>
                        <a:latin typeface="Arial" panose="020B0604020202020204" pitchFamily="34" charset="0"/>
                        <a:cs typeface="Arial" panose="020B0604020202020204" pitchFamily="34" charset="0"/>
                      </a:endParaRPr>
                    </a:p>
                  </a:txBody>
                  <a:tcPr anchor="ctr">
                    <a:noFill/>
                  </a:tcPr>
                </a:tc>
                <a:extLst>
                  <a:ext uri="{0D108BD9-81ED-4DB2-BD59-A6C34878D82A}">
                    <a16:rowId xmlns:a16="http://schemas.microsoft.com/office/drawing/2014/main" val="1917215322"/>
                  </a:ext>
                </a:extLst>
              </a:tr>
              <a:tr h="1117211">
                <a:tc>
                  <a:txBody>
                    <a:bodyPr/>
                    <a:lstStyle/>
                    <a:p>
                      <a:r>
                        <a:rPr lang="el-GR" sz="2400" b="1" dirty="0" smtClean="0">
                          <a:solidFill>
                            <a:srgbClr val="005180"/>
                          </a:solidFill>
                          <a:latin typeface="Arial" panose="020B0604020202020204" pitchFamily="34" charset="0"/>
                          <a:cs typeface="Arial" panose="020B0604020202020204" pitchFamily="34" charset="0"/>
                        </a:rPr>
                        <a:t>2023</a:t>
                      </a:r>
                      <a:endParaRPr lang="el-GR" sz="2400" b="1" dirty="0">
                        <a:solidFill>
                          <a:srgbClr val="005180"/>
                        </a:solidFill>
                        <a:latin typeface="Arial" panose="020B0604020202020204" pitchFamily="34" charset="0"/>
                        <a:cs typeface="Arial" panose="020B0604020202020204" pitchFamily="34" charset="0"/>
                      </a:endParaRPr>
                    </a:p>
                  </a:txBody>
                  <a:tcPr anchor="ctr">
                    <a:noFill/>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l-GR" sz="2400" b="1" dirty="0" smtClean="0">
                          <a:solidFill>
                            <a:srgbClr val="1B1B1B"/>
                          </a:solidFill>
                          <a:latin typeface="Arial" panose="020B0604020202020204" pitchFamily="34" charset="0"/>
                          <a:cs typeface="Arial" panose="020B0604020202020204" pitchFamily="34" charset="0"/>
                        </a:rPr>
                        <a:t>34.500.000 </a:t>
                      </a:r>
                      <a:r>
                        <a:rPr lang="el-GR" sz="2400" b="1" u="none" strike="noStrike" noProof="0" dirty="0" smtClean="0">
                          <a:solidFill>
                            <a:srgbClr val="1B1B1B"/>
                          </a:solidFill>
                          <a:latin typeface="Arial" panose="020B0604020202020204" pitchFamily="34" charset="0"/>
                          <a:cs typeface="Arial" panose="020B0604020202020204" pitchFamily="34" charset="0"/>
                        </a:rPr>
                        <a:t>€ </a:t>
                      </a:r>
                      <a:endParaRPr lang="el-GR" sz="2400" b="1" dirty="0" smtClean="0">
                        <a:solidFill>
                          <a:srgbClr val="1B1B1B"/>
                        </a:solidFill>
                        <a:latin typeface="Arial" panose="020B0604020202020204" pitchFamily="34" charset="0"/>
                        <a:cs typeface="Arial" panose="020B0604020202020204" pitchFamily="34" charset="0"/>
                      </a:endParaRPr>
                    </a:p>
                  </a:txBody>
                  <a:tcPr anchor="ctr">
                    <a:noFill/>
                  </a:tcPr>
                </a:tc>
                <a:extLst>
                  <a:ext uri="{0D108BD9-81ED-4DB2-BD59-A6C34878D82A}">
                    <a16:rowId xmlns:a16="http://schemas.microsoft.com/office/drawing/2014/main" val="1141280844"/>
                  </a:ext>
                </a:extLst>
              </a:tr>
              <a:tr h="1810635">
                <a:tc>
                  <a:txBody>
                    <a:bodyPr/>
                    <a:lstStyle/>
                    <a:p>
                      <a:r>
                        <a:rPr lang="el-GR" sz="2400" b="1" dirty="0" smtClean="0">
                          <a:solidFill>
                            <a:srgbClr val="005180"/>
                          </a:solidFill>
                          <a:latin typeface="Arial" panose="020B0604020202020204" pitchFamily="34" charset="0"/>
                          <a:cs typeface="Arial" panose="020B0604020202020204" pitchFamily="34" charset="0"/>
                        </a:rPr>
                        <a:t>2024</a:t>
                      </a:r>
                      <a:endParaRPr lang="el-GR" sz="2400" b="1" dirty="0">
                        <a:solidFill>
                          <a:srgbClr val="005180"/>
                        </a:solidFill>
                        <a:latin typeface="Arial" panose="020B0604020202020204" pitchFamily="34" charset="0"/>
                        <a:cs typeface="Arial" panose="020B0604020202020204" pitchFamily="34" charset="0"/>
                      </a:endParaRPr>
                    </a:p>
                  </a:txBody>
                  <a:tcPr anchor="ctr">
                    <a:noFill/>
                  </a:tcPr>
                </a:tc>
                <a:tc>
                  <a:txBody>
                    <a:bodyPr/>
                    <a:lstStyle/>
                    <a:p>
                      <a:pPr lvl="0">
                        <a:buNone/>
                      </a:pPr>
                      <a:r>
                        <a:rPr lang="el-GR" sz="2400" b="1" u="none" strike="noStrike" noProof="0" dirty="0" smtClean="0">
                          <a:solidFill>
                            <a:srgbClr val="1B1B1B"/>
                          </a:solidFill>
                          <a:latin typeface="Arial" panose="020B0604020202020204" pitchFamily="34" charset="0"/>
                          <a:cs typeface="Arial" panose="020B0604020202020204" pitchFamily="34" charset="0"/>
                        </a:rPr>
                        <a:t>+</a:t>
                      </a:r>
                      <a:r>
                        <a:rPr lang="el-GR" sz="2400" b="1" u="none" strike="noStrike" baseline="0" noProof="0" dirty="0" smtClean="0">
                          <a:solidFill>
                            <a:srgbClr val="1B1B1B"/>
                          </a:solidFill>
                          <a:latin typeface="Arial" panose="020B0604020202020204" pitchFamily="34" charset="0"/>
                          <a:cs typeface="Arial" panose="020B0604020202020204" pitchFamily="34" charset="0"/>
                        </a:rPr>
                        <a:t> </a:t>
                      </a:r>
                      <a:r>
                        <a:rPr lang="el-GR" sz="2400" b="1" u="none" strike="noStrike" noProof="0" dirty="0" smtClean="0">
                          <a:solidFill>
                            <a:srgbClr val="1B1B1B"/>
                          </a:solidFill>
                          <a:latin typeface="Arial" panose="020B0604020202020204" pitchFamily="34" charset="0"/>
                          <a:cs typeface="Arial" panose="020B0604020202020204" pitchFamily="34" charset="0"/>
                        </a:rPr>
                        <a:t>90.000.000 €</a:t>
                      </a:r>
                    </a:p>
                  </a:txBody>
                  <a:tcPr anchor="ctr">
                    <a:noFill/>
                  </a:tcPr>
                </a:tc>
                <a:extLst>
                  <a:ext uri="{0D108BD9-81ED-4DB2-BD59-A6C34878D82A}">
                    <a16:rowId xmlns:a16="http://schemas.microsoft.com/office/drawing/2014/main" val="2684292296"/>
                  </a:ext>
                </a:extLst>
              </a:tr>
            </a:tbl>
          </a:graphicData>
        </a:graphic>
      </p:graphicFrame>
    </p:spTree>
    <p:extLst>
      <p:ext uri="{BB962C8B-B14F-4D97-AF65-F5344CB8AC3E}">
        <p14:creationId xmlns:p14="http://schemas.microsoft.com/office/powerpoint/2010/main" val="3880716032"/>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231122_POWER_POINT2.jpg" descr="231122_POWER_POINT2.jpg"/>
          <p:cNvPicPr>
            <a:picLocks noChangeAspect="1"/>
          </p:cNvPicPr>
          <p:nvPr/>
        </p:nvPicPr>
        <p:blipFill>
          <a:blip r:embed="rId2"/>
          <a:srcRect/>
          <a:stretch>
            <a:fillRect/>
          </a:stretch>
        </p:blipFill>
        <p:spPr>
          <a:xfrm>
            <a:off x="0" y="-108186"/>
            <a:ext cx="24487126" cy="13774009"/>
          </a:xfrm>
          <a:prstGeom prst="rect">
            <a:avLst/>
          </a:prstGeom>
          <a:ln w="3175">
            <a:miter lim="400000"/>
          </a:ln>
        </p:spPr>
      </p:pic>
      <p:sp>
        <p:nvSpPr>
          <p:cNvPr id="3" name="Θέση κειμένου 3">
            <a:extLst>
              <a:ext uri="{FF2B5EF4-FFF2-40B4-BE49-F238E27FC236}">
                <a16:creationId xmlns:a16="http://schemas.microsoft.com/office/drawing/2014/main" id="{27B81789-9997-2F7F-DEC8-82B02D741615}"/>
              </a:ext>
            </a:extLst>
          </p:cNvPr>
          <p:cNvSpPr txBox="1">
            <a:spLocks/>
          </p:cNvSpPr>
          <p:nvPr/>
        </p:nvSpPr>
        <p:spPr>
          <a:xfrm>
            <a:off x="454696" y="2003869"/>
            <a:ext cx="19010112" cy="799494"/>
          </a:xfrm>
          <a:prstGeom prst="rect">
            <a:avLst/>
          </a:prstGeom>
          <a:ln w="3175">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a:r>
              <a:rPr lang="en-US" sz="4000" dirty="0" err="1">
                <a:solidFill>
                  <a:srgbClr val="1B1B1B"/>
                </a:solidFill>
                <a:latin typeface="Arial"/>
                <a:cs typeface="Arial"/>
              </a:rPr>
              <a:t>Έργ</a:t>
            </a:r>
            <a:r>
              <a:rPr lang="en-US" sz="4000" dirty="0">
                <a:solidFill>
                  <a:srgbClr val="1B1B1B"/>
                </a:solidFill>
                <a:latin typeface="Arial"/>
                <a:cs typeface="Arial"/>
              </a:rPr>
              <a:t>α Στρατηγικής Σημασίας</a:t>
            </a:r>
            <a:endParaRPr lang="en-US" sz="4000" dirty="0">
              <a:solidFill>
                <a:srgbClr val="1B1B1B"/>
              </a:solidFill>
              <a:latin typeface="Arial" panose="020B0604020202020204" pitchFamily="34" charset="0"/>
              <a:cs typeface="Arial" panose="020B0604020202020204" pitchFamily="34" charset="0"/>
            </a:endParaRPr>
          </a:p>
          <a:p>
            <a:pPr hangingPunct="1"/>
            <a:endParaRPr lang="el-GR"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A994C33D-DDDD-C9FD-A6DC-F7B56D33970F}"/>
              </a:ext>
            </a:extLst>
          </p:cNvPr>
          <p:cNvSpPr txBox="1"/>
          <p:nvPr/>
        </p:nvSpPr>
        <p:spPr>
          <a:xfrm>
            <a:off x="1100678" y="6552754"/>
            <a:ext cx="3263218" cy="70403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dirty="0" smtClean="0">
                <a:solidFill>
                  <a:srgbClr val="1B1B1B"/>
                </a:solidFill>
                <a:latin typeface="Arial"/>
              </a:rPr>
              <a:t>ΠΡΟΤΕΡΑΙΟΤΗΤΑ </a:t>
            </a:r>
            <a:r>
              <a:rPr lang="el-GR" sz="2400" b="1" dirty="0">
                <a:solidFill>
                  <a:srgbClr val="1B1B1B"/>
                </a:solidFill>
                <a:latin typeface="Arial"/>
              </a:rPr>
              <a:t>1</a:t>
            </a:r>
          </a:p>
          <a:p>
            <a:pPr algn="l"/>
            <a:endParaRPr lang="el-GR" dirty="0"/>
          </a:p>
        </p:txBody>
      </p:sp>
      <p:sp>
        <p:nvSpPr>
          <p:cNvPr id="5" name="TextBox 4">
            <a:extLst>
              <a:ext uri="{FF2B5EF4-FFF2-40B4-BE49-F238E27FC236}">
                <a16:creationId xmlns:a16="http://schemas.microsoft.com/office/drawing/2014/main" id="{E5E5A05A-2A8B-ED78-19D1-C7C739F8A40D}"/>
              </a:ext>
            </a:extLst>
          </p:cNvPr>
          <p:cNvSpPr txBox="1"/>
          <p:nvPr/>
        </p:nvSpPr>
        <p:spPr>
          <a:xfrm>
            <a:off x="7515750" y="3082840"/>
            <a:ext cx="16003363" cy="42704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u="sng" dirty="0">
                <a:solidFill>
                  <a:schemeClr val="accent1">
                    <a:lumMod val="50000"/>
                  </a:schemeClr>
                </a:solidFill>
                <a:latin typeface="Arial"/>
                <a:cs typeface="Calibri"/>
              </a:rPr>
              <a:t>Εκσυγχρονισμός του ΟΠΣ του Νομικού Συμβουλίου του Κράτους και Αναβάθμιση Ψηφιακών Υπηρεσιών </a:t>
            </a:r>
          </a:p>
        </p:txBody>
      </p:sp>
      <p:sp>
        <p:nvSpPr>
          <p:cNvPr id="9" name="TextBox 8">
            <a:extLst>
              <a:ext uri="{FF2B5EF4-FFF2-40B4-BE49-F238E27FC236}">
                <a16:creationId xmlns:a16="http://schemas.microsoft.com/office/drawing/2014/main" id="{1062A3DA-1D0E-AB33-8E7B-76240AC9C48C}"/>
              </a:ext>
            </a:extLst>
          </p:cNvPr>
          <p:cNvSpPr txBox="1"/>
          <p:nvPr/>
        </p:nvSpPr>
        <p:spPr>
          <a:xfrm>
            <a:off x="8492691" y="3884498"/>
            <a:ext cx="12760235" cy="3227807"/>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000" dirty="0">
                <a:latin typeface="Arial"/>
              </a:rPr>
              <a:t>              </a:t>
            </a:r>
            <a:r>
              <a:rPr lang="el-GR" sz="2200" dirty="0">
                <a:solidFill>
                  <a:srgbClr val="1B1B1B"/>
                </a:solidFill>
                <a:latin typeface="Arial"/>
              </a:rPr>
              <a:t>Δικαιούχος: Κοινωνία της Πληροφορίας ΜΑΕ</a:t>
            </a:r>
            <a:r>
              <a:rPr lang="el-GR" sz="2000" dirty="0">
                <a:solidFill>
                  <a:srgbClr val="1B1B1B"/>
                </a:solidFill>
                <a:latin typeface="Arial"/>
              </a:rPr>
              <a:t>                </a:t>
            </a:r>
            <a:r>
              <a:rPr lang="el-GR" sz="2200" b="1" dirty="0" smtClean="0">
                <a:solidFill>
                  <a:srgbClr val="1B1B1B"/>
                </a:solidFill>
                <a:latin typeface="Arial"/>
              </a:rPr>
              <a:t>Π/Υ: 6.048.788€</a:t>
            </a:r>
            <a:endParaRPr lang="el-GR" sz="2200" b="1" dirty="0">
              <a:solidFill>
                <a:srgbClr val="1B1B1B"/>
              </a:solidFill>
              <a:latin typeface="Arial"/>
            </a:endParaRPr>
          </a:p>
          <a:p>
            <a:pPr algn="l"/>
            <a:r>
              <a:rPr lang="el-GR" sz="2000" dirty="0">
                <a:solidFill>
                  <a:srgbClr val="1B1B1B"/>
                </a:solidFill>
                <a:latin typeface="Arial"/>
              </a:rPr>
              <a:t>              </a:t>
            </a:r>
          </a:p>
          <a:p>
            <a:pPr algn="l"/>
            <a:endParaRPr lang="el-GR" sz="2000" dirty="0">
              <a:solidFill>
                <a:srgbClr val="1B1B1B"/>
              </a:solidFill>
              <a:latin typeface="Arial"/>
            </a:endParaRPr>
          </a:p>
          <a:p>
            <a:pPr algn="l"/>
            <a:r>
              <a:rPr lang="el-GR" sz="2000" dirty="0">
                <a:solidFill>
                  <a:srgbClr val="1B1B1B"/>
                </a:solidFill>
                <a:latin typeface="Arial"/>
              </a:rPr>
              <a:t>              </a:t>
            </a:r>
            <a:r>
              <a:rPr lang="el-GR" sz="2200" dirty="0">
                <a:solidFill>
                  <a:srgbClr val="1B1B1B"/>
                </a:solidFill>
                <a:latin typeface="Arial"/>
              </a:rPr>
              <a:t>Έργο σε υλοποίηση, αναμένεται να ολοκληρωθεί το 2025</a:t>
            </a:r>
            <a:r>
              <a:rPr lang="el-GR" sz="2000" dirty="0">
                <a:solidFill>
                  <a:srgbClr val="1B1B1B"/>
                </a:solidFill>
                <a:latin typeface="Arial"/>
              </a:rPr>
              <a:t>.</a:t>
            </a:r>
            <a:endParaRPr lang="el-GR" dirty="0">
              <a:solidFill>
                <a:srgbClr val="1B1B1B"/>
              </a:solidFill>
            </a:endParaRPr>
          </a:p>
          <a:p>
            <a:pPr algn="l"/>
            <a:endParaRPr lang="el-GR" sz="2000" dirty="0">
              <a:solidFill>
                <a:srgbClr val="1B1B1B"/>
              </a:solidFill>
              <a:latin typeface="Arial"/>
            </a:endParaRPr>
          </a:p>
          <a:p>
            <a:pPr algn="l"/>
            <a:r>
              <a:rPr lang="el-GR" sz="2200" dirty="0">
                <a:solidFill>
                  <a:srgbClr val="1B1B1B"/>
                </a:solidFill>
                <a:latin typeface="Arial" panose="020B0604020202020204" pitchFamily="34" charset="0"/>
                <a:cs typeface="Arial" panose="020B0604020202020204" pitchFamily="34" charset="0"/>
              </a:rPr>
              <a:t>Αφορά σε σύστημα βασισμένο στη γνώση για την υποστήριξη των επιχειρησιακών διαδικασιών του ΝΣΚ με τη χρήση σύγχρονων τεχνολογικά μεθόδων (οντολογίες, μοντέλα Μηχανικής Μάθησης) και την αξιοποίηση του υφιστάμενου και δημιουργούμενου ψηφιοποιημένου νομικού υλικού.</a:t>
            </a:r>
          </a:p>
          <a:p>
            <a:pPr algn="l"/>
            <a:endParaRPr lang="el-GR" dirty="0"/>
          </a:p>
          <a:p>
            <a:pPr algn="l"/>
            <a:endParaRPr lang="el-GR" dirty="0"/>
          </a:p>
        </p:txBody>
      </p:sp>
      <p:pic>
        <p:nvPicPr>
          <p:cNvPr id="10" name="Γραφικό 9" descr="Κύκλος με αριστερό βέλος περίγραμμα">
            <a:extLst>
              <a:ext uri="{FF2B5EF4-FFF2-40B4-BE49-F238E27FC236}">
                <a16:creationId xmlns:a16="http://schemas.microsoft.com/office/drawing/2014/main" id="{485C0E2A-08F8-D64A-6FD7-3F00D5586D9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5466436" y="3765957"/>
            <a:ext cx="609601" cy="609601"/>
          </a:xfrm>
          <a:prstGeom prst="rect">
            <a:avLst/>
          </a:prstGeom>
        </p:spPr>
      </p:pic>
      <p:pic>
        <p:nvPicPr>
          <p:cNvPr id="11" name="Γραφικό 10" descr="Κύκλος με αριστερό βέλος περίγραμμα">
            <a:extLst>
              <a:ext uri="{FF2B5EF4-FFF2-40B4-BE49-F238E27FC236}">
                <a16:creationId xmlns:a16="http://schemas.microsoft.com/office/drawing/2014/main" id="{A123C91C-B2CB-30C6-0A97-6328F530EB97}"/>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700653" y="3777120"/>
            <a:ext cx="609601" cy="609601"/>
          </a:xfrm>
          <a:prstGeom prst="rect">
            <a:avLst/>
          </a:prstGeom>
        </p:spPr>
      </p:pic>
      <p:pic>
        <p:nvPicPr>
          <p:cNvPr id="12" name="Γραφικό 11" descr="Κύκλος με αριστερό βέλος περίγραμμα">
            <a:extLst>
              <a:ext uri="{FF2B5EF4-FFF2-40B4-BE49-F238E27FC236}">
                <a16:creationId xmlns:a16="http://schemas.microsoft.com/office/drawing/2014/main" id="{3CB6CDAB-2B7F-D982-4612-B7361F1FE13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700654" y="4736661"/>
            <a:ext cx="609601" cy="609601"/>
          </a:xfrm>
          <a:prstGeom prst="rect">
            <a:avLst/>
          </a:prstGeom>
        </p:spPr>
      </p:pic>
      <p:sp>
        <p:nvSpPr>
          <p:cNvPr id="14" name="TextBox 13">
            <a:extLst>
              <a:ext uri="{FF2B5EF4-FFF2-40B4-BE49-F238E27FC236}">
                <a16:creationId xmlns:a16="http://schemas.microsoft.com/office/drawing/2014/main" id="{22899341-60AE-D797-68CD-4705A4642D57}"/>
              </a:ext>
            </a:extLst>
          </p:cNvPr>
          <p:cNvSpPr txBox="1"/>
          <p:nvPr/>
        </p:nvSpPr>
        <p:spPr>
          <a:xfrm>
            <a:off x="7763513" y="7274378"/>
            <a:ext cx="15007620" cy="796372"/>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u="sng" dirty="0">
                <a:solidFill>
                  <a:schemeClr val="accent2">
                    <a:lumMod val="75000"/>
                  </a:schemeClr>
                </a:solidFill>
                <a:latin typeface="Arial"/>
                <a:cs typeface="Calibri"/>
              </a:rPr>
              <a:t>Ψηφιακή Αναβάθμιση Ολοκληρωμένου Συστήματος Διαχείρισης Δικαστικών </a:t>
            </a:r>
            <a:r>
              <a:rPr lang="el-GR" sz="2400" b="1" u="sng" dirty="0" smtClean="0">
                <a:solidFill>
                  <a:schemeClr val="accent2">
                    <a:lumMod val="75000"/>
                  </a:schemeClr>
                </a:solidFill>
                <a:latin typeface="Arial"/>
                <a:cs typeface="Calibri"/>
              </a:rPr>
              <a:t>Υποθέσεων Διοικητικής </a:t>
            </a:r>
            <a:r>
              <a:rPr lang="el-GR" sz="2400" b="1" u="sng" dirty="0">
                <a:solidFill>
                  <a:schemeClr val="accent2">
                    <a:lumMod val="75000"/>
                  </a:schemeClr>
                </a:solidFill>
                <a:latin typeface="Arial"/>
                <a:cs typeface="Calibri"/>
              </a:rPr>
              <a:t>Δικαιοσύνης (ΟΣΔΔΥ ΔΔ)</a:t>
            </a:r>
            <a:endParaRPr lang="el-GR" sz="1400" i="1" u="sng" dirty="0">
              <a:solidFill>
                <a:schemeClr val="accent2">
                  <a:lumMod val="75000"/>
                </a:schemeClr>
              </a:solidFill>
              <a:latin typeface="Calibri"/>
              <a:cs typeface="Calibri"/>
            </a:endParaRPr>
          </a:p>
        </p:txBody>
      </p:sp>
      <p:sp>
        <p:nvSpPr>
          <p:cNvPr id="15" name="TextBox 14">
            <a:extLst>
              <a:ext uri="{FF2B5EF4-FFF2-40B4-BE49-F238E27FC236}">
                <a16:creationId xmlns:a16="http://schemas.microsoft.com/office/drawing/2014/main" id="{815120D7-C3D9-42F6-B166-DD158AD8CBED}"/>
              </a:ext>
            </a:extLst>
          </p:cNvPr>
          <p:cNvSpPr txBox="1"/>
          <p:nvPr/>
        </p:nvSpPr>
        <p:spPr>
          <a:xfrm>
            <a:off x="8748225" y="8708718"/>
            <a:ext cx="12760235" cy="3535583"/>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000" dirty="0">
                <a:latin typeface="Arial"/>
              </a:rPr>
              <a:t>            </a:t>
            </a:r>
            <a:r>
              <a:rPr lang="el-GR" sz="2200" dirty="0" smtClean="0">
                <a:solidFill>
                  <a:srgbClr val="1B1B1B"/>
                </a:solidFill>
                <a:latin typeface="Arial"/>
              </a:rPr>
              <a:t>Δικαιούχος</a:t>
            </a:r>
            <a:r>
              <a:rPr lang="el-GR" sz="2200" dirty="0">
                <a:solidFill>
                  <a:srgbClr val="1B1B1B"/>
                </a:solidFill>
                <a:latin typeface="Arial"/>
              </a:rPr>
              <a:t>: EΔ. ΕΣΠΑ Υπουργείου Δικαιοσύνης </a:t>
            </a:r>
            <a:r>
              <a:rPr lang="el-GR" sz="2000" dirty="0">
                <a:solidFill>
                  <a:srgbClr val="1B1B1B"/>
                </a:solidFill>
                <a:latin typeface="Arial"/>
              </a:rPr>
              <a:t>               </a:t>
            </a:r>
            <a:r>
              <a:rPr lang="el-GR" sz="2200" b="1" dirty="0" smtClean="0">
                <a:solidFill>
                  <a:srgbClr val="1B1B1B"/>
                </a:solidFill>
                <a:latin typeface="Arial"/>
              </a:rPr>
              <a:t>Π/Υ: 8.499.845€</a:t>
            </a:r>
            <a:endParaRPr lang="el-GR" sz="2200" b="1" dirty="0">
              <a:solidFill>
                <a:srgbClr val="1B1B1B"/>
              </a:solidFill>
              <a:latin typeface="Arial"/>
            </a:endParaRPr>
          </a:p>
          <a:p>
            <a:pPr algn="l"/>
            <a:r>
              <a:rPr lang="el-GR" sz="2000" dirty="0">
                <a:solidFill>
                  <a:srgbClr val="1B1B1B"/>
                </a:solidFill>
                <a:latin typeface="Arial"/>
              </a:rPr>
              <a:t>              </a:t>
            </a:r>
          </a:p>
          <a:p>
            <a:pPr algn="l"/>
            <a:endParaRPr lang="el-GR" sz="2000" dirty="0">
              <a:solidFill>
                <a:srgbClr val="1B1B1B"/>
              </a:solidFill>
              <a:latin typeface="Arial"/>
            </a:endParaRPr>
          </a:p>
          <a:p>
            <a:pPr algn="l"/>
            <a:r>
              <a:rPr lang="el-GR" sz="2000" dirty="0">
                <a:solidFill>
                  <a:srgbClr val="1B1B1B"/>
                </a:solidFill>
                <a:latin typeface="Arial"/>
              </a:rPr>
              <a:t>            </a:t>
            </a:r>
            <a:r>
              <a:rPr lang="el-GR" sz="2200" dirty="0" smtClean="0">
                <a:solidFill>
                  <a:srgbClr val="1B1B1B"/>
                </a:solidFill>
                <a:latin typeface="Arial"/>
              </a:rPr>
              <a:t>Έργο </a:t>
            </a:r>
            <a:r>
              <a:rPr lang="el-GR" sz="2200" dirty="0">
                <a:solidFill>
                  <a:srgbClr val="1B1B1B"/>
                </a:solidFill>
                <a:latin typeface="Arial"/>
              </a:rPr>
              <a:t>σε υλοποίηση, αναμένεται να ολοκληρωθεί το </a:t>
            </a:r>
            <a:r>
              <a:rPr lang="el-GR" sz="2200" dirty="0" smtClean="0">
                <a:solidFill>
                  <a:srgbClr val="1B1B1B"/>
                </a:solidFill>
                <a:latin typeface="Arial"/>
              </a:rPr>
              <a:t>2026.</a:t>
            </a:r>
            <a:endParaRPr lang="el-GR" sz="2200" dirty="0">
              <a:solidFill>
                <a:srgbClr val="1B1B1B"/>
              </a:solidFill>
            </a:endParaRPr>
          </a:p>
          <a:p>
            <a:pPr algn="l"/>
            <a:endParaRPr lang="el-GR" sz="2000" dirty="0">
              <a:solidFill>
                <a:srgbClr val="1B1B1B"/>
              </a:solidFill>
              <a:latin typeface="Arial"/>
            </a:endParaRPr>
          </a:p>
          <a:p>
            <a:pPr algn="l"/>
            <a:r>
              <a:rPr lang="el-GR" sz="2200" dirty="0">
                <a:solidFill>
                  <a:srgbClr val="1B1B1B"/>
                </a:solidFill>
                <a:latin typeface="Arial"/>
              </a:rPr>
              <a:t>Αφορά στην αξιοποίηση σύγχρονων εργαλείων και ανοικτών προτύπων για την προσαρμογή στις θεσμικές μεταβολές και τη βελτίωση της ταχύτητας απονομής και της λειτουργίας της Διοικητικής Δικαιοσύνης.</a:t>
            </a:r>
          </a:p>
          <a:p>
            <a:pPr algn="l"/>
            <a:endParaRPr lang="el-GR" sz="2000" dirty="0">
              <a:solidFill>
                <a:srgbClr val="1B1B1B"/>
              </a:solidFill>
              <a:latin typeface="Arial"/>
            </a:endParaRPr>
          </a:p>
          <a:p>
            <a:pPr algn="l"/>
            <a:endParaRPr lang="el-GR" dirty="0"/>
          </a:p>
          <a:p>
            <a:pPr algn="l"/>
            <a:endParaRPr lang="el-GR" dirty="0"/>
          </a:p>
        </p:txBody>
      </p:sp>
      <p:pic>
        <p:nvPicPr>
          <p:cNvPr id="16" name="Γραφικό 15" descr="Κύκλος με αριστερό βέλος περίγραμμα">
            <a:extLst>
              <a:ext uri="{FF2B5EF4-FFF2-40B4-BE49-F238E27FC236}">
                <a16:creationId xmlns:a16="http://schemas.microsoft.com/office/drawing/2014/main" id="{BB3C67E5-D4F7-9232-9DBC-D6272658B76D}"/>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797491" y="8609141"/>
            <a:ext cx="609601" cy="609601"/>
          </a:xfrm>
          <a:prstGeom prst="rect">
            <a:avLst/>
          </a:prstGeom>
        </p:spPr>
      </p:pic>
      <p:pic>
        <p:nvPicPr>
          <p:cNvPr id="17" name="Γραφικό 16" descr="Κύκλος με αριστερό βέλος περίγραμμα">
            <a:extLst>
              <a:ext uri="{FF2B5EF4-FFF2-40B4-BE49-F238E27FC236}">
                <a16:creationId xmlns:a16="http://schemas.microsoft.com/office/drawing/2014/main" id="{50557967-708F-3D47-5BE1-86653701E1C6}"/>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15932280" y="8630386"/>
            <a:ext cx="609601" cy="609601"/>
          </a:xfrm>
          <a:prstGeom prst="rect">
            <a:avLst/>
          </a:prstGeom>
        </p:spPr>
      </p:pic>
      <p:pic>
        <p:nvPicPr>
          <p:cNvPr id="19" name="Γραφικό 18" descr="Κύκλος με αριστερό βέλος περίγραμμα">
            <a:extLst>
              <a:ext uri="{FF2B5EF4-FFF2-40B4-BE49-F238E27FC236}">
                <a16:creationId xmlns:a16="http://schemas.microsoft.com/office/drawing/2014/main" id="{4FE8933C-8868-51C9-5055-2114BE9C7CC4}"/>
              </a:ext>
            </a:extLst>
          </p:cNvPr>
          <p:cNvPicPr>
            <a:picLocks noChangeAspect="1"/>
          </p:cNvPicPr>
          <p:nvPr/>
        </p:nvPicPr>
        <p:blipFill>
          <a:blip r:embed="rId7">
            <a:extLst>
              <a:ext uri="{96DAC541-7B7A-43D3-8B79-37D633B846F1}">
                <asvg:svgBlip xmlns:asvg="http://schemas.microsoft.com/office/drawing/2016/SVG/main" xmlns="" r:embed="rId8"/>
              </a:ext>
            </a:extLst>
          </a:blip>
          <a:stretch>
            <a:fillRect/>
          </a:stretch>
        </p:blipFill>
        <p:spPr>
          <a:xfrm>
            <a:off x="8797491" y="9540938"/>
            <a:ext cx="609601" cy="609601"/>
          </a:xfrm>
          <a:prstGeom prst="rect">
            <a:avLst/>
          </a:prstGeom>
        </p:spPr>
      </p:pic>
      <p:pic>
        <p:nvPicPr>
          <p:cNvPr id="21" name="Image" descr="Image">
            <a:extLst>
              <a:ext uri="{FF2B5EF4-FFF2-40B4-BE49-F238E27FC236}">
                <a16:creationId xmlns:a16="http://schemas.microsoft.com/office/drawing/2014/main" id="{E5EF8B69-DCF9-2AA2-559F-0AA52733CDE1}"/>
              </a:ext>
            </a:extLst>
          </p:cNvPr>
          <p:cNvPicPr>
            <a:picLocks noChangeAspect="1"/>
          </p:cNvPicPr>
          <p:nvPr/>
        </p:nvPicPr>
        <p:blipFill>
          <a:blip r:embed="rId9"/>
          <a:stretch>
            <a:fillRect/>
          </a:stretch>
        </p:blipFill>
        <p:spPr>
          <a:xfrm>
            <a:off x="5634206" y="4540353"/>
            <a:ext cx="2070642" cy="1565250"/>
          </a:xfrm>
          <a:prstGeom prst="rect">
            <a:avLst/>
          </a:prstGeom>
          <a:ln w="12700">
            <a:miter lim="400000"/>
          </a:ln>
        </p:spPr>
      </p:pic>
      <p:pic>
        <p:nvPicPr>
          <p:cNvPr id="22" name="Γραφικό 21" descr="Σφυρί δικαστή περίγραμμα">
            <a:extLst>
              <a:ext uri="{FF2B5EF4-FFF2-40B4-BE49-F238E27FC236}">
                <a16:creationId xmlns:a16="http://schemas.microsoft.com/office/drawing/2014/main" id="{B520BBA7-0AC4-80A0-01AC-09F46330EBD0}"/>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5634206" y="8488020"/>
            <a:ext cx="1854650" cy="1988490"/>
          </a:xfrm>
          <a:prstGeom prst="rect">
            <a:avLst/>
          </a:prstGeom>
        </p:spPr>
      </p:pic>
      <p:cxnSp>
        <p:nvCxnSpPr>
          <p:cNvPr id="2" name="Ευθύγραμμο βέλος σύνδεσης 1">
            <a:extLst>
              <a:ext uri="{FF2B5EF4-FFF2-40B4-BE49-F238E27FC236}">
                <a16:creationId xmlns:a16="http://schemas.microsoft.com/office/drawing/2014/main" id="{A3741F8C-4F0B-7104-2066-10AA4BDA33D2}"/>
              </a:ext>
            </a:extLst>
          </p:cNvPr>
          <p:cNvCxnSpPr/>
          <p:nvPr/>
        </p:nvCxnSpPr>
        <p:spPr>
          <a:xfrm flipV="1">
            <a:off x="5634206" y="6971281"/>
            <a:ext cx="16871575" cy="35857"/>
          </a:xfrm>
          <a:prstGeom prst="straightConnector1">
            <a:avLst/>
          </a:prstGeom>
          <a:noFill/>
          <a:ln w="3175" cap="flat">
            <a:solidFill>
              <a:srgbClr val="00206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821154160"/>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231122_POWER_POINT2.jpg" descr="231122_POWER_POINT2.jpg"/>
          <p:cNvPicPr>
            <a:picLocks noChangeAspect="1"/>
          </p:cNvPicPr>
          <p:nvPr/>
        </p:nvPicPr>
        <p:blipFill>
          <a:blip r:embed="rId2"/>
          <a:srcRect/>
          <a:stretch>
            <a:fillRect/>
          </a:stretch>
        </p:blipFill>
        <p:spPr>
          <a:xfrm>
            <a:off x="0" y="-3241"/>
            <a:ext cx="24487126" cy="13774009"/>
          </a:xfrm>
          <a:prstGeom prst="rect">
            <a:avLst/>
          </a:prstGeom>
          <a:ln w="3175">
            <a:miter lim="400000"/>
          </a:ln>
        </p:spPr>
      </p:pic>
      <p:sp>
        <p:nvSpPr>
          <p:cNvPr id="3" name="Θέση κειμένου 3">
            <a:extLst>
              <a:ext uri="{FF2B5EF4-FFF2-40B4-BE49-F238E27FC236}">
                <a16:creationId xmlns:a16="http://schemas.microsoft.com/office/drawing/2014/main" id="{27B81789-9997-2F7F-DEC8-82B02D741615}"/>
              </a:ext>
            </a:extLst>
          </p:cNvPr>
          <p:cNvSpPr txBox="1">
            <a:spLocks/>
          </p:cNvSpPr>
          <p:nvPr/>
        </p:nvSpPr>
        <p:spPr>
          <a:xfrm>
            <a:off x="454696" y="2022319"/>
            <a:ext cx="19010112" cy="79949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a:r>
              <a:rPr lang="en-US" sz="4000" dirty="0">
                <a:solidFill>
                  <a:srgbClr val="1B1B1B"/>
                </a:solidFill>
                <a:latin typeface="Arial"/>
                <a:cs typeface="Arial"/>
              </a:rPr>
              <a:t>Έργα Στρατηγικής Σημασίας</a:t>
            </a:r>
            <a:endParaRPr lang="en-US" sz="4000" dirty="0">
              <a:solidFill>
                <a:srgbClr val="1B1B1B"/>
              </a:solidFill>
              <a:latin typeface="Arial" panose="020B0604020202020204" pitchFamily="34" charset="0"/>
              <a:cs typeface="Arial" panose="020B0604020202020204" pitchFamily="34" charset="0"/>
            </a:endParaRPr>
          </a:p>
          <a:p>
            <a:pPr hangingPunct="1"/>
            <a:endParaRPr lang="el-GR"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A994C33D-DDDD-C9FD-A6DC-F7B56D33970F}"/>
              </a:ext>
            </a:extLst>
          </p:cNvPr>
          <p:cNvSpPr txBox="1"/>
          <p:nvPr/>
        </p:nvSpPr>
        <p:spPr>
          <a:xfrm>
            <a:off x="1030760" y="4674751"/>
            <a:ext cx="3149092" cy="70403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dirty="0" smtClean="0">
                <a:solidFill>
                  <a:srgbClr val="1B1B1B"/>
                </a:solidFill>
                <a:latin typeface="Arial"/>
              </a:rPr>
              <a:t>ΠΡΟΤΕΡΑΙΟΤΗΤΑ </a:t>
            </a:r>
            <a:r>
              <a:rPr lang="el-GR" sz="2400" b="1" dirty="0">
                <a:solidFill>
                  <a:srgbClr val="1B1B1B"/>
                </a:solidFill>
                <a:latin typeface="Arial"/>
              </a:rPr>
              <a:t>1</a:t>
            </a:r>
          </a:p>
          <a:p>
            <a:pPr algn="l"/>
            <a:endParaRPr lang="el-GR" dirty="0"/>
          </a:p>
        </p:txBody>
      </p:sp>
      <p:sp>
        <p:nvSpPr>
          <p:cNvPr id="5" name="TextBox 4">
            <a:extLst>
              <a:ext uri="{FF2B5EF4-FFF2-40B4-BE49-F238E27FC236}">
                <a16:creationId xmlns:a16="http://schemas.microsoft.com/office/drawing/2014/main" id="{E5E5A05A-2A8B-ED78-19D1-C7C739F8A40D}"/>
              </a:ext>
            </a:extLst>
          </p:cNvPr>
          <p:cNvSpPr txBox="1"/>
          <p:nvPr/>
        </p:nvSpPr>
        <p:spPr>
          <a:xfrm>
            <a:off x="8440676" y="2794520"/>
            <a:ext cx="13332721" cy="42704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u="sng" dirty="0">
                <a:solidFill>
                  <a:schemeClr val="accent3">
                    <a:lumMod val="50000"/>
                  </a:schemeClr>
                </a:solidFill>
                <a:latin typeface="Arial"/>
                <a:cs typeface="Calibri"/>
              </a:rPr>
              <a:t>Νέο Ενοποιημένο ΟΠΣ Φορολογίας </a:t>
            </a:r>
            <a:endParaRPr lang="el-GR" dirty="0">
              <a:solidFill>
                <a:schemeClr val="accent3">
                  <a:lumMod val="50000"/>
                </a:schemeClr>
              </a:solidFill>
            </a:endParaRPr>
          </a:p>
        </p:txBody>
      </p:sp>
      <p:sp>
        <p:nvSpPr>
          <p:cNvPr id="9" name="TextBox 8">
            <a:extLst>
              <a:ext uri="{FF2B5EF4-FFF2-40B4-BE49-F238E27FC236}">
                <a16:creationId xmlns:a16="http://schemas.microsoft.com/office/drawing/2014/main" id="{1062A3DA-1D0E-AB33-8E7B-76240AC9C48C}"/>
              </a:ext>
            </a:extLst>
          </p:cNvPr>
          <p:cNvSpPr txBox="1"/>
          <p:nvPr/>
        </p:nvSpPr>
        <p:spPr>
          <a:xfrm>
            <a:off x="8266211" y="3594014"/>
            <a:ext cx="14056418" cy="424346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000" dirty="0">
                <a:latin typeface="Arial"/>
              </a:rPr>
              <a:t>              </a:t>
            </a:r>
            <a:r>
              <a:rPr lang="el-GR" sz="2200" dirty="0">
                <a:solidFill>
                  <a:srgbClr val="1B1B1B"/>
                </a:solidFill>
                <a:latin typeface="Arial"/>
              </a:rPr>
              <a:t>Δικαιούχος: Ανεξάρτητη Αρχή Δημοσίων Εσόδων  </a:t>
            </a:r>
            <a:r>
              <a:rPr lang="el-GR" sz="2000" dirty="0">
                <a:solidFill>
                  <a:srgbClr val="1B1B1B"/>
                </a:solidFill>
                <a:latin typeface="Arial"/>
              </a:rPr>
              <a:t>            </a:t>
            </a:r>
            <a:r>
              <a:rPr lang="el-GR" sz="2200" dirty="0">
                <a:solidFill>
                  <a:srgbClr val="1B1B1B"/>
                </a:solidFill>
                <a:latin typeface="Arial"/>
              </a:rPr>
              <a:t>  </a:t>
            </a:r>
            <a:r>
              <a:rPr lang="el-GR" sz="2200" b="1" dirty="0">
                <a:solidFill>
                  <a:srgbClr val="1B1B1B"/>
                </a:solidFill>
                <a:latin typeface="Arial"/>
              </a:rPr>
              <a:t>Π/Υ:</a:t>
            </a:r>
            <a:r>
              <a:rPr lang="en-US" sz="2200" b="1" dirty="0">
                <a:solidFill>
                  <a:srgbClr val="1B1B1B"/>
                </a:solidFill>
                <a:latin typeface="Arial"/>
              </a:rPr>
              <a:t>65</a:t>
            </a:r>
            <a:r>
              <a:rPr lang="el-GR" sz="2200" b="1" dirty="0">
                <a:solidFill>
                  <a:srgbClr val="1B1B1B"/>
                </a:solidFill>
                <a:latin typeface="Arial"/>
              </a:rPr>
              <a:t>.0</a:t>
            </a:r>
            <a:r>
              <a:rPr lang="en-US" sz="2200" b="1" dirty="0">
                <a:solidFill>
                  <a:srgbClr val="1B1B1B"/>
                </a:solidFill>
                <a:latin typeface="Arial"/>
              </a:rPr>
              <a:t>47</a:t>
            </a:r>
            <a:r>
              <a:rPr lang="el-GR" sz="2200" b="1" dirty="0">
                <a:solidFill>
                  <a:srgbClr val="1B1B1B"/>
                </a:solidFill>
                <a:latin typeface="Arial"/>
              </a:rPr>
              <a:t>.</a:t>
            </a:r>
            <a:r>
              <a:rPr lang="en-US" sz="2200" b="1" dirty="0">
                <a:solidFill>
                  <a:srgbClr val="1B1B1B"/>
                </a:solidFill>
                <a:latin typeface="Arial"/>
              </a:rPr>
              <a:t>424</a:t>
            </a:r>
            <a:r>
              <a:rPr lang="el-GR" sz="2200" b="1" dirty="0">
                <a:solidFill>
                  <a:srgbClr val="1B1B1B"/>
                </a:solidFill>
                <a:latin typeface="Arial"/>
              </a:rPr>
              <a:t>€</a:t>
            </a:r>
          </a:p>
          <a:p>
            <a:pPr algn="l"/>
            <a:r>
              <a:rPr lang="el-GR" sz="2000" dirty="0">
                <a:solidFill>
                  <a:srgbClr val="1B1B1B"/>
                </a:solidFill>
                <a:latin typeface="Arial"/>
              </a:rPr>
              <a:t>              </a:t>
            </a:r>
          </a:p>
          <a:p>
            <a:pPr algn="l"/>
            <a:endParaRPr lang="el-GR" sz="2000" dirty="0">
              <a:solidFill>
                <a:srgbClr val="1B1B1B"/>
              </a:solidFill>
              <a:latin typeface="Arial"/>
            </a:endParaRPr>
          </a:p>
          <a:p>
            <a:pPr algn="just"/>
            <a:r>
              <a:rPr lang="el-GR" sz="2000" dirty="0">
                <a:solidFill>
                  <a:srgbClr val="1B1B1B"/>
                </a:solidFill>
                <a:latin typeface="Arial"/>
              </a:rPr>
              <a:t>     </a:t>
            </a:r>
            <a:r>
              <a:rPr lang="el-GR" sz="2200" dirty="0" smtClean="0">
                <a:solidFill>
                  <a:srgbClr val="1B1B1B"/>
                </a:solidFill>
                <a:latin typeface="Arial"/>
              </a:rPr>
              <a:t>Σε </a:t>
            </a:r>
            <a:r>
              <a:rPr lang="el-GR" sz="2200" dirty="0">
                <a:solidFill>
                  <a:srgbClr val="1B1B1B"/>
                </a:solidFill>
                <a:latin typeface="Arial"/>
              </a:rPr>
              <a:t>συνεργασία με την Συντονιστική Επιτροπή του Ταμείου Ανάκαμψης, θα υλοποιηθεί με κοινή χρηματοδότηση από το Ταμείο Ανάκαμψης και το ΕΣΠΑ </a:t>
            </a:r>
            <a:r>
              <a:rPr lang="el-GR" sz="2200" dirty="0" smtClean="0">
                <a:solidFill>
                  <a:srgbClr val="1B1B1B"/>
                </a:solidFill>
                <a:latin typeface="Arial"/>
              </a:rPr>
              <a:t>2021-2027. Στο ΕΣΠΑ </a:t>
            </a:r>
            <a:r>
              <a:rPr lang="el-GR" sz="2200" dirty="0">
                <a:solidFill>
                  <a:srgbClr val="1B1B1B"/>
                </a:solidFill>
                <a:latin typeface="Arial"/>
              </a:rPr>
              <a:t>θα </a:t>
            </a:r>
            <a:r>
              <a:rPr lang="el-GR" sz="2200" dirty="0" smtClean="0">
                <a:solidFill>
                  <a:srgbClr val="1B1B1B"/>
                </a:solidFill>
                <a:latin typeface="Arial"/>
              </a:rPr>
              <a:t>υλοποιηθεί η δεύτερη φάση του έργου.</a:t>
            </a:r>
            <a:endParaRPr lang="el-GR" sz="2200" dirty="0">
              <a:solidFill>
                <a:srgbClr val="1B1B1B"/>
              </a:solidFill>
              <a:latin typeface="Arial"/>
            </a:endParaRPr>
          </a:p>
          <a:p>
            <a:pPr algn="just"/>
            <a:endParaRPr lang="el-GR" sz="2200" dirty="0">
              <a:solidFill>
                <a:srgbClr val="1B1B1B"/>
              </a:solidFill>
              <a:latin typeface="Arial"/>
            </a:endParaRPr>
          </a:p>
          <a:p>
            <a:pPr algn="just"/>
            <a:r>
              <a:rPr lang="el-GR" sz="2200" dirty="0">
                <a:solidFill>
                  <a:srgbClr val="1B1B1B"/>
                </a:solidFill>
                <a:latin typeface="Arial"/>
              </a:rPr>
              <a:t>Αφορά στο νέο Ολοκληρωμένο και Ενοποιημένο Πληροφοριακό Σύστημα Φορολογίας που θα ενσωματώνει τη λειτουργικότητα των συστημάτων της ΑΑΔΕ, ΟΠΣ Φορολογίας TAXIS, περιβάλλον παροχής ψηφιακών υπηρεσιών προς τους φορολογούμενους (TAXISnet) και υποστήριξης των φορολογικών ελέγχων (ELENXIS). </a:t>
            </a:r>
          </a:p>
          <a:p>
            <a:pPr algn="l"/>
            <a:endParaRPr lang="el-GR" sz="2000" dirty="0">
              <a:solidFill>
                <a:srgbClr val="1B1B1B"/>
              </a:solidFill>
              <a:latin typeface="Arial"/>
            </a:endParaRPr>
          </a:p>
          <a:p>
            <a:pPr algn="l"/>
            <a:endParaRPr lang="el-GR" dirty="0"/>
          </a:p>
          <a:p>
            <a:pPr algn="l"/>
            <a:endParaRPr lang="el-GR" dirty="0"/>
          </a:p>
        </p:txBody>
      </p:sp>
      <p:pic>
        <p:nvPicPr>
          <p:cNvPr id="10" name="Γραφικό 9" descr="Κύκλος με αριστερό βέλος περίγραμμα">
            <a:extLst>
              <a:ext uri="{FF2B5EF4-FFF2-40B4-BE49-F238E27FC236}">
                <a16:creationId xmlns:a16="http://schemas.microsoft.com/office/drawing/2014/main" id="{485C0E2A-08F8-D64A-6FD7-3F00D5586D9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5790203" y="3507403"/>
            <a:ext cx="609601" cy="609601"/>
          </a:xfrm>
          <a:prstGeom prst="rect">
            <a:avLst/>
          </a:prstGeom>
        </p:spPr>
      </p:pic>
      <p:pic>
        <p:nvPicPr>
          <p:cNvPr id="11" name="Γραφικό 10" descr="Κύκλος με αριστερό βέλος περίγραμμα">
            <a:extLst>
              <a:ext uri="{FF2B5EF4-FFF2-40B4-BE49-F238E27FC236}">
                <a16:creationId xmlns:a16="http://schemas.microsoft.com/office/drawing/2014/main" id="{A123C91C-B2CB-30C6-0A97-6328F530EB9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428007" y="3507404"/>
            <a:ext cx="609601" cy="609601"/>
          </a:xfrm>
          <a:prstGeom prst="rect">
            <a:avLst/>
          </a:prstGeom>
        </p:spPr>
      </p:pic>
      <p:pic>
        <p:nvPicPr>
          <p:cNvPr id="12" name="Γραφικό 11" descr="Κύκλος με αριστερό βέλος περίγραμμα">
            <a:extLst>
              <a:ext uri="{FF2B5EF4-FFF2-40B4-BE49-F238E27FC236}">
                <a16:creationId xmlns:a16="http://schemas.microsoft.com/office/drawing/2014/main" id="{3CB6CDAB-2B7F-D982-4612-B7361F1FE13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8420730" y="4379279"/>
            <a:ext cx="609601" cy="609601"/>
          </a:xfrm>
          <a:prstGeom prst="rect">
            <a:avLst/>
          </a:prstGeom>
        </p:spPr>
      </p:pic>
      <p:sp>
        <p:nvSpPr>
          <p:cNvPr id="14" name="TextBox 13">
            <a:extLst>
              <a:ext uri="{FF2B5EF4-FFF2-40B4-BE49-F238E27FC236}">
                <a16:creationId xmlns:a16="http://schemas.microsoft.com/office/drawing/2014/main" id="{22899341-60AE-D797-68CD-4705A4642D57}"/>
              </a:ext>
            </a:extLst>
          </p:cNvPr>
          <p:cNvSpPr txBox="1"/>
          <p:nvPr/>
        </p:nvSpPr>
        <p:spPr>
          <a:xfrm>
            <a:off x="8340717" y="7452668"/>
            <a:ext cx="15508574" cy="427040"/>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u="sng" dirty="0">
                <a:solidFill>
                  <a:schemeClr val="accent1">
                    <a:lumMod val="50000"/>
                  </a:schemeClr>
                </a:solidFill>
                <a:latin typeface="Arial"/>
                <a:cs typeface="Calibri"/>
              </a:rPr>
              <a:t>Ανάπτυξη Υποδομών Υπερυψηλής Ευρυζωνικότητας (UltraFast Broadband - UFBB) - Β’ Φάση (phasing)</a:t>
            </a:r>
            <a:r>
              <a:rPr lang="el-GR" sz="1400" b="1" i="1" u="sng" dirty="0">
                <a:solidFill>
                  <a:schemeClr val="accent1">
                    <a:lumMod val="50000"/>
                  </a:schemeClr>
                </a:solidFill>
                <a:latin typeface="Calibri"/>
                <a:cs typeface="Calibri"/>
              </a:rPr>
              <a:t> </a:t>
            </a:r>
            <a:endParaRPr lang="el-GR" dirty="0">
              <a:solidFill>
                <a:schemeClr val="accent1">
                  <a:lumMod val="50000"/>
                </a:schemeClr>
              </a:solidFill>
            </a:endParaRPr>
          </a:p>
        </p:txBody>
      </p:sp>
      <p:sp>
        <p:nvSpPr>
          <p:cNvPr id="15" name="TextBox 14">
            <a:extLst>
              <a:ext uri="{FF2B5EF4-FFF2-40B4-BE49-F238E27FC236}">
                <a16:creationId xmlns:a16="http://schemas.microsoft.com/office/drawing/2014/main" id="{815120D7-C3D9-42F6-B166-DD158AD8CBED}"/>
              </a:ext>
            </a:extLst>
          </p:cNvPr>
          <p:cNvSpPr txBox="1"/>
          <p:nvPr/>
        </p:nvSpPr>
        <p:spPr>
          <a:xfrm>
            <a:off x="8266211" y="7976681"/>
            <a:ext cx="14069082" cy="4859022"/>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000" dirty="0">
                <a:latin typeface="Arial"/>
              </a:rPr>
              <a:t>              </a:t>
            </a:r>
            <a:endParaRPr lang="el-GR" dirty="0"/>
          </a:p>
          <a:p>
            <a:pPr algn="l"/>
            <a:r>
              <a:rPr lang="el-GR" sz="2000" dirty="0">
                <a:solidFill>
                  <a:srgbClr val="1B1B1B"/>
                </a:solidFill>
                <a:latin typeface="Arial"/>
              </a:rPr>
              <a:t>            </a:t>
            </a:r>
            <a:r>
              <a:rPr lang="el-GR" sz="2200" dirty="0">
                <a:solidFill>
                  <a:srgbClr val="1B1B1B"/>
                </a:solidFill>
                <a:latin typeface="Arial"/>
              </a:rPr>
              <a:t>Δικαιούχος: EΥΔΠ ΨΗΜΕΤ </a:t>
            </a:r>
            <a:r>
              <a:rPr lang="el-GR" sz="2000" dirty="0">
                <a:solidFill>
                  <a:srgbClr val="1B1B1B"/>
                </a:solidFill>
                <a:latin typeface="Arial"/>
              </a:rPr>
              <a:t>               </a:t>
            </a:r>
            <a:r>
              <a:rPr lang="el-GR" sz="2200" b="1" dirty="0">
                <a:solidFill>
                  <a:srgbClr val="1B1B1B"/>
                </a:solidFill>
                <a:latin typeface="Arial"/>
              </a:rPr>
              <a:t>Π/Υ: </a:t>
            </a:r>
            <a:r>
              <a:rPr lang="el-GR" sz="2200" b="1" dirty="0" smtClean="0">
                <a:solidFill>
                  <a:srgbClr val="1B1B1B"/>
                </a:solidFill>
                <a:latin typeface="Arial"/>
              </a:rPr>
              <a:t>235.387.178€</a:t>
            </a:r>
            <a:endParaRPr lang="el-GR" sz="2200" b="1" dirty="0"/>
          </a:p>
          <a:p>
            <a:pPr algn="l"/>
            <a:r>
              <a:rPr lang="el-GR" sz="2000" dirty="0">
                <a:solidFill>
                  <a:srgbClr val="1B1B1B"/>
                </a:solidFill>
                <a:latin typeface="Arial"/>
              </a:rPr>
              <a:t>              </a:t>
            </a:r>
          </a:p>
          <a:p>
            <a:pPr algn="l"/>
            <a:endParaRPr lang="el-GR" sz="2000" dirty="0">
              <a:solidFill>
                <a:srgbClr val="1B1B1B"/>
              </a:solidFill>
              <a:latin typeface="Arial"/>
            </a:endParaRPr>
          </a:p>
          <a:p>
            <a:pPr algn="l"/>
            <a:r>
              <a:rPr lang="el-GR" sz="2000" dirty="0">
                <a:solidFill>
                  <a:srgbClr val="1B1B1B"/>
                </a:solidFill>
                <a:latin typeface="Arial"/>
              </a:rPr>
              <a:t>            </a:t>
            </a:r>
            <a:r>
              <a:rPr lang="el-GR" sz="2200" dirty="0" smtClean="0">
                <a:solidFill>
                  <a:srgbClr val="1B1B1B"/>
                </a:solidFill>
                <a:latin typeface="Arial"/>
              </a:rPr>
              <a:t>Έργο </a:t>
            </a:r>
            <a:r>
              <a:rPr lang="el-GR" sz="2200" dirty="0">
                <a:solidFill>
                  <a:srgbClr val="1B1B1B"/>
                </a:solidFill>
                <a:latin typeface="Arial"/>
              </a:rPr>
              <a:t>σε υλοποίηση και διαδικασία υπογραφής σύμβασης, αναμένεται να ολοκληρωθεί το 2027</a:t>
            </a:r>
          </a:p>
          <a:p>
            <a:pPr algn="l"/>
            <a:endParaRPr lang="el-GR" sz="2200" dirty="0" smtClean="0">
              <a:solidFill>
                <a:srgbClr val="1B1B1B"/>
              </a:solidFill>
              <a:latin typeface="Arial"/>
            </a:endParaRPr>
          </a:p>
          <a:p>
            <a:pPr algn="l"/>
            <a:endParaRPr lang="el-GR" sz="2200" dirty="0">
              <a:solidFill>
                <a:srgbClr val="1B1B1B"/>
              </a:solidFill>
              <a:latin typeface="Arial"/>
            </a:endParaRPr>
          </a:p>
          <a:p>
            <a:pPr algn="just"/>
            <a:r>
              <a:rPr lang="el-GR" sz="2200" dirty="0">
                <a:solidFill>
                  <a:srgbClr val="1B1B1B"/>
                </a:solidFill>
                <a:latin typeface="Arial"/>
              </a:rPr>
              <a:t>Αφορά στην ανάπτυξη δικτύου ευρυζωνικών υποδομών VHC, για διαδικτυακή σύνδεση τουλάχιστον 100 </a:t>
            </a:r>
            <a:r>
              <a:rPr lang="el-GR" sz="2200" dirty="0" err="1">
                <a:solidFill>
                  <a:srgbClr val="1B1B1B"/>
                </a:solidFill>
                <a:latin typeface="Arial"/>
              </a:rPr>
              <a:t>Mbps</a:t>
            </a:r>
            <a:r>
              <a:rPr lang="el-GR" sz="2200" dirty="0">
                <a:solidFill>
                  <a:srgbClr val="1B1B1B"/>
                </a:solidFill>
                <a:latin typeface="Arial"/>
              </a:rPr>
              <a:t> και δυνατότητα αναβάθμισης σε 1 </a:t>
            </a:r>
            <a:r>
              <a:rPr lang="el-GR" sz="2200" dirty="0" err="1" smtClean="0">
                <a:solidFill>
                  <a:srgbClr val="1B1B1B"/>
                </a:solidFill>
                <a:latin typeface="Arial"/>
              </a:rPr>
              <a:t>Gbps</a:t>
            </a:r>
            <a:r>
              <a:rPr lang="en-US" sz="2200" dirty="0" smtClean="0">
                <a:solidFill>
                  <a:srgbClr val="1B1B1B"/>
                </a:solidFill>
                <a:latin typeface="Arial"/>
              </a:rPr>
              <a:t>. </a:t>
            </a:r>
            <a:r>
              <a:rPr lang="el-GR" sz="2200" dirty="0" smtClean="0">
                <a:solidFill>
                  <a:srgbClr val="1B1B1B"/>
                </a:solidFill>
                <a:latin typeface="Arial"/>
              </a:rPr>
              <a:t>Υλοποιείται με </a:t>
            </a:r>
            <a:r>
              <a:rPr lang="el-GR" sz="2200" dirty="0">
                <a:solidFill>
                  <a:srgbClr val="1B1B1B"/>
                </a:solidFill>
                <a:latin typeface="Arial"/>
              </a:rPr>
              <a:t>ΣΔΙΤ. </a:t>
            </a:r>
            <a:endParaRPr lang="en-US" sz="2200" dirty="0" smtClean="0">
              <a:solidFill>
                <a:srgbClr val="1B1B1B"/>
              </a:solidFill>
              <a:latin typeface="Arial"/>
            </a:endParaRPr>
          </a:p>
          <a:p>
            <a:pPr algn="just"/>
            <a:r>
              <a:rPr lang="el-GR" sz="2200" dirty="0" smtClean="0">
                <a:solidFill>
                  <a:srgbClr val="1B1B1B"/>
                </a:solidFill>
                <a:latin typeface="Arial"/>
              </a:rPr>
              <a:t>Συνολικά θα καλυφθούν πάνω από 800.000 νοικοκυριά και επιχειρήσεις.</a:t>
            </a:r>
            <a:endParaRPr lang="en-US" sz="2200" dirty="0">
              <a:solidFill>
                <a:srgbClr val="1B1B1B"/>
              </a:solidFill>
              <a:latin typeface="Arial"/>
            </a:endParaRPr>
          </a:p>
          <a:p>
            <a:pPr algn="just"/>
            <a:endParaRPr lang="el-GR" sz="2200" dirty="0">
              <a:solidFill>
                <a:srgbClr val="1B1B1B"/>
              </a:solidFill>
              <a:latin typeface="Arial"/>
            </a:endParaRPr>
          </a:p>
          <a:p>
            <a:pPr algn="l"/>
            <a:endParaRPr lang="el-GR" sz="2000" dirty="0" smtClean="0">
              <a:solidFill>
                <a:srgbClr val="1B1B1B"/>
              </a:solidFill>
              <a:latin typeface="Arial"/>
            </a:endParaRPr>
          </a:p>
          <a:p>
            <a:pPr algn="l"/>
            <a:endParaRPr lang="el-GR" sz="2000" dirty="0">
              <a:solidFill>
                <a:srgbClr val="1B1B1B"/>
              </a:solidFill>
              <a:latin typeface="Arial"/>
            </a:endParaRPr>
          </a:p>
          <a:p>
            <a:pPr algn="l"/>
            <a:endParaRPr lang="el-GR" dirty="0"/>
          </a:p>
          <a:p>
            <a:pPr algn="l"/>
            <a:endParaRPr lang="el-GR" dirty="0"/>
          </a:p>
        </p:txBody>
      </p:sp>
      <p:pic>
        <p:nvPicPr>
          <p:cNvPr id="16" name="Γραφικό 15" descr="Κύκλος με αριστερό βέλος περίγραμμα">
            <a:extLst>
              <a:ext uri="{FF2B5EF4-FFF2-40B4-BE49-F238E27FC236}">
                <a16:creationId xmlns:a16="http://schemas.microsoft.com/office/drawing/2014/main" id="{BB3C67E5-D4F7-9232-9DBC-D6272658B76D}"/>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416863" y="8226152"/>
            <a:ext cx="609601" cy="609601"/>
          </a:xfrm>
          <a:prstGeom prst="rect">
            <a:avLst/>
          </a:prstGeom>
        </p:spPr>
      </p:pic>
      <p:pic>
        <p:nvPicPr>
          <p:cNvPr id="17" name="Γραφικό 16" descr="Κύκλος με αριστερό βέλος περίγραμμα">
            <a:extLst>
              <a:ext uri="{FF2B5EF4-FFF2-40B4-BE49-F238E27FC236}">
                <a16:creationId xmlns:a16="http://schemas.microsoft.com/office/drawing/2014/main" id="{50557967-708F-3D47-5BE1-86653701E1C6}"/>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12840072" y="8192615"/>
            <a:ext cx="609601" cy="609601"/>
          </a:xfrm>
          <a:prstGeom prst="rect">
            <a:avLst/>
          </a:prstGeom>
        </p:spPr>
      </p:pic>
      <p:pic>
        <p:nvPicPr>
          <p:cNvPr id="19" name="Γραφικό 18" descr="Κύκλος με αριστερό βέλος περίγραμμα">
            <a:extLst>
              <a:ext uri="{FF2B5EF4-FFF2-40B4-BE49-F238E27FC236}">
                <a16:creationId xmlns:a16="http://schemas.microsoft.com/office/drawing/2014/main" id="{4FE8933C-8868-51C9-5055-2114BE9C7CC4}"/>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8428006" y="9200727"/>
            <a:ext cx="609601" cy="609601"/>
          </a:xfrm>
          <a:prstGeom prst="rect">
            <a:avLst/>
          </a:prstGeom>
        </p:spPr>
      </p:pic>
      <p:sp>
        <p:nvSpPr>
          <p:cNvPr id="6" name="TextBox 5">
            <a:extLst>
              <a:ext uri="{FF2B5EF4-FFF2-40B4-BE49-F238E27FC236}">
                <a16:creationId xmlns:a16="http://schemas.microsoft.com/office/drawing/2014/main" id="{A3174EC1-F1C6-3740-B5D6-7CEAA24A13BF}"/>
              </a:ext>
            </a:extLst>
          </p:cNvPr>
          <p:cNvSpPr txBox="1"/>
          <p:nvPr/>
        </p:nvSpPr>
        <p:spPr>
          <a:xfrm>
            <a:off x="1030760" y="9046694"/>
            <a:ext cx="3312368" cy="70403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dirty="0" smtClean="0">
                <a:solidFill>
                  <a:srgbClr val="1B1B1B"/>
                </a:solidFill>
                <a:latin typeface="Arial"/>
              </a:rPr>
              <a:t>ΠΡΟΤΕΡΑΙΟΗΤΑ </a:t>
            </a:r>
            <a:r>
              <a:rPr lang="el-GR" sz="2400" b="1" dirty="0">
                <a:solidFill>
                  <a:srgbClr val="1B1B1B"/>
                </a:solidFill>
                <a:latin typeface="Arial"/>
              </a:rPr>
              <a:t>2</a:t>
            </a:r>
            <a:endParaRPr lang="el-GR" b="1" dirty="0"/>
          </a:p>
          <a:p>
            <a:pPr algn="l"/>
            <a:endParaRPr lang="el-GR" dirty="0"/>
          </a:p>
        </p:txBody>
      </p:sp>
      <p:pic>
        <p:nvPicPr>
          <p:cNvPr id="8" name="Image" descr="Image">
            <a:extLst>
              <a:ext uri="{FF2B5EF4-FFF2-40B4-BE49-F238E27FC236}">
                <a16:creationId xmlns:a16="http://schemas.microsoft.com/office/drawing/2014/main" id="{635BE02D-0832-B878-9D09-23B45A91C1E6}"/>
              </a:ext>
            </a:extLst>
          </p:cNvPr>
          <p:cNvPicPr>
            <a:picLocks noChangeAspect="1"/>
          </p:cNvPicPr>
          <p:nvPr/>
        </p:nvPicPr>
        <p:blipFill>
          <a:blip r:embed="rId7"/>
          <a:stretch>
            <a:fillRect/>
          </a:stretch>
        </p:blipFill>
        <p:spPr>
          <a:xfrm>
            <a:off x="5768415" y="8135024"/>
            <a:ext cx="2101778" cy="1771771"/>
          </a:xfrm>
          <a:prstGeom prst="rect">
            <a:avLst/>
          </a:prstGeom>
          <a:ln w="12700">
            <a:miter lim="400000"/>
          </a:ln>
        </p:spPr>
      </p:pic>
      <p:pic>
        <p:nvPicPr>
          <p:cNvPr id="13" name="Γραφικό 12" descr="Φόρος περίγραμμα">
            <a:extLst>
              <a:ext uri="{FF2B5EF4-FFF2-40B4-BE49-F238E27FC236}">
                <a16:creationId xmlns:a16="http://schemas.microsoft.com/office/drawing/2014/main" id="{D54262EC-7BB9-B1D2-EA68-D1549D3AF3F1}"/>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5529411" y="4105790"/>
            <a:ext cx="2187386" cy="2187386"/>
          </a:xfrm>
          <a:prstGeom prst="rect">
            <a:avLst/>
          </a:prstGeom>
        </p:spPr>
      </p:pic>
      <p:cxnSp>
        <p:nvCxnSpPr>
          <p:cNvPr id="7" name="Ευθύγραμμο βέλος σύνδεσης 6">
            <a:extLst>
              <a:ext uri="{FF2B5EF4-FFF2-40B4-BE49-F238E27FC236}">
                <a16:creationId xmlns:a16="http://schemas.microsoft.com/office/drawing/2014/main" id="{EEE10D57-6C55-686F-84DB-9B0DAB561D9B}"/>
              </a:ext>
            </a:extLst>
          </p:cNvPr>
          <p:cNvCxnSpPr/>
          <p:nvPr/>
        </p:nvCxnSpPr>
        <p:spPr>
          <a:xfrm>
            <a:off x="5768415" y="7290048"/>
            <a:ext cx="17728841" cy="1"/>
          </a:xfrm>
          <a:prstGeom prst="straightConnector1">
            <a:avLst/>
          </a:prstGeom>
          <a:noFill/>
          <a:ln w="3175" cap="flat">
            <a:solidFill>
              <a:srgbClr val="002060"/>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3861099378"/>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231122_POWER_POINT2.jpg" descr="231122_POWER_POINT2.jpg"/>
          <p:cNvPicPr>
            <a:picLocks noChangeAspect="1"/>
          </p:cNvPicPr>
          <p:nvPr/>
        </p:nvPicPr>
        <p:blipFill>
          <a:blip r:embed="rId2"/>
          <a:srcRect/>
          <a:stretch>
            <a:fillRect/>
          </a:stretch>
        </p:blipFill>
        <p:spPr>
          <a:xfrm>
            <a:off x="0" y="-108186"/>
            <a:ext cx="24487126" cy="13774009"/>
          </a:xfrm>
          <a:prstGeom prst="rect">
            <a:avLst/>
          </a:prstGeom>
          <a:ln w="3175">
            <a:miter lim="400000"/>
          </a:ln>
        </p:spPr>
      </p:pic>
      <p:sp>
        <p:nvSpPr>
          <p:cNvPr id="3" name="Θέση κειμένου 3">
            <a:extLst>
              <a:ext uri="{FF2B5EF4-FFF2-40B4-BE49-F238E27FC236}">
                <a16:creationId xmlns:a16="http://schemas.microsoft.com/office/drawing/2014/main" id="{27B81789-9997-2F7F-DEC8-82B02D741615}"/>
              </a:ext>
            </a:extLst>
          </p:cNvPr>
          <p:cNvSpPr txBox="1">
            <a:spLocks/>
          </p:cNvSpPr>
          <p:nvPr/>
        </p:nvSpPr>
        <p:spPr>
          <a:xfrm>
            <a:off x="454696" y="2267030"/>
            <a:ext cx="19010112" cy="799494"/>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28575" tIns="28575" rIns="28575" bIns="28575" anchor="t">
            <a:normAutofit/>
          </a:bodyPr>
          <a:lstStyle>
            <a:lvl1pPr marL="0" marR="0" indent="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1pPr>
            <a:lvl2pPr marL="0" marR="0" indent="457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2pPr>
            <a:lvl3pPr marL="0" marR="0" indent="914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3pPr>
            <a:lvl4pPr marL="0" marR="0" indent="1371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4pPr>
            <a:lvl5pPr marL="0" marR="0" indent="18288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5pPr>
            <a:lvl6pPr marL="0" marR="0" indent="22860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6pPr>
            <a:lvl7pPr marL="0" marR="0" indent="27432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7pPr>
            <a:lvl8pPr marL="0" marR="0" indent="32004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8pPr>
            <a:lvl9pPr marL="0" marR="0" indent="3657600" algn="l" defTabSz="825500" rtl="0" latinLnBrk="0">
              <a:lnSpc>
                <a:spcPct val="100000"/>
              </a:lnSpc>
              <a:spcBef>
                <a:spcPts val="0"/>
              </a:spcBef>
              <a:spcAft>
                <a:spcPts val="0"/>
              </a:spcAft>
              <a:buClrTx/>
              <a:buSzTx/>
              <a:buFontTx/>
              <a:buNone/>
              <a:tabLst/>
              <a:defRPr sz="5000" b="1" i="0" u="none" strike="noStrike" cap="none" spc="0" baseline="0">
                <a:solidFill>
                  <a:srgbClr val="000000"/>
                </a:solidFill>
                <a:uFillTx/>
                <a:latin typeface="+mn-lt"/>
                <a:ea typeface="+mn-ea"/>
                <a:cs typeface="+mn-cs"/>
                <a:sym typeface="Helvetica Neue"/>
              </a:defRPr>
            </a:lvl9pPr>
          </a:lstStyle>
          <a:p>
            <a:pPr defTabSz="2438339"/>
            <a:r>
              <a:rPr lang="en-US" sz="4000" dirty="0" err="1">
                <a:solidFill>
                  <a:srgbClr val="1B1B1B"/>
                </a:solidFill>
                <a:latin typeface="Arial"/>
                <a:cs typeface="Arial"/>
              </a:rPr>
              <a:t>Έργ</a:t>
            </a:r>
            <a:r>
              <a:rPr lang="en-US" sz="4000" dirty="0">
                <a:solidFill>
                  <a:srgbClr val="1B1B1B"/>
                </a:solidFill>
                <a:latin typeface="Arial"/>
                <a:cs typeface="Arial"/>
              </a:rPr>
              <a:t>α </a:t>
            </a:r>
            <a:r>
              <a:rPr lang="en-US" sz="4000" dirty="0" err="1">
                <a:solidFill>
                  <a:srgbClr val="1B1B1B"/>
                </a:solidFill>
                <a:latin typeface="Arial"/>
                <a:cs typeface="Arial"/>
              </a:rPr>
              <a:t>Στρ</a:t>
            </a:r>
            <a:r>
              <a:rPr lang="en-US" sz="4000" dirty="0">
                <a:solidFill>
                  <a:srgbClr val="1B1B1B"/>
                </a:solidFill>
                <a:latin typeface="Arial"/>
                <a:cs typeface="Arial"/>
              </a:rPr>
              <a:t>α</a:t>
            </a:r>
            <a:r>
              <a:rPr lang="en-US" sz="4000" dirty="0" err="1">
                <a:solidFill>
                  <a:srgbClr val="1B1B1B"/>
                </a:solidFill>
                <a:latin typeface="Arial"/>
                <a:cs typeface="Arial"/>
              </a:rPr>
              <a:t>τηγικής</a:t>
            </a:r>
            <a:r>
              <a:rPr lang="en-US" sz="4000" dirty="0">
                <a:solidFill>
                  <a:srgbClr val="1B1B1B"/>
                </a:solidFill>
                <a:latin typeface="Arial"/>
                <a:cs typeface="Arial"/>
              </a:rPr>
              <a:t> </a:t>
            </a:r>
            <a:r>
              <a:rPr lang="en-US" sz="4000" dirty="0" err="1">
                <a:solidFill>
                  <a:srgbClr val="1B1B1B"/>
                </a:solidFill>
                <a:latin typeface="Arial"/>
                <a:cs typeface="Arial"/>
              </a:rPr>
              <a:t>Σημ</a:t>
            </a:r>
            <a:r>
              <a:rPr lang="en-US" sz="4000" dirty="0">
                <a:solidFill>
                  <a:srgbClr val="1B1B1B"/>
                </a:solidFill>
                <a:latin typeface="Arial"/>
                <a:cs typeface="Arial"/>
              </a:rPr>
              <a:t>α</a:t>
            </a:r>
            <a:r>
              <a:rPr lang="en-US" sz="4000" dirty="0" err="1">
                <a:solidFill>
                  <a:srgbClr val="1B1B1B"/>
                </a:solidFill>
                <a:latin typeface="Arial"/>
                <a:cs typeface="Arial"/>
              </a:rPr>
              <a:t>σί</a:t>
            </a:r>
            <a:r>
              <a:rPr lang="en-US" sz="4000" dirty="0">
                <a:solidFill>
                  <a:srgbClr val="1B1B1B"/>
                </a:solidFill>
                <a:latin typeface="Arial"/>
                <a:cs typeface="Arial"/>
              </a:rPr>
              <a:t>ας</a:t>
            </a:r>
            <a:endParaRPr lang="en-US" sz="4000" dirty="0">
              <a:solidFill>
                <a:srgbClr val="1B1B1B"/>
              </a:solidFill>
              <a:latin typeface="Arial" panose="020B0604020202020204" pitchFamily="34" charset="0"/>
              <a:cs typeface="Arial" panose="020B0604020202020204" pitchFamily="34" charset="0"/>
            </a:endParaRPr>
          </a:p>
          <a:p>
            <a:pPr hangingPunct="1"/>
            <a:endParaRPr lang="el-GR"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A994C33D-DDDD-C9FD-A6DC-F7B56D33970F}"/>
              </a:ext>
            </a:extLst>
          </p:cNvPr>
          <p:cNvSpPr txBox="1"/>
          <p:nvPr/>
        </p:nvSpPr>
        <p:spPr>
          <a:xfrm>
            <a:off x="1318792" y="6646871"/>
            <a:ext cx="3180863" cy="704039"/>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400" b="1" dirty="0" smtClean="0">
                <a:solidFill>
                  <a:srgbClr val="1B1B1B"/>
                </a:solidFill>
                <a:latin typeface="Arial"/>
              </a:rPr>
              <a:t>ΠΡΟΤΕΡΑΙΟΤΗΤΑ </a:t>
            </a:r>
            <a:r>
              <a:rPr lang="el-GR" sz="2400" b="1" dirty="0">
                <a:solidFill>
                  <a:srgbClr val="1B1B1B"/>
                </a:solidFill>
                <a:latin typeface="Arial"/>
              </a:rPr>
              <a:t>3</a:t>
            </a:r>
          </a:p>
          <a:p>
            <a:pPr algn="l"/>
            <a:endParaRPr lang="el-GR" dirty="0"/>
          </a:p>
        </p:txBody>
      </p:sp>
      <p:sp>
        <p:nvSpPr>
          <p:cNvPr id="5" name="TextBox 4">
            <a:extLst>
              <a:ext uri="{FF2B5EF4-FFF2-40B4-BE49-F238E27FC236}">
                <a16:creationId xmlns:a16="http://schemas.microsoft.com/office/drawing/2014/main" id="{E5E5A05A-2A8B-ED78-19D1-C7C739F8A40D}"/>
              </a:ext>
            </a:extLst>
          </p:cNvPr>
          <p:cNvSpPr txBox="1"/>
          <p:nvPr/>
        </p:nvSpPr>
        <p:spPr>
          <a:xfrm>
            <a:off x="9254132" y="4967197"/>
            <a:ext cx="13484981" cy="457818"/>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600" b="1" u="sng" dirty="0">
                <a:solidFill>
                  <a:schemeClr val="accent4">
                    <a:lumMod val="50000"/>
                  </a:schemeClr>
                </a:solidFill>
                <a:latin typeface="Arial"/>
                <a:cs typeface="Calibri"/>
              </a:rPr>
              <a:t>Ψηφιακός Συμπαραστάτης</a:t>
            </a:r>
          </a:p>
        </p:txBody>
      </p:sp>
      <p:sp>
        <p:nvSpPr>
          <p:cNvPr id="9" name="TextBox 8">
            <a:extLst>
              <a:ext uri="{FF2B5EF4-FFF2-40B4-BE49-F238E27FC236}">
                <a16:creationId xmlns:a16="http://schemas.microsoft.com/office/drawing/2014/main" id="{1062A3DA-1D0E-AB33-8E7B-76240AC9C48C}"/>
              </a:ext>
            </a:extLst>
          </p:cNvPr>
          <p:cNvSpPr txBox="1"/>
          <p:nvPr/>
        </p:nvSpPr>
        <p:spPr>
          <a:xfrm>
            <a:off x="9023648" y="5741549"/>
            <a:ext cx="13177464" cy="3551862"/>
          </a:xfrm>
          <a:prstGeom prst="rect">
            <a:avLst/>
          </a:prstGeom>
          <a:noFill/>
          <a:ln w="3175"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8575" tIns="28575" rIns="28575" bIns="28575" numCol="1" spcCol="38100" rtlCol="0" fromWordArt="0" anchor="ctr" anchorCtr="0" forceAA="0" compatLnSpc="1">
            <a:prstTxWarp prst="textNoShape">
              <a:avLst/>
            </a:prstTxWarp>
            <a:spAutoFit/>
          </a:bodyPr>
          <a:lstStyle/>
          <a:p>
            <a:pPr algn="l"/>
            <a:r>
              <a:rPr lang="el-GR" sz="2000" dirty="0">
                <a:latin typeface="Arial"/>
              </a:rPr>
              <a:t>              </a:t>
            </a:r>
            <a:r>
              <a:rPr lang="el-GR" sz="2400" dirty="0">
                <a:solidFill>
                  <a:srgbClr val="1B1B1B"/>
                </a:solidFill>
                <a:latin typeface="Arial"/>
              </a:rPr>
              <a:t>Δικαιούχος: Κοινωνία της Πληροφορίας ΜΑΕ</a:t>
            </a:r>
            <a:r>
              <a:rPr lang="el-GR" sz="2000" dirty="0">
                <a:solidFill>
                  <a:srgbClr val="1B1B1B"/>
                </a:solidFill>
                <a:latin typeface="Arial"/>
              </a:rPr>
              <a:t>                </a:t>
            </a:r>
            <a:r>
              <a:rPr lang="el-GR" sz="2400" b="1" dirty="0">
                <a:solidFill>
                  <a:srgbClr val="1B1B1B"/>
                </a:solidFill>
                <a:latin typeface="Arial"/>
              </a:rPr>
              <a:t>Π/Υ:15.000.000€</a:t>
            </a:r>
          </a:p>
          <a:p>
            <a:pPr algn="l"/>
            <a:r>
              <a:rPr lang="el-GR" sz="2000" dirty="0">
                <a:solidFill>
                  <a:srgbClr val="1B1B1B"/>
                </a:solidFill>
                <a:latin typeface="Arial"/>
              </a:rPr>
              <a:t>              </a:t>
            </a:r>
          </a:p>
          <a:p>
            <a:pPr algn="l"/>
            <a:endParaRPr lang="el-GR" sz="2000" dirty="0">
              <a:solidFill>
                <a:srgbClr val="1B1B1B"/>
              </a:solidFill>
              <a:latin typeface="Arial"/>
            </a:endParaRPr>
          </a:p>
          <a:p>
            <a:pPr algn="l"/>
            <a:r>
              <a:rPr lang="el-GR" sz="2000" dirty="0">
                <a:solidFill>
                  <a:srgbClr val="1B1B1B"/>
                </a:solidFill>
                <a:latin typeface="Arial"/>
              </a:rPr>
              <a:t>              </a:t>
            </a:r>
            <a:r>
              <a:rPr lang="el-GR" sz="2400" dirty="0">
                <a:solidFill>
                  <a:srgbClr val="1B1B1B"/>
                </a:solidFill>
                <a:latin typeface="Arial"/>
              </a:rPr>
              <a:t>Έργο σε διαδικασία σχεδιασμού, αναμένεται να ολοκληρωθεί το 2024.</a:t>
            </a:r>
            <a:endParaRPr lang="el-GR" sz="2400" dirty="0">
              <a:solidFill>
                <a:srgbClr val="1B1B1B"/>
              </a:solidFill>
            </a:endParaRPr>
          </a:p>
          <a:p>
            <a:pPr algn="l"/>
            <a:endParaRPr lang="el-GR" sz="2400" dirty="0">
              <a:solidFill>
                <a:srgbClr val="1B1B1B"/>
              </a:solidFill>
              <a:latin typeface="Arial"/>
            </a:endParaRPr>
          </a:p>
          <a:p>
            <a:pPr algn="just"/>
            <a:r>
              <a:rPr lang="el-GR" sz="2400" dirty="0">
                <a:solidFill>
                  <a:srgbClr val="1B1B1B"/>
                </a:solidFill>
                <a:latin typeface="Arial"/>
              </a:rPr>
              <a:t>Αφορά στην παροχή υπηρεσιών ευαισθητοποίησης, εκπαίδευσης και ενημέρωσης για την αύξηση του ρυθμού μετάβασης των πολιτών από τα φυσικά σημεία εξυπηρέτησής τους (ΚΕΠ) στην ηλεκτρονική πύλη gov.gr.</a:t>
            </a:r>
          </a:p>
          <a:p>
            <a:pPr algn="l"/>
            <a:endParaRPr lang="el-GR" dirty="0"/>
          </a:p>
          <a:p>
            <a:pPr algn="l"/>
            <a:endParaRPr lang="el-GR" dirty="0"/>
          </a:p>
        </p:txBody>
      </p:sp>
      <p:pic>
        <p:nvPicPr>
          <p:cNvPr id="10" name="Γραφικό 9" descr="Κύκλος με αριστερό βέλος περίγραμμα">
            <a:extLst>
              <a:ext uri="{FF2B5EF4-FFF2-40B4-BE49-F238E27FC236}">
                <a16:creationId xmlns:a16="http://schemas.microsoft.com/office/drawing/2014/main" id="{485C0E2A-08F8-D64A-6FD7-3F00D5586D9C}"/>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16389102" y="5741549"/>
            <a:ext cx="609601" cy="609601"/>
          </a:xfrm>
          <a:prstGeom prst="rect">
            <a:avLst/>
          </a:prstGeom>
        </p:spPr>
      </p:pic>
      <p:pic>
        <p:nvPicPr>
          <p:cNvPr id="11" name="Γραφικό 10" descr="Κύκλος με αριστερό βέλος περίγραμμα">
            <a:extLst>
              <a:ext uri="{FF2B5EF4-FFF2-40B4-BE49-F238E27FC236}">
                <a16:creationId xmlns:a16="http://schemas.microsoft.com/office/drawing/2014/main" id="{A123C91C-B2CB-30C6-0A97-6328F530EB97}"/>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350151" y="5741549"/>
            <a:ext cx="609601" cy="609601"/>
          </a:xfrm>
          <a:prstGeom prst="rect">
            <a:avLst/>
          </a:prstGeom>
        </p:spPr>
      </p:pic>
      <p:pic>
        <p:nvPicPr>
          <p:cNvPr id="12" name="Γραφικό 11" descr="Κύκλος με αριστερό βέλος περίγραμμα">
            <a:extLst>
              <a:ext uri="{FF2B5EF4-FFF2-40B4-BE49-F238E27FC236}">
                <a16:creationId xmlns:a16="http://schemas.microsoft.com/office/drawing/2014/main" id="{3CB6CDAB-2B7F-D982-4612-B7361F1FE13E}"/>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9368970" y="6716087"/>
            <a:ext cx="609601" cy="609601"/>
          </a:xfrm>
          <a:prstGeom prst="rect">
            <a:avLst/>
          </a:prstGeom>
        </p:spPr>
      </p:pic>
      <p:pic>
        <p:nvPicPr>
          <p:cNvPr id="6" name="Image" descr="Image">
            <a:extLst>
              <a:ext uri="{FF2B5EF4-FFF2-40B4-BE49-F238E27FC236}">
                <a16:creationId xmlns:a16="http://schemas.microsoft.com/office/drawing/2014/main" id="{415A39C8-9307-8DD0-E58E-3C3C2F1B8F1D}"/>
              </a:ext>
            </a:extLst>
          </p:cNvPr>
          <p:cNvPicPr>
            <a:picLocks noChangeAspect="1"/>
          </p:cNvPicPr>
          <p:nvPr/>
        </p:nvPicPr>
        <p:blipFill>
          <a:blip r:embed="rId5"/>
          <a:stretch>
            <a:fillRect/>
          </a:stretch>
        </p:blipFill>
        <p:spPr>
          <a:xfrm>
            <a:off x="6287343" y="5885396"/>
            <a:ext cx="2454849" cy="2162550"/>
          </a:xfrm>
          <a:prstGeom prst="rect">
            <a:avLst/>
          </a:prstGeom>
          <a:ln w="12700">
            <a:miter lim="400000"/>
          </a:ln>
        </p:spPr>
      </p:pic>
    </p:spTree>
    <p:extLst>
      <p:ext uri="{BB962C8B-B14F-4D97-AF65-F5344CB8AC3E}">
        <p14:creationId xmlns:p14="http://schemas.microsoft.com/office/powerpoint/2010/main" val="3223401837"/>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3175"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3175" cap="flat">
          <a:noFill/>
          <a:miter lim="400000"/>
        </a:ln>
        <a:effectLst/>
        <a:sp3d/>
      </a:spPr>
      <a:bodyPr rot="0" spcFirstLastPara="1" vertOverflow="overflow" horzOverflow="overflow" vert="horz" wrap="square" lIns="28575" tIns="28575" rIns="28575" bIns="28575" numCol="1" spcCol="38100" rtlCol="0" anchor="ctr">
        <a:spAutoFit/>
      </a:bodyPr>
      <a:lstStyle>
        <a:defPPr marL="0" marR="0" indent="0" algn="ctr" defTabSz="2438339"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784</TotalTime>
  <Words>1120</Words>
  <Application>Microsoft Office PowerPoint</Application>
  <PresentationFormat>Προσαρμογή</PresentationFormat>
  <Paragraphs>165</Paragraphs>
  <Slides>11</Slides>
  <Notes>0</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11</vt:i4>
      </vt:variant>
    </vt:vector>
  </HeadingPairs>
  <TitlesOfParts>
    <vt:vector size="16" baseType="lpstr">
      <vt:lpstr>Arial</vt:lpstr>
      <vt:lpstr>Calibri</vt:lpstr>
      <vt:lpstr>Helvetica Neue</vt:lpstr>
      <vt:lpstr>Helvetica Neue Medium</vt:lpstr>
      <vt:lpstr>21_BasicWhite</vt:lpstr>
      <vt:lpstr>Παρουσίαση του PowerPoint</vt:lpstr>
      <vt:lpstr> Πρόοδος Υλοποίησης Προγράμματος «Ψηφιακός Μετασχηματισμός» 2021-2027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Ειρήνη Μάσβουλα</dc:creator>
  <cp:lastModifiedBy>Μελίνα Φλάμπουρα</cp:lastModifiedBy>
  <cp:revision>980</cp:revision>
  <dcterms:modified xsi:type="dcterms:W3CDTF">2023-11-28T13:26:29Z</dcterms:modified>
</cp:coreProperties>
</file>