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0" r:id="rId4"/>
    <p:sldId id="272" r:id="rId5"/>
    <p:sldId id="268" r:id="rId6"/>
    <p:sldId id="273" r:id="rId7"/>
    <p:sldId id="266" r:id="rId8"/>
    <p:sldId id="269" r:id="rId9"/>
    <p:sldId id="275" r:id="rId10"/>
    <p:sldId id="274" r:id="rId11"/>
  </p:sldIdLst>
  <p:sldSz cx="24384000" cy="13716000"/>
  <p:notesSz cx="6797675" cy="992822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5" d="100"/>
          <a:sy n="55" d="100"/>
        </p:scale>
        <p:origin x="636" y="108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06357" y="4715907"/>
            <a:ext cx="4984962" cy="4467701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9753" y="9671548"/>
            <a:ext cx="1235869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768349"/>
            <a:ext cx="12358691" cy="2179302"/>
          </a:xfrm>
          <a:prstGeom prst="rect">
            <a:avLst/>
          </a:prstGeom>
        </p:spPr>
        <p:txBody>
          <a:bodyPr anchor="ctr"/>
          <a:lstStyle>
            <a:lvl1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3605583"/>
            <a:ext cx="12358691" cy="4073392"/>
          </a:xfrm>
          <a:prstGeom prst="rect">
            <a:avLst/>
          </a:prstGeom>
        </p:spPr>
        <p:txBody>
          <a:bodyPr anchor="b"/>
          <a:lstStyle>
            <a:lvl1pPr algn="ctr" defTabSz="2438339">
              <a:lnSpc>
                <a:spcPct val="80000"/>
              </a:lnSpc>
              <a:defRPr sz="24400" spc="-244"/>
            </a:lvl1pPr>
            <a:lvl2pPr algn="ctr" defTabSz="2438339">
              <a:lnSpc>
                <a:spcPct val="80000"/>
              </a:lnSpc>
              <a:defRPr sz="24400" spc="-244"/>
            </a:lvl2pPr>
            <a:lvl3pPr algn="ctr" defTabSz="2438339">
              <a:lnSpc>
                <a:spcPct val="80000"/>
              </a:lnSpc>
              <a:defRPr sz="24400" spc="-244"/>
            </a:lvl3pPr>
            <a:lvl4pPr algn="ctr" defTabSz="2438339">
              <a:lnSpc>
                <a:spcPct val="80000"/>
              </a:lnSpc>
              <a:defRPr sz="24400" spc="-244"/>
            </a:lvl4pPr>
            <a:lvl5pPr algn="ctr" defTabSz="2438339">
              <a:lnSpc>
                <a:spcPct val="80000"/>
              </a:lnSpc>
              <a:defRPr sz="24400" spc="-24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7647851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algn="ctr" defTabSz="495300">
              <a:defRPr sz="3000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700888" y="9005317"/>
            <a:ext cx="11362532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320581" y="5779046"/>
            <a:ext cx="11742838" cy="2157908"/>
          </a:xfrm>
          <a:prstGeom prst="rect">
            <a:avLst/>
          </a:prstGeom>
        </p:spPr>
        <p:txBody>
          <a:bodyPr/>
          <a:lstStyle>
            <a:lvl1pPr marL="638922" indent="-4698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2" indent="-126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2" indent="4445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2" indent="9017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2" indent="13589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4199393" y="3571874"/>
            <a:ext cx="4184495" cy="3346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quarter" idx="22"/>
          </p:nvPr>
        </p:nvSpPr>
        <p:spPr>
          <a:xfrm>
            <a:off x="12927806" y="5238154"/>
            <a:ext cx="5872164" cy="68344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sz="quarter" idx="23"/>
          </p:nvPr>
        </p:nvSpPr>
        <p:spPr>
          <a:xfrm>
            <a:off x="5255417" y="3278980"/>
            <a:ext cx="9344028" cy="70080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4583905" y="-107157"/>
            <a:ext cx="15216190" cy="121729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4683917" y="2271712"/>
            <a:ext cx="15044741" cy="90106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7008018"/>
            <a:ext cx="12358691" cy="2614614"/>
          </a:xfrm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13325" y="3622577"/>
            <a:ext cx="1235735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9530950"/>
            <a:ext cx="12358691" cy="628285"/>
          </a:xfrm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sz="quarter" idx="21"/>
          </p:nvPr>
        </p:nvSpPr>
        <p:spPr>
          <a:xfrm>
            <a:off x="11506200" y="2886074"/>
            <a:ext cx="6831473" cy="79509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714749"/>
            <a:ext cx="5500689" cy="3308780"/>
          </a:xfrm>
          <a:prstGeom prst="rect">
            <a:avLst/>
          </a:prstGeom>
        </p:spPr>
        <p:txBody>
          <a:bodyPr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6971949"/>
            <a:ext cx="5500689" cy="3029302"/>
          </a:xfrm>
          <a:prstGeom prst="rect">
            <a:avLst/>
          </a:prstGeom>
        </p:spPr>
        <p:txBody>
          <a:bodyPr/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615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 numCol="2" spcCol="617934"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5500689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5500689" cy="4644356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sz="quarter" idx="22"/>
          </p:nvPr>
        </p:nvSpPr>
        <p:spPr>
          <a:xfrm>
            <a:off x="12192000" y="2771288"/>
            <a:ext cx="6140742" cy="81876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5500689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3" y="5550693"/>
            <a:ext cx="12358692" cy="2614614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7160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8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  <a:defRPr b="0" spc="-50"/>
            </a:lvl1pPr>
            <a:lvl2pPr>
              <a:spcBef>
                <a:spcPts val="1800"/>
              </a:spcBef>
              <a:defRPr b="0" spc="-50"/>
            </a:lvl2pPr>
            <a:lvl3pPr>
              <a:spcBef>
                <a:spcPts val="1800"/>
              </a:spcBef>
              <a:defRPr b="0" spc="-50"/>
            </a:lvl3pPr>
            <a:lvl4pPr>
              <a:spcBef>
                <a:spcPts val="1800"/>
              </a:spcBef>
              <a:defRPr b="0" spc="-50"/>
            </a:lvl4pPr>
            <a:lvl5pPr>
              <a:spcBef>
                <a:spcPts val="1800"/>
              </a:spcBef>
              <a:defRPr b="0" spc="-50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3" y="4448807"/>
            <a:ext cx="12358692" cy="2614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6009754" y="7063420"/>
            <a:ext cx="12358691" cy="10715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3777"/>
            <a:ext cx="267565" cy="255373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 anchor="b">
            <a:spAutoFit/>
          </a:bodyPr>
          <a:lstStyle>
            <a:lvl1pPr defTabSz="584200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igitaltransform.gov.gr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231122_POWER_POINT.jpg" descr="231122_POWER_POINT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6070" y="-89043"/>
            <a:ext cx="24606505" cy="1384116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58009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Ορθογώνιο 2"/>
          <p:cNvSpPr/>
          <p:nvPr/>
        </p:nvSpPr>
        <p:spPr>
          <a:xfrm>
            <a:off x="6147563" y="4811286"/>
            <a:ext cx="12192000" cy="40934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4000" b="1" dirty="0">
                <a:solidFill>
                  <a:srgbClr val="0060A8"/>
                </a:solidFill>
              </a:rPr>
              <a:t>Ευχαριστώ πολύ για την προσοχή σας</a:t>
            </a:r>
            <a:endParaRPr lang="en-US" sz="4000" b="1" dirty="0">
              <a:solidFill>
                <a:srgbClr val="0060A8"/>
              </a:solidFill>
            </a:endParaRPr>
          </a:p>
          <a:p>
            <a:endParaRPr lang="el-GR" sz="4000" b="1" dirty="0">
              <a:solidFill>
                <a:srgbClr val="0060A8"/>
              </a:solidFill>
            </a:endParaRPr>
          </a:p>
          <a:p>
            <a:endParaRPr lang="el-GR" sz="4000" dirty="0">
              <a:solidFill>
                <a:srgbClr val="0060A8"/>
              </a:solidFill>
            </a:endParaRPr>
          </a:p>
          <a:p>
            <a:r>
              <a:rPr lang="el-GR" sz="4000" b="1" dirty="0">
                <a:solidFill>
                  <a:srgbClr val="0060A8"/>
                </a:solidFill>
              </a:rPr>
              <a:t>Ειρήνη ΜΑΣΒΟΥΛΑ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l-GR" sz="4000" b="1" dirty="0">
                <a:solidFill>
                  <a:srgbClr val="0060A8"/>
                </a:solidFill>
              </a:rPr>
              <a:t>Υπεύθυνη </a:t>
            </a:r>
            <a:r>
              <a:rPr lang="el-GR" sz="4000" b="1" dirty="0" smtClean="0">
                <a:solidFill>
                  <a:srgbClr val="0060A8"/>
                </a:solidFill>
              </a:rPr>
              <a:t>Προβολής &amp; </a:t>
            </a:r>
            <a:r>
              <a:rPr lang="el-GR" sz="4000" b="1" dirty="0">
                <a:solidFill>
                  <a:srgbClr val="0060A8"/>
                </a:solidFill>
              </a:rPr>
              <a:t>Επικοινωνίας</a:t>
            </a:r>
          </a:p>
          <a:p>
            <a:r>
              <a:rPr lang="en-US" sz="4000" b="1" dirty="0" smtClean="0">
                <a:solidFill>
                  <a:srgbClr val="0060A8"/>
                </a:solidFill>
              </a:rPr>
              <a:t>emasvoula@digitaltransform.gr</a:t>
            </a:r>
            <a:endParaRPr lang="el-GR" sz="4000" b="1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3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-103126" y="-58009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2023872" y="2337381"/>
            <a:ext cx="20305776" cy="898322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r>
              <a:rPr lang="el-GR" sz="5400" b="1" dirty="0" smtClean="0">
                <a:solidFill>
                  <a:srgbClr val="0060A8"/>
                </a:solidFill>
              </a:rPr>
              <a:t>ΠΡΟΒΟΛΗ ΔΙΑΦΑΝΕΙΑ ΕΠΙΚΟΙΝΩΝΙΑ</a:t>
            </a:r>
          </a:p>
          <a:p>
            <a:pPr>
              <a:spcBef>
                <a:spcPts val="4800"/>
              </a:spcBef>
            </a:pPr>
            <a:r>
              <a:rPr lang="el-GR" sz="4000" b="1" dirty="0" smtClean="0">
                <a:solidFill>
                  <a:srgbClr val="0060A8"/>
                </a:solidFill>
              </a:rPr>
              <a:t>ΔΙΑΔΙΚΤΥΑΚΗ ΕΠΙΚΟΙΝΩΝΙΑ</a:t>
            </a:r>
          </a:p>
          <a:p>
            <a:pPr algn="just">
              <a:lnSpc>
                <a:spcPct val="13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Για </a:t>
            </a:r>
            <a:r>
              <a:rPr lang="el-GR" sz="4000" dirty="0">
                <a:solidFill>
                  <a:srgbClr val="0060A8"/>
                </a:solidFill>
              </a:rPr>
              <a:t>την </a:t>
            </a:r>
            <a:r>
              <a:rPr lang="el-GR" sz="4000" dirty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l-GR" sz="4000" b="1" dirty="0" smtClean="0">
                <a:solidFill>
                  <a:srgbClr val="0060A8"/>
                </a:solidFill>
              </a:rPr>
              <a:t>πληροφόρηση των </a:t>
            </a:r>
            <a:r>
              <a:rPr lang="el-GR" sz="4000" b="1" dirty="0">
                <a:solidFill>
                  <a:srgbClr val="0060A8"/>
                </a:solidFill>
              </a:rPr>
              <a:t>ειδικών κατηγοριών κοινού </a:t>
            </a:r>
            <a:r>
              <a:rPr lang="el-GR" sz="4000" b="1" dirty="0" smtClean="0">
                <a:solidFill>
                  <a:srgbClr val="0060A8"/>
                </a:solidFill>
              </a:rPr>
              <a:t>&amp; του γενικού κοινού για </a:t>
            </a:r>
            <a:r>
              <a:rPr lang="el-GR" sz="4000" b="1" dirty="0">
                <a:solidFill>
                  <a:srgbClr val="0060A8"/>
                </a:solidFill>
              </a:rPr>
              <a:t>το περιεχόμενο, τις προτεραιότητες και τους στόχους του νέου </a:t>
            </a:r>
            <a:r>
              <a:rPr lang="el-GR" sz="4000" b="1" dirty="0" smtClean="0">
                <a:solidFill>
                  <a:srgbClr val="0060A8"/>
                </a:solidFill>
              </a:rPr>
              <a:t>Προγράμματος</a:t>
            </a:r>
            <a:r>
              <a:rPr lang="el-GR" sz="4000" dirty="0" smtClean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l-GR" sz="4000" dirty="0" smtClean="0">
                <a:solidFill>
                  <a:srgbClr val="0060A8"/>
                </a:solidFill>
              </a:rPr>
              <a:t>, </a:t>
            </a:r>
            <a:r>
              <a:rPr lang="el-GR" sz="4000" dirty="0">
                <a:solidFill>
                  <a:srgbClr val="0060A8"/>
                </a:solidFill>
              </a:rPr>
              <a:t>στον διαδικτυακό τόπο της Ειδικής Υπηρεσίας Διαχείρισης </a:t>
            </a:r>
            <a:r>
              <a:rPr lang="el-GR" sz="4000" dirty="0" smtClean="0">
                <a:solidFill>
                  <a:srgbClr val="0060A8"/>
                </a:solidFill>
              </a:rPr>
              <a:t>δημιουργήθηκε ένα </a:t>
            </a:r>
            <a:r>
              <a:rPr lang="en-US" sz="4000" dirty="0" smtClean="0">
                <a:solidFill>
                  <a:srgbClr val="0060A8"/>
                </a:solidFill>
              </a:rPr>
              <a:t>microsite </a:t>
            </a:r>
            <a:r>
              <a:rPr lang="el-GR" sz="4000" dirty="0" smtClean="0">
                <a:solidFill>
                  <a:srgbClr val="0060A8"/>
                </a:solidFill>
              </a:rPr>
              <a:t>προσωρινής φιλοξενίας του νέου Προγράμματος, με τίτλο ΕΣΠΑ 2021-2027. </a:t>
            </a:r>
            <a:endParaRPr lang="el-GR" sz="4000" dirty="0">
              <a:solidFill>
                <a:srgbClr val="0060A8"/>
              </a:solidFill>
            </a:endParaRPr>
          </a:p>
          <a:p>
            <a:pPr algn="just">
              <a:lnSpc>
                <a:spcPct val="130000"/>
              </a:lnSpc>
              <a:spcBef>
                <a:spcPts val="24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Αυτό λειτουργεί </a:t>
            </a:r>
            <a:r>
              <a:rPr lang="el-GR" sz="4000" dirty="0">
                <a:solidFill>
                  <a:srgbClr val="0060A8"/>
                </a:solidFill>
              </a:rPr>
              <a:t>μέχρι σήμερα ως </a:t>
            </a:r>
            <a:r>
              <a:rPr lang="el-GR" sz="4000" dirty="0" smtClean="0">
                <a:solidFill>
                  <a:srgbClr val="0060A8"/>
                </a:solidFill>
              </a:rPr>
              <a:t>σημείο αναφοράς και ενημέρωσης δυνητικών Δικαιούχων, Φορέων και πολιτών για τις </a:t>
            </a:r>
            <a:r>
              <a:rPr lang="el-GR" sz="4000" b="1" dirty="0" smtClean="0">
                <a:solidFill>
                  <a:srgbClr val="0060A8"/>
                </a:solidFill>
              </a:rPr>
              <a:t>Ευκαιρίες </a:t>
            </a:r>
            <a:r>
              <a:rPr lang="el-GR" sz="4000" b="1" dirty="0">
                <a:solidFill>
                  <a:srgbClr val="0060A8"/>
                </a:solidFill>
              </a:rPr>
              <a:t>Χ</a:t>
            </a:r>
            <a:r>
              <a:rPr lang="el-GR" sz="4000" b="1" dirty="0" smtClean="0">
                <a:solidFill>
                  <a:srgbClr val="0060A8"/>
                </a:solidFill>
              </a:rPr>
              <a:t>ρηματοδότησης</a:t>
            </a:r>
            <a:r>
              <a:rPr lang="el-GR" sz="4000" dirty="0" smtClean="0">
                <a:solidFill>
                  <a:srgbClr val="0060A8"/>
                </a:solidFill>
              </a:rPr>
              <a:t> του Προγράμματος, τα </a:t>
            </a:r>
            <a:r>
              <a:rPr lang="el-GR" sz="4000" b="1" dirty="0" smtClean="0">
                <a:solidFill>
                  <a:srgbClr val="0060A8"/>
                </a:solidFill>
              </a:rPr>
              <a:t>Νέα</a:t>
            </a:r>
            <a:r>
              <a:rPr lang="el-GR" sz="4000" dirty="0" smtClean="0">
                <a:solidFill>
                  <a:srgbClr val="0060A8"/>
                </a:solidFill>
              </a:rPr>
              <a:t> και τις </a:t>
            </a:r>
            <a:r>
              <a:rPr lang="el-GR" sz="4000" b="1" dirty="0" smtClean="0">
                <a:solidFill>
                  <a:srgbClr val="0060A8"/>
                </a:solidFill>
              </a:rPr>
              <a:t>Οδηγίες</a:t>
            </a:r>
            <a:r>
              <a:rPr lang="el-GR" sz="4000" dirty="0" smtClean="0">
                <a:solidFill>
                  <a:srgbClr val="0060A8"/>
                </a:solidFill>
              </a:rPr>
              <a:t> που δόθηκαν για τις πρώτες Προσκλήσεις Εκδήλωσης Ενδιαφέροντος, που δημοσιεύθηκαν κατά το προηγούμενο χρονικό διάστημα.</a:t>
            </a:r>
            <a:endParaRPr kumimoji="0" lang="el-GR" sz="400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sym typeface="Helvetica Neu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58009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2103120" y="1885122"/>
            <a:ext cx="18416016" cy="161198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dirty="0">
                <a:solidFill>
                  <a:srgbClr val="0060A8"/>
                </a:solidFill>
              </a:rPr>
              <a:t>Στην παρούσα </a:t>
            </a:r>
            <a:r>
              <a:rPr lang="el-GR" sz="4000" dirty="0" smtClean="0">
                <a:solidFill>
                  <a:srgbClr val="0060A8"/>
                </a:solidFill>
              </a:rPr>
              <a:t>φάση, ο </a:t>
            </a:r>
            <a:r>
              <a:rPr lang="el-GR" sz="4000" dirty="0">
                <a:solidFill>
                  <a:srgbClr val="0060A8"/>
                </a:solidFill>
              </a:rPr>
              <a:t>νέος διαδικτυακός τόπος προβολής του Προγράμματος, </a:t>
            </a:r>
            <a:r>
              <a:rPr lang="en-US" sz="4000" dirty="0" smtClean="0">
                <a:solidFill>
                  <a:srgbClr val="0060A8"/>
                </a:solidFill>
                <a:hlinkClick r:id="rId3"/>
              </a:rPr>
              <a:t>www.digitaltransform.gov.gr</a:t>
            </a:r>
            <a:r>
              <a:rPr lang="el-GR" sz="4000" dirty="0" smtClean="0">
                <a:solidFill>
                  <a:srgbClr val="0060A8"/>
                </a:solidFill>
              </a:rPr>
              <a:t>  βρίσκεται σε εξέλιξη … και βαίνει προς ολοκλήρωση</a:t>
            </a:r>
            <a:endParaRPr lang="el-GR" sz="4000" dirty="0">
              <a:solidFill>
                <a:srgbClr val="0060A8"/>
              </a:solidFill>
            </a:endParaRPr>
          </a:p>
        </p:txBody>
      </p:sp>
      <p:pic>
        <p:nvPicPr>
          <p:cNvPr id="5" name="Εικόνα 4"/>
          <p:cNvPicPr/>
          <p:nvPr/>
        </p:nvPicPr>
        <p:blipFill rotWithShape="1">
          <a:blip r:embed="rId4"/>
          <a:srcRect l="33589" t="12843" r="46545" b="4966"/>
          <a:stretch/>
        </p:blipFill>
        <p:spPr bwMode="auto">
          <a:xfrm>
            <a:off x="10359899" y="3497102"/>
            <a:ext cx="4325365" cy="9144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337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58009"/>
            <a:ext cx="24487126" cy="13774009"/>
          </a:xfrm>
          <a:prstGeom prst="rect">
            <a:avLst/>
          </a:prstGeom>
          <a:ln w="3175">
            <a:miter lim="400000"/>
          </a:ln>
        </p:spPr>
      </p:pic>
      <p:pic>
        <p:nvPicPr>
          <p:cNvPr id="4" name="Εικόνα 3"/>
          <p:cNvPicPr>
            <a:picLocks noChangeAspect="1"/>
          </p:cNvPicPr>
          <p:nvPr/>
        </p:nvPicPr>
        <p:blipFill rotWithShape="1">
          <a:blip r:embed="rId3"/>
          <a:srcRect t="7689" r="1166" b="7332"/>
          <a:stretch/>
        </p:blipFill>
        <p:spPr>
          <a:xfrm>
            <a:off x="4005588" y="4474101"/>
            <a:ext cx="16008277" cy="7742283"/>
          </a:xfrm>
          <a:prstGeom prst="rect">
            <a:avLst/>
          </a:prstGeom>
        </p:spPr>
      </p:pic>
      <p:sp>
        <p:nvSpPr>
          <p:cNvPr id="6" name="Ορθογώνιο 5"/>
          <p:cNvSpPr/>
          <p:nvPr/>
        </p:nvSpPr>
        <p:spPr>
          <a:xfrm>
            <a:off x="2101032" y="2167235"/>
            <a:ext cx="199177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el-GR" sz="4000" dirty="0" smtClean="0">
                <a:solidFill>
                  <a:srgbClr val="0060A8"/>
                </a:solidFill>
              </a:rPr>
              <a:t>Στον νέο </a:t>
            </a:r>
            <a:r>
              <a:rPr lang="el-GR" sz="4000" dirty="0" err="1" smtClean="0">
                <a:solidFill>
                  <a:srgbClr val="0060A8"/>
                </a:solidFill>
              </a:rPr>
              <a:t>ιστότοπο</a:t>
            </a:r>
            <a:r>
              <a:rPr lang="el-GR" sz="4000" dirty="0" smtClean="0">
                <a:solidFill>
                  <a:srgbClr val="0060A8"/>
                </a:solidFill>
              </a:rPr>
              <a:t>, η </a:t>
            </a:r>
            <a:r>
              <a:rPr lang="el-GR" sz="4000" dirty="0" smtClean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l-GR" sz="4000" dirty="0" smtClean="0">
                <a:solidFill>
                  <a:srgbClr val="0060A8"/>
                </a:solidFill>
              </a:rPr>
              <a:t>συστηματική </a:t>
            </a:r>
            <a:r>
              <a:rPr lang="el-GR" sz="4000" dirty="0">
                <a:solidFill>
                  <a:srgbClr val="0060A8"/>
                </a:solidFill>
              </a:rPr>
              <a:t>ενημέρωση των ειδικών κατηγοριών κοινών στόχου για τις </a:t>
            </a:r>
            <a:r>
              <a:rPr lang="el-GR" sz="4000" dirty="0" smtClean="0">
                <a:solidFill>
                  <a:srgbClr val="0060A8"/>
                </a:solidFill>
              </a:rPr>
              <a:t>Ευκαιρίες Χρηματοδότησης </a:t>
            </a:r>
            <a:r>
              <a:rPr lang="el-GR" sz="4000" dirty="0">
                <a:solidFill>
                  <a:srgbClr val="0060A8"/>
                </a:solidFill>
              </a:rPr>
              <a:t>και τις διαδικασίες πρόσβασης </a:t>
            </a:r>
            <a:r>
              <a:rPr lang="el-GR" sz="4000" dirty="0" smtClean="0">
                <a:solidFill>
                  <a:srgbClr val="0060A8"/>
                </a:solidFill>
              </a:rPr>
              <a:t>σε αυτές</a:t>
            </a:r>
            <a:r>
              <a:rPr lang="el-GR" sz="4000" dirty="0" smtClean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el-GR" sz="4000" dirty="0" smtClean="0">
                <a:solidFill>
                  <a:srgbClr val="0060A8"/>
                </a:solidFill>
              </a:rPr>
              <a:t>, θα πραγματοποιείται από την </a:t>
            </a:r>
            <a:r>
              <a:rPr lang="el-GR" sz="4000" dirty="0">
                <a:solidFill>
                  <a:srgbClr val="0060A8"/>
                </a:solidFill>
              </a:rPr>
              <a:t>ενότητα </a:t>
            </a:r>
            <a:r>
              <a:rPr lang="el-GR" sz="4000" dirty="0" smtClean="0">
                <a:solidFill>
                  <a:srgbClr val="0060A8"/>
                </a:solidFill>
              </a:rPr>
              <a:t>προβολής των </a:t>
            </a:r>
            <a:r>
              <a:rPr lang="el-GR" sz="4000" b="1" dirty="0" smtClean="0">
                <a:solidFill>
                  <a:srgbClr val="0060A8"/>
                </a:solidFill>
              </a:rPr>
              <a:t>Προσκλήσεων</a:t>
            </a:r>
            <a:endParaRPr lang="el-GR" sz="4000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82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58009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2107312" y="2203562"/>
            <a:ext cx="21831680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3000"/>
              </a:spcBef>
            </a:pPr>
            <a:r>
              <a:rPr lang="el-GR" sz="4000" b="1" dirty="0" smtClean="0">
                <a:solidFill>
                  <a:srgbClr val="0060A8"/>
                </a:solidFill>
                <a:latin typeface="+mj-lt"/>
                <a:cs typeface="Calibri" panose="020F0502020204030204" pitchFamily="34" charset="0"/>
              </a:rPr>
              <a:t>ΚΑΘΟΔΗΓΗΣΗ ΔΙΚΑΙΟΥΧΩΝ</a:t>
            </a:r>
          </a:p>
          <a:p>
            <a:pPr algn="l">
              <a:lnSpc>
                <a:spcPct val="120000"/>
              </a:lnSpc>
              <a:spcBef>
                <a:spcPts val="1800"/>
              </a:spcBef>
            </a:pPr>
            <a:r>
              <a:rPr lang="el-GR" sz="4000" dirty="0" smtClean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Η "</a:t>
            </a:r>
            <a:r>
              <a:rPr lang="el-GR" sz="4000" dirty="0" smtClean="0">
                <a:solidFill>
                  <a:srgbClr val="0060A8"/>
                </a:solidFill>
              </a:rPr>
              <a:t>έγκαιρη </a:t>
            </a:r>
            <a:r>
              <a:rPr lang="el-GR" sz="4000" dirty="0">
                <a:solidFill>
                  <a:srgbClr val="0060A8"/>
                </a:solidFill>
              </a:rPr>
              <a:t>και τεκμηριωμένη </a:t>
            </a:r>
            <a:r>
              <a:rPr lang="el-GR" sz="4000" b="1" dirty="0">
                <a:solidFill>
                  <a:srgbClr val="0060A8"/>
                </a:solidFill>
              </a:rPr>
              <a:t>ενημέρωση των Δικαιούχων </a:t>
            </a:r>
            <a:r>
              <a:rPr lang="el-GR" sz="4000" dirty="0">
                <a:solidFill>
                  <a:srgbClr val="0060A8"/>
                </a:solidFill>
              </a:rPr>
              <a:t>για την τήρηση </a:t>
            </a:r>
            <a:r>
              <a:rPr lang="el-GR" sz="4000" dirty="0" smtClean="0">
                <a:solidFill>
                  <a:srgbClr val="0060A8"/>
                </a:solidFill>
              </a:rPr>
              <a:t>των</a:t>
            </a:r>
            <a:r>
              <a:rPr lang="en-US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κανονιστικών </a:t>
            </a:r>
            <a:r>
              <a:rPr lang="el-GR" sz="4000" dirty="0">
                <a:solidFill>
                  <a:srgbClr val="0060A8"/>
                </a:solidFill>
              </a:rPr>
              <a:t>τους </a:t>
            </a:r>
            <a:r>
              <a:rPr lang="el-GR" sz="4000" dirty="0" smtClean="0">
                <a:solidFill>
                  <a:srgbClr val="0060A8"/>
                </a:solidFill>
              </a:rPr>
              <a:t>υποχρεώσεων</a:t>
            </a:r>
            <a:r>
              <a:rPr lang="el-GR" sz="4000" dirty="0" smtClean="0">
                <a:solidFill>
                  <a:srgbClr val="0060A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" </a:t>
            </a:r>
            <a:r>
              <a:rPr lang="el-GR" sz="4000" dirty="0">
                <a:solidFill>
                  <a:srgbClr val="0060A8"/>
                </a:solidFill>
              </a:rPr>
              <a:t>θα είναι εφικτή </a:t>
            </a:r>
            <a:r>
              <a:rPr lang="el-GR" sz="4000" dirty="0" smtClean="0">
                <a:solidFill>
                  <a:srgbClr val="0060A8"/>
                </a:solidFill>
              </a:rPr>
              <a:t>μέσω της ενότητας </a:t>
            </a:r>
            <a:r>
              <a:rPr lang="el-GR" sz="4000" b="1" dirty="0">
                <a:solidFill>
                  <a:srgbClr val="0060A8"/>
                </a:solidFill>
              </a:rPr>
              <a:t>ΠΡΟΒΟΛΗ – ΕΠΙΚΟΙΝΩΝΙΑ </a:t>
            </a:r>
            <a:endParaRPr lang="el-GR" sz="4000" b="1" dirty="0" smtClean="0">
              <a:solidFill>
                <a:srgbClr val="0060A8"/>
              </a:solidFill>
            </a:endParaRPr>
          </a:p>
        </p:txBody>
      </p:sp>
      <p:pic>
        <p:nvPicPr>
          <p:cNvPr id="3" name="Εικόνα 2"/>
          <p:cNvPicPr>
            <a:picLocks noChangeAspect="1"/>
          </p:cNvPicPr>
          <p:nvPr/>
        </p:nvPicPr>
        <p:blipFill rotWithShape="1">
          <a:blip r:embed="rId3"/>
          <a:srcRect t="6978" r="967" b="5199"/>
          <a:stretch/>
        </p:blipFill>
        <p:spPr>
          <a:xfrm>
            <a:off x="4869467" y="4896607"/>
            <a:ext cx="15522889" cy="769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Ορθογώνιο 2"/>
          <p:cNvSpPr/>
          <p:nvPr/>
        </p:nvSpPr>
        <p:spPr>
          <a:xfrm>
            <a:off x="1754555" y="2361845"/>
            <a:ext cx="21580934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23000"/>
              </a:lnSpc>
              <a:spcBef>
                <a:spcPts val="6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Στην ενότητα αυτή αναρτήθηκε ο νέος αναλυτικός Οδηγός που εκπονήθηκε από την Υπεύθυνη Επικοινωνίας και ο οποίος έχει αποσταλεί σε όλους τους Δυνητικούς Δικαιούχους του Προγράμματος</a:t>
            </a:r>
            <a:endParaRPr lang="el-GR" sz="4000" dirty="0">
              <a:solidFill>
                <a:srgbClr val="0060A8"/>
              </a:solidFill>
            </a:endParaRPr>
          </a:p>
        </p:txBody>
      </p:sp>
      <p:pic>
        <p:nvPicPr>
          <p:cNvPr id="5" name="Εικόνα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4934" y="4268369"/>
            <a:ext cx="5724144" cy="7863840"/>
          </a:xfrm>
          <a:prstGeom prst="rect">
            <a:avLst/>
          </a:prstGeom>
          <a:ln w="15875">
            <a:solidFill>
              <a:schemeClr val="bg2">
                <a:lumMod val="9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95519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TextBox 1"/>
          <p:cNvSpPr txBox="1"/>
          <p:nvPr/>
        </p:nvSpPr>
        <p:spPr>
          <a:xfrm>
            <a:off x="2258189" y="2412553"/>
            <a:ext cx="19998308" cy="701345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l-GR" sz="4000" dirty="0" smtClean="0">
                <a:solidFill>
                  <a:srgbClr val="002060"/>
                </a:solidFill>
              </a:rPr>
              <a:t>■ </a:t>
            </a:r>
            <a:r>
              <a:rPr lang="el-GR" sz="4000" dirty="0" smtClean="0">
                <a:solidFill>
                  <a:srgbClr val="0060A8"/>
                </a:solidFill>
              </a:rPr>
              <a:t>Ο Οδηγός </a:t>
            </a:r>
            <a:r>
              <a:rPr lang="el-GR" sz="4000" dirty="0">
                <a:solidFill>
                  <a:srgbClr val="0060A8"/>
                </a:solidFill>
              </a:rPr>
              <a:t>περιγράφει το θεσμικό και επικοινωνιακό πλαίσιο της περιόδου 2021-2027, εξειδικεύοντας τις απαιτούμενες ενέργειες επικοινωνίας του Κανονισμού (ΕΕ) 2021/1060 </a:t>
            </a:r>
          </a:p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2060"/>
                </a:solidFill>
              </a:rPr>
              <a:t>■ </a:t>
            </a:r>
            <a:r>
              <a:rPr lang="el-GR" sz="4000" dirty="0" smtClean="0">
                <a:solidFill>
                  <a:srgbClr val="0060A8"/>
                </a:solidFill>
              </a:rPr>
              <a:t>βασίζεται </a:t>
            </a:r>
            <a:r>
              <a:rPr lang="el-GR" sz="4000" dirty="0">
                <a:solidFill>
                  <a:srgbClr val="0060A8"/>
                </a:solidFill>
              </a:rPr>
              <a:t>στις πολιτικές της Ευρωπαϊκής Ένωσης για την επικοινωνία και στις ειδικές</a:t>
            </a:r>
            <a:r>
              <a:rPr lang="en-US" sz="4000" dirty="0">
                <a:solidFill>
                  <a:srgbClr val="0060A8"/>
                </a:solidFill>
              </a:rPr>
              <a:t> </a:t>
            </a:r>
            <a:r>
              <a:rPr lang="el-GR" sz="4000" dirty="0">
                <a:solidFill>
                  <a:srgbClr val="0060A8"/>
                </a:solidFill>
              </a:rPr>
              <a:t>κατευθυντήριες που παρέχονται από την Ευρωπαϊκή Επιτροπή (</a:t>
            </a:r>
            <a:r>
              <a:rPr lang="en-US" sz="4000" dirty="0">
                <a:solidFill>
                  <a:srgbClr val="0060A8"/>
                </a:solidFill>
              </a:rPr>
              <a:t>DG-REGIO /INFORM) </a:t>
            </a:r>
            <a:r>
              <a:rPr lang="el-GR" sz="4000" dirty="0">
                <a:solidFill>
                  <a:srgbClr val="0060A8"/>
                </a:solidFill>
              </a:rPr>
              <a:t>για την εφαρμογή των διατάξεων του </a:t>
            </a:r>
            <a:r>
              <a:rPr lang="el-GR" sz="4000" dirty="0" smtClean="0">
                <a:solidFill>
                  <a:srgbClr val="0060A8"/>
                </a:solidFill>
              </a:rPr>
              <a:t>Κανονισμού και </a:t>
            </a:r>
            <a:endParaRPr lang="el-GR" sz="4000" dirty="0">
              <a:solidFill>
                <a:srgbClr val="0060A8"/>
              </a:solidFill>
            </a:endParaRPr>
          </a:p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el-GR" sz="4000" dirty="0" smtClean="0">
                <a:solidFill>
                  <a:srgbClr val="002060"/>
                </a:solidFill>
              </a:rPr>
              <a:t>■ </a:t>
            </a:r>
            <a:r>
              <a:rPr lang="el-GR" sz="4000" dirty="0" smtClean="0">
                <a:solidFill>
                  <a:srgbClr val="0060A8"/>
                </a:solidFill>
              </a:rPr>
              <a:t>επικεντρώνεται </a:t>
            </a:r>
            <a:r>
              <a:rPr lang="el-GR" sz="4000" dirty="0">
                <a:solidFill>
                  <a:srgbClr val="0060A8"/>
                </a:solidFill>
              </a:rPr>
              <a:t>στην καθοδήγηση των Δικαιούχων </a:t>
            </a:r>
            <a:r>
              <a:rPr lang="el-GR" sz="4000" dirty="0" smtClean="0">
                <a:solidFill>
                  <a:srgbClr val="0060A8"/>
                </a:solidFill>
              </a:rPr>
              <a:t>με </a:t>
            </a:r>
            <a:r>
              <a:rPr lang="el-GR" sz="4000" dirty="0">
                <a:solidFill>
                  <a:srgbClr val="0060A8"/>
                </a:solidFill>
              </a:rPr>
              <a:t>την παράθεση </a:t>
            </a:r>
            <a:r>
              <a:rPr lang="el-GR" sz="4000" dirty="0" smtClean="0">
                <a:solidFill>
                  <a:srgbClr val="0060A8"/>
                </a:solidFill>
              </a:rPr>
              <a:t>οδηγιών</a:t>
            </a:r>
            <a:r>
              <a:rPr lang="en-US" sz="4000" dirty="0" smtClean="0">
                <a:solidFill>
                  <a:srgbClr val="0060A8"/>
                </a:solidFill>
              </a:rPr>
              <a:t>,</a:t>
            </a:r>
            <a:r>
              <a:rPr lang="el-GR" sz="4000" dirty="0" smtClean="0">
                <a:solidFill>
                  <a:srgbClr val="0060A8"/>
                </a:solidFill>
              </a:rPr>
              <a:t> παραδειγμάτων </a:t>
            </a:r>
            <a:r>
              <a:rPr lang="el-GR" sz="4000" dirty="0">
                <a:solidFill>
                  <a:srgbClr val="0060A8"/>
                </a:solidFill>
              </a:rPr>
              <a:t>καθώς και </a:t>
            </a:r>
            <a:r>
              <a:rPr lang="el-GR" sz="4000" dirty="0" smtClean="0">
                <a:solidFill>
                  <a:srgbClr val="0060A8"/>
                </a:solidFill>
              </a:rPr>
              <a:t>με την </a:t>
            </a:r>
            <a:r>
              <a:rPr lang="el-GR" sz="4000" dirty="0">
                <a:solidFill>
                  <a:srgbClr val="0060A8"/>
                </a:solidFill>
              </a:rPr>
              <a:t>απεικόνιση των νέων προτύπων προβολής των παρεμβάσεων, τα οποία έχουν </a:t>
            </a:r>
            <a:r>
              <a:rPr lang="el-GR" sz="4000" dirty="0" smtClean="0">
                <a:solidFill>
                  <a:srgbClr val="0060A8"/>
                </a:solidFill>
              </a:rPr>
              <a:t>προσαρμοσθεί</a:t>
            </a:r>
            <a:r>
              <a:rPr lang="en-US" sz="4000" dirty="0" smtClean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στις </a:t>
            </a:r>
            <a:r>
              <a:rPr lang="el-GR" sz="4000" dirty="0">
                <a:solidFill>
                  <a:srgbClr val="0060A8"/>
                </a:solidFill>
              </a:rPr>
              <a:t>ιδιαιτερότητες των δράσεων Τεχνολογιών Πληροφορικής &amp; Επικοινωνιών του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</a:t>
            </a:r>
            <a:endParaRPr lang="en-US" sz="4000" dirty="0" smtClean="0">
              <a:solidFill>
                <a:srgbClr val="0060A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8189" y="9841063"/>
            <a:ext cx="20939759" cy="242758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1200"/>
              </a:spcBef>
            </a:pPr>
            <a:r>
              <a:rPr lang="el-GR" sz="4000" dirty="0">
                <a:solidFill>
                  <a:srgbClr val="0060A8"/>
                </a:solidFill>
              </a:rPr>
              <a:t>Στο πλαίσιο της καθοδήγησης συμπεριλαμβάνεται και η </a:t>
            </a:r>
            <a:r>
              <a:rPr lang="el-GR" sz="4000" dirty="0" smtClean="0">
                <a:solidFill>
                  <a:srgbClr val="0060A8"/>
                </a:solidFill>
              </a:rPr>
              <a:t>συστηματική και εξατομικευμένη υποστήριξη των Δικαιούχων για την τήρηση των </a:t>
            </a:r>
            <a:r>
              <a:rPr lang="el-GR" sz="4000" dirty="0">
                <a:solidFill>
                  <a:srgbClr val="0060A8"/>
                </a:solidFill>
              </a:rPr>
              <a:t>κ</a:t>
            </a:r>
            <a:r>
              <a:rPr lang="el-GR" sz="4000" dirty="0" smtClean="0">
                <a:solidFill>
                  <a:srgbClr val="0060A8"/>
                </a:solidFill>
              </a:rPr>
              <a:t>ανόνων </a:t>
            </a:r>
            <a:r>
              <a:rPr lang="el-GR" sz="4000" dirty="0">
                <a:solidFill>
                  <a:srgbClr val="0060A8"/>
                </a:solidFill>
              </a:rPr>
              <a:t>ε</a:t>
            </a:r>
            <a:r>
              <a:rPr lang="el-GR" sz="4000" dirty="0" smtClean="0">
                <a:solidFill>
                  <a:srgbClr val="0060A8"/>
                </a:solidFill>
              </a:rPr>
              <a:t>πικοινωνίας </a:t>
            </a:r>
            <a:r>
              <a:rPr lang="el-GR" sz="4000" b="1" dirty="0" err="1" smtClean="0">
                <a:solidFill>
                  <a:srgbClr val="0060A8"/>
                </a:solidFill>
              </a:rPr>
              <a:t>τμηματοποιημένων</a:t>
            </a:r>
            <a:r>
              <a:rPr lang="el-GR" sz="4000" dirty="0" smtClean="0">
                <a:solidFill>
                  <a:srgbClr val="0060A8"/>
                </a:solidFill>
              </a:rPr>
              <a:t> &amp; μεταφερόμενων πράξεων από την προηγούμενη στην τρέχουσα προγραμματική περίοδο.</a:t>
            </a:r>
            <a:endParaRPr lang="el-GR" sz="4000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38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-51563" y="0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6" name="TextBox 5"/>
          <p:cNvSpPr txBox="1"/>
          <p:nvPr/>
        </p:nvSpPr>
        <p:spPr>
          <a:xfrm>
            <a:off x="2103120" y="2189433"/>
            <a:ext cx="19513296" cy="390491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l-GR" sz="4000" b="1" dirty="0" smtClean="0">
                <a:solidFill>
                  <a:srgbClr val="0060A8"/>
                </a:solidFill>
              </a:rPr>
              <a:t>ΠΡΟΒΟΛΗ ΤΟΥ ΠΡΟΓΡΑΜΜΑΤΟΣ ΜΕΣΑ ΑΠΟ ΤΑ ΚΟΙΝΩΝΙΚΑ ΔΙΚΤΥΑ</a:t>
            </a:r>
          </a:p>
          <a:p>
            <a:pPr algn="just">
              <a:lnSpc>
                <a:spcPct val="120000"/>
              </a:lnSpc>
              <a:spcBef>
                <a:spcPts val="600"/>
              </a:spcBef>
            </a:pPr>
            <a:r>
              <a:rPr lang="el-GR" sz="4000" dirty="0" smtClean="0">
                <a:solidFill>
                  <a:srgbClr val="0060A8"/>
                </a:solidFill>
              </a:rPr>
              <a:t>Οι δράσεις </a:t>
            </a:r>
            <a:r>
              <a:rPr lang="el-GR" sz="4000" dirty="0">
                <a:solidFill>
                  <a:srgbClr val="0060A8"/>
                </a:solidFill>
              </a:rPr>
              <a:t>του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 (π.χ. οι προσκλήσεις, τα Νέα – </a:t>
            </a:r>
            <a:r>
              <a:rPr lang="el-GR" sz="4000" dirty="0">
                <a:solidFill>
                  <a:srgbClr val="0060A8"/>
                </a:solidFill>
              </a:rPr>
              <a:t>Ανακοινώσεις, ο Οδηγός Επικοινωνίας) </a:t>
            </a:r>
            <a:r>
              <a:rPr lang="el-GR" sz="4000" dirty="0" smtClean="0">
                <a:solidFill>
                  <a:srgbClr val="0060A8"/>
                </a:solidFill>
              </a:rPr>
              <a:t>προβάλλονται </a:t>
            </a:r>
            <a:r>
              <a:rPr lang="el-GR" sz="4000" dirty="0">
                <a:solidFill>
                  <a:srgbClr val="0060A8"/>
                </a:solidFill>
              </a:rPr>
              <a:t>μέσω του </a:t>
            </a:r>
            <a:r>
              <a:rPr lang="en-US" sz="4000" dirty="0" err="1" smtClean="0">
                <a:solidFill>
                  <a:srgbClr val="0060A8"/>
                </a:solidFill>
              </a:rPr>
              <a:t>facebook</a:t>
            </a:r>
            <a:r>
              <a:rPr lang="el-GR" sz="4000" dirty="0" smtClean="0">
                <a:solidFill>
                  <a:srgbClr val="0060A8"/>
                </a:solidFill>
              </a:rPr>
              <a:t>. Προσεχώς, θα προβάλλονται και μέσω άλλων κοινωνικών </a:t>
            </a:r>
            <a:r>
              <a:rPr lang="el-GR" sz="4000" dirty="0">
                <a:solidFill>
                  <a:srgbClr val="0060A8"/>
                </a:solidFill>
              </a:rPr>
              <a:t>δικτύων, </a:t>
            </a:r>
            <a:r>
              <a:rPr lang="el-GR" sz="4000" dirty="0" smtClean="0">
                <a:solidFill>
                  <a:srgbClr val="0060A8"/>
                </a:solidFill>
              </a:rPr>
              <a:t>όπως το </a:t>
            </a:r>
            <a:r>
              <a:rPr lang="en-US" sz="4000" dirty="0" smtClean="0">
                <a:solidFill>
                  <a:srgbClr val="0060A8"/>
                </a:solidFill>
              </a:rPr>
              <a:t>Instagram</a:t>
            </a:r>
            <a:r>
              <a:rPr lang="el-GR" sz="4000" dirty="0">
                <a:solidFill>
                  <a:srgbClr val="0060A8"/>
                </a:solidFill>
              </a:rPr>
              <a:t> </a:t>
            </a:r>
            <a:r>
              <a:rPr lang="el-GR" sz="4000" dirty="0" smtClean="0">
                <a:solidFill>
                  <a:srgbClr val="0060A8"/>
                </a:solidFill>
              </a:rPr>
              <a:t>&amp; το </a:t>
            </a:r>
            <a:r>
              <a:rPr lang="en-US" sz="4000" dirty="0" smtClean="0">
                <a:solidFill>
                  <a:srgbClr val="0060A8"/>
                </a:solidFill>
              </a:rPr>
              <a:t>YouTube.</a:t>
            </a:r>
            <a:endParaRPr lang="el-GR" sz="4000" dirty="0">
              <a:solidFill>
                <a:srgbClr val="0060A8"/>
              </a:solidFill>
            </a:endParaRPr>
          </a:p>
        </p:txBody>
      </p:sp>
      <p:pic>
        <p:nvPicPr>
          <p:cNvPr id="8" name="Εικόνα 7"/>
          <p:cNvPicPr/>
          <p:nvPr/>
        </p:nvPicPr>
        <p:blipFill rotWithShape="1">
          <a:blip r:embed="rId3"/>
          <a:srcRect l="21734" t="12844" r="8366" b="30444"/>
          <a:stretch/>
        </p:blipFill>
        <p:spPr>
          <a:xfrm>
            <a:off x="5503164" y="6039484"/>
            <a:ext cx="13377672" cy="601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27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Ορθογώνιο 1"/>
          <p:cNvSpPr/>
          <p:nvPr/>
        </p:nvSpPr>
        <p:spPr>
          <a:xfrm>
            <a:off x="5868847" y="4460486"/>
            <a:ext cx="136338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4000" b="1" dirty="0" smtClean="0">
                <a:solidFill>
                  <a:srgbClr val="0060A8"/>
                </a:solidFill>
              </a:rPr>
              <a:t>ΑΝΑΠΤΥΞΗ ΟΠΤΙΚΟΑΚΟΥΣΤΙΚΟΥ ΥΛΙΚΟΥ ΠΡΟΒΟΛΗΣ</a:t>
            </a:r>
            <a:endParaRPr lang="el-GR" sz="4000" b="1" dirty="0">
              <a:solidFill>
                <a:srgbClr val="0060A8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46450" y="5602714"/>
            <a:ext cx="16678656" cy="282769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pPr marL="571500" marR="0" indent="-57150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l-GR" sz="4000" dirty="0">
                <a:solidFill>
                  <a:srgbClr val="0060A8"/>
                </a:solidFill>
              </a:rPr>
              <a:t>Ηλεκτρονικό έντυπο &amp; </a:t>
            </a:r>
            <a:r>
              <a:rPr lang="en-US" sz="4000" dirty="0">
                <a:solidFill>
                  <a:srgbClr val="0060A8"/>
                </a:solidFill>
              </a:rPr>
              <a:t>video </a:t>
            </a:r>
            <a:r>
              <a:rPr lang="el-GR" sz="4000" dirty="0">
                <a:solidFill>
                  <a:srgbClr val="0060A8"/>
                </a:solidFill>
              </a:rPr>
              <a:t>με το περιεχόμενο του </a:t>
            </a:r>
            <a:r>
              <a:rPr lang="el-GR" sz="4000" dirty="0" smtClean="0">
                <a:solidFill>
                  <a:srgbClr val="0060A8"/>
                </a:solidFill>
              </a:rPr>
              <a:t>Προγράμματος</a:t>
            </a:r>
          </a:p>
          <a:p>
            <a:pPr marR="0" algn="ctr" defTabSz="2438339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l-GR" sz="4000" dirty="0">
                <a:solidFill>
                  <a:srgbClr val="0060A8"/>
                </a:solidFill>
              </a:rPr>
              <a:t>γ</a:t>
            </a:r>
            <a:r>
              <a:rPr lang="el-GR" sz="4000" dirty="0" smtClean="0">
                <a:solidFill>
                  <a:srgbClr val="0060A8"/>
                </a:solidFill>
              </a:rPr>
              <a:t>ια ανάρτηση στον νέο διαδικτυακό τόπο &amp; τα κοινωνικά δίκτυα</a:t>
            </a:r>
          </a:p>
          <a:p>
            <a:pPr marL="571500" marR="0" indent="-571500" algn="ctr" defTabSz="2438339" rtl="0" fontAlgn="auto" latinLnBrk="0" hangingPunct="0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</a:pPr>
            <a:r>
              <a:rPr lang="el-GR" sz="4000" smtClean="0">
                <a:solidFill>
                  <a:srgbClr val="0060A8"/>
                </a:solidFill>
              </a:rPr>
              <a:t>Ανάπτυξη ενημερωτικού </a:t>
            </a:r>
            <a:r>
              <a:rPr lang="el-GR" sz="4000" dirty="0" smtClean="0">
                <a:solidFill>
                  <a:srgbClr val="0060A8"/>
                </a:solidFill>
              </a:rPr>
              <a:t>υλικού προβολής των πράξεων στρατηγικής σημασίας </a:t>
            </a:r>
            <a:r>
              <a:rPr lang="el-GR" sz="4000" dirty="0">
                <a:solidFill>
                  <a:srgbClr val="0060A8"/>
                </a:solidFill>
              </a:rPr>
              <a:t>γ</a:t>
            </a:r>
            <a:r>
              <a:rPr lang="el-GR" sz="4000" dirty="0" smtClean="0">
                <a:solidFill>
                  <a:srgbClr val="0060A8"/>
                </a:solidFill>
              </a:rPr>
              <a:t>ια ανάρτηση στο υπό ανάπτυξη </a:t>
            </a:r>
            <a:r>
              <a:rPr lang="en-US" sz="4000" dirty="0" smtClean="0">
                <a:solidFill>
                  <a:srgbClr val="0060A8"/>
                </a:solidFill>
              </a:rPr>
              <a:t>microsite </a:t>
            </a:r>
            <a:r>
              <a:rPr lang="el-GR" sz="4000" dirty="0" smtClean="0">
                <a:solidFill>
                  <a:srgbClr val="0060A8"/>
                </a:solidFill>
              </a:rPr>
              <a:t>των πράξεων </a:t>
            </a:r>
            <a:endParaRPr lang="el-GR" sz="4000" dirty="0">
              <a:solidFill>
                <a:srgbClr val="0060A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4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</TotalTime>
  <Words>428</Words>
  <Application>Microsoft Office PowerPoint</Application>
  <PresentationFormat>Custom</PresentationFormat>
  <Paragraphs>25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Helvetica Neue</vt:lpstr>
      <vt:lpstr>Helvetica Neue Medium</vt:lpstr>
      <vt:lpstr>Wingdings</vt:lpstr>
      <vt:lpstr>21_BasicWhite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cp:lastModifiedBy>Business Center</cp:lastModifiedBy>
  <cp:revision>70</cp:revision>
  <cp:lastPrinted>2023-11-28T15:49:52Z</cp:lastPrinted>
  <dcterms:modified xsi:type="dcterms:W3CDTF">2023-11-29T07:26:19Z</dcterms:modified>
</cp:coreProperties>
</file>