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5" r:id="rId2"/>
    <p:sldMasterId id="2147483678" r:id="rId3"/>
  </p:sldMasterIdLst>
  <p:notesMasterIdLst>
    <p:notesMasterId r:id="rId24"/>
  </p:notesMasterIdLst>
  <p:sldIdLst>
    <p:sldId id="260" r:id="rId4"/>
    <p:sldId id="2956" r:id="rId5"/>
    <p:sldId id="2939" r:id="rId6"/>
    <p:sldId id="2941" r:id="rId7"/>
    <p:sldId id="2943" r:id="rId8"/>
    <p:sldId id="2944" r:id="rId9"/>
    <p:sldId id="2945" r:id="rId10"/>
    <p:sldId id="2946" r:id="rId11"/>
    <p:sldId id="2947" r:id="rId12"/>
    <p:sldId id="2949" r:id="rId13"/>
    <p:sldId id="2948" r:id="rId14"/>
    <p:sldId id="2950" r:id="rId15"/>
    <p:sldId id="2958" r:id="rId16"/>
    <p:sldId id="2951" r:id="rId17"/>
    <p:sldId id="2952" r:id="rId18"/>
    <p:sldId id="2953" r:id="rId19"/>
    <p:sldId id="2954" r:id="rId20"/>
    <p:sldId id="2955" r:id="rId21"/>
    <p:sldId id="2959" r:id="rId22"/>
    <p:sldId id="2936" r:id="rId23"/>
  </p:sldIdLst>
  <p:sldSz cx="24239538" cy="13716000"/>
  <p:notesSz cx="6858000" cy="9926638"/>
  <p:defaultTextStyle>
    <a:defPPr>
      <a:defRPr lang="el-GR"/>
    </a:defPPr>
    <a:lvl1pPr marL="0" algn="l" defTabSz="1821805" rtl="0" eaLnBrk="1" latinLnBrk="0" hangingPunct="1">
      <a:defRPr sz="3586" kern="1200">
        <a:solidFill>
          <a:schemeClr val="tx1"/>
        </a:solidFill>
        <a:latin typeface="+mn-lt"/>
        <a:ea typeface="+mn-ea"/>
        <a:cs typeface="+mn-cs"/>
      </a:defRPr>
    </a:lvl1pPr>
    <a:lvl2pPr marL="910903" algn="l" defTabSz="1821805" rtl="0" eaLnBrk="1" latinLnBrk="0" hangingPunct="1">
      <a:defRPr sz="3586" kern="1200">
        <a:solidFill>
          <a:schemeClr val="tx1"/>
        </a:solidFill>
        <a:latin typeface="+mn-lt"/>
        <a:ea typeface="+mn-ea"/>
        <a:cs typeface="+mn-cs"/>
      </a:defRPr>
    </a:lvl2pPr>
    <a:lvl3pPr marL="1821805" algn="l" defTabSz="1821805" rtl="0" eaLnBrk="1" latinLnBrk="0" hangingPunct="1">
      <a:defRPr sz="3586" kern="1200">
        <a:solidFill>
          <a:schemeClr val="tx1"/>
        </a:solidFill>
        <a:latin typeface="+mn-lt"/>
        <a:ea typeface="+mn-ea"/>
        <a:cs typeface="+mn-cs"/>
      </a:defRPr>
    </a:lvl3pPr>
    <a:lvl4pPr marL="2732708" algn="l" defTabSz="1821805" rtl="0" eaLnBrk="1" latinLnBrk="0" hangingPunct="1">
      <a:defRPr sz="3586" kern="1200">
        <a:solidFill>
          <a:schemeClr val="tx1"/>
        </a:solidFill>
        <a:latin typeface="+mn-lt"/>
        <a:ea typeface="+mn-ea"/>
        <a:cs typeface="+mn-cs"/>
      </a:defRPr>
    </a:lvl4pPr>
    <a:lvl5pPr marL="3643609" algn="l" defTabSz="1821805" rtl="0" eaLnBrk="1" latinLnBrk="0" hangingPunct="1">
      <a:defRPr sz="3586" kern="1200">
        <a:solidFill>
          <a:schemeClr val="tx1"/>
        </a:solidFill>
        <a:latin typeface="+mn-lt"/>
        <a:ea typeface="+mn-ea"/>
        <a:cs typeface="+mn-cs"/>
      </a:defRPr>
    </a:lvl5pPr>
    <a:lvl6pPr marL="4554513" algn="l" defTabSz="1821805" rtl="0" eaLnBrk="1" latinLnBrk="0" hangingPunct="1">
      <a:defRPr sz="3586" kern="1200">
        <a:solidFill>
          <a:schemeClr val="tx1"/>
        </a:solidFill>
        <a:latin typeface="+mn-lt"/>
        <a:ea typeface="+mn-ea"/>
        <a:cs typeface="+mn-cs"/>
      </a:defRPr>
    </a:lvl6pPr>
    <a:lvl7pPr marL="5465414" algn="l" defTabSz="1821805" rtl="0" eaLnBrk="1" latinLnBrk="0" hangingPunct="1">
      <a:defRPr sz="3586" kern="1200">
        <a:solidFill>
          <a:schemeClr val="tx1"/>
        </a:solidFill>
        <a:latin typeface="+mn-lt"/>
        <a:ea typeface="+mn-ea"/>
        <a:cs typeface="+mn-cs"/>
      </a:defRPr>
    </a:lvl7pPr>
    <a:lvl8pPr marL="6376318" algn="l" defTabSz="1821805" rtl="0" eaLnBrk="1" latinLnBrk="0" hangingPunct="1">
      <a:defRPr sz="3586" kern="1200">
        <a:solidFill>
          <a:schemeClr val="tx1"/>
        </a:solidFill>
        <a:latin typeface="+mn-lt"/>
        <a:ea typeface="+mn-ea"/>
        <a:cs typeface="+mn-cs"/>
      </a:defRPr>
    </a:lvl8pPr>
    <a:lvl9pPr marL="7287221" algn="l" defTabSz="1821805" rtl="0" eaLnBrk="1" latinLnBrk="0" hangingPunct="1">
      <a:defRPr sz="3586" kern="1200">
        <a:solidFill>
          <a:schemeClr val="tx1"/>
        </a:solidFill>
        <a:latin typeface="+mn-lt"/>
        <a:ea typeface="+mn-ea"/>
        <a:cs typeface="+mn-cs"/>
      </a:defRPr>
    </a:lvl9pPr>
  </p:defaultTextStyle>
  <p:extLst>
    <p:ext uri="{521415D9-36F7-43E2-AB2F-B90AF26B5E84}">
      <p14:sectionLst xmlns:p14="http://schemas.microsoft.com/office/powerpoint/2010/main">
        <p14:section name="Εισαγωγή" id="{B724D2E7-2A6A-4703-A1D9-6439DA536D47}">
          <p14:sldIdLst>
            <p14:sldId id="260"/>
          </p14:sldIdLst>
        </p14:section>
        <p14:section name="Αναθεώρηση ΠΔΠ" id="{C82AC7EF-547D-409F-8212-03DBDB6EC3B0}">
          <p14:sldIdLst>
            <p14:sldId id="2956"/>
            <p14:sldId id="2939"/>
            <p14:sldId id="2941"/>
            <p14:sldId id="2943"/>
          </p14:sldIdLst>
        </p14:section>
        <p14:section name="STEP" id="{F278BD6F-8966-4D38-A4CF-214C4F56FF8C}">
          <p14:sldIdLst>
            <p14:sldId id="2944"/>
            <p14:sldId id="2945"/>
            <p14:sldId id="2946"/>
            <p14:sldId id="2947"/>
            <p14:sldId id="2949"/>
            <p14:sldId id="2948"/>
            <p14:sldId id="2950"/>
          </p14:sldIdLst>
        </p14:section>
        <p14:section name="Πολιτική Συνοχής μετά το 2027" id="{DD4F5551-21C9-40E4-85BE-32C1AA2C0688}">
          <p14:sldIdLst>
            <p14:sldId id="2958"/>
            <p14:sldId id="2951"/>
            <p14:sldId id="2952"/>
            <p14:sldId id="2953"/>
            <p14:sldId id="2954"/>
            <p14:sldId id="2955"/>
            <p14:sldId id="2959"/>
          </p14:sldIdLst>
        </p14:section>
        <p14:section name="Ενότητα χωρίς τίτλο" id="{C8E84ECE-3F28-46AD-9C59-6B1F21033770}">
          <p14:sldIdLst>
            <p14:sldId id="293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Πουρνάρα, Σοφία" initials="ΠΣ" lastIdx="1" clrIdx="0">
    <p:extLst>
      <p:ext uri="{19B8F6BF-5375-455C-9EA6-DF929625EA0E}">
        <p15:presenceInfo xmlns:p15="http://schemas.microsoft.com/office/powerpoint/2012/main" userId="S-1-5-21-1045457781-374031842-227697207-78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BEDE"/>
    <a:srgbClr val="0D4F8C"/>
    <a:srgbClr val="79CA4C"/>
    <a:srgbClr val="3399FF"/>
    <a:srgbClr val="2AB6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248" autoAdjust="0"/>
    <p:restoredTop sz="96395" autoAdjust="0"/>
  </p:normalViewPr>
  <p:slideViewPr>
    <p:cSldViewPr snapToGrid="0">
      <p:cViewPr varScale="1">
        <p:scale>
          <a:sx n="58" d="100"/>
          <a:sy n="58" d="100"/>
        </p:scale>
        <p:origin x="732" y="108"/>
      </p:cViewPr>
      <p:guideLst/>
    </p:cSldViewPr>
  </p:slideViewPr>
  <p:notesTextViewPr>
    <p:cViewPr>
      <p:scale>
        <a:sx n="1" d="1"/>
        <a:sy n="1" d="1"/>
      </p:scale>
      <p:origin x="0" y="0"/>
    </p:cViewPr>
  </p:notesTextViewPr>
  <p:notesViewPr>
    <p:cSldViewPr snapToGrid="0">
      <p:cViewPr varScale="1">
        <p:scale>
          <a:sx n="130" d="100"/>
          <a:sy n="130" d="100"/>
        </p:scale>
        <p:origin x="4160"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F3D67B-1F70-469A-A03B-F7A7637553F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l-GR"/>
        </a:p>
      </dgm:t>
    </dgm:pt>
    <dgm:pt modelId="{EC1C1CE8-830D-494F-9F2A-001AB9A71552}">
      <dgm:prSet phldrT="[Κείμενο]"/>
      <dgm:spPr/>
      <dgm:t>
        <a:bodyPr/>
        <a:lstStyle/>
        <a:p>
          <a:r>
            <a:rPr lang="el-GR" dirty="0" smtClean="0"/>
            <a:t>Οργάνωση της διαδικασίας</a:t>
          </a:r>
          <a:endParaRPr lang="el-GR" dirty="0"/>
        </a:p>
      </dgm:t>
    </dgm:pt>
    <dgm:pt modelId="{D5C7DD2F-B550-42DE-8C26-81F9F652AE50}" type="parTrans" cxnId="{2B63ADEA-46BF-4374-85AE-2091B7262796}">
      <dgm:prSet/>
      <dgm:spPr/>
      <dgm:t>
        <a:bodyPr/>
        <a:lstStyle/>
        <a:p>
          <a:endParaRPr lang="el-GR"/>
        </a:p>
      </dgm:t>
    </dgm:pt>
    <dgm:pt modelId="{60D3B9D0-1710-494E-8499-9936F649D3B4}" type="sibTrans" cxnId="{2B63ADEA-46BF-4374-85AE-2091B7262796}">
      <dgm:prSet/>
      <dgm:spPr/>
      <dgm:t>
        <a:bodyPr/>
        <a:lstStyle/>
        <a:p>
          <a:endParaRPr lang="el-GR"/>
        </a:p>
      </dgm:t>
    </dgm:pt>
    <dgm:pt modelId="{6A10A83F-2EC3-4C60-BDBA-F9D2259B12A8}">
      <dgm:prSet phldrT="[Κείμενο]"/>
      <dgm:spPr/>
      <dgm:t>
        <a:bodyPr/>
        <a:lstStyle/>
        <a:p>
          <a:r>
            <a:rPr lang="el-GR" dirty="0" smtClean="0"/>
            <a:t>Ομάδα Εμπειρογνωμόνων</a:t>
          </a:r>
        </a:p>
      </dgm:t>
    </dgm:pt>
    <dgm:pt modelId="{7B95BE50-9468-4F88-AD7D-254FAC0B1E79}" type="parTrans" cxnId="{1B06793C-353C-458E-8874-2E591D614556}">
      <dgm:prSet/>
      <dgm:spPr/>
      <dgm:t>
        <a:bodyPr/>
        <a:lstStyle/>
        <a:p>
          <a:endParaRPr lang="el-GR"/>
        </a:p>
      </dgm:t>
    </dgm:pt>
    <dgm:pt modelId="{EE462CB8-18EC-4E01-B6CB-B93E15AC3DC5}" type="sibTrans" cxnId="{1B06793C-353C-458E-8874-2E591D614556}">
      <dgm:prSet/>
      <dgm:spPr/>
      <dgm:t>
        <a:bodyPr/>
        <a:lstStyle/>
        <a:p>
          <a:endParaRPr lang="el-GR"/>
        </a:p>
      </dgm:t>
    </dgm:pt>
    <dgm:pt modelId="{55DFBEB0-A61E-4C68-8248-D2326BAA89B3}">
      <dgm:prSet phldrT="[Κείμενο]"/>
      <dgm:spPr/>
      <dgm:t>
        <a:bodyPr/>
        <a:lstStyle/>
        <a:p>
          <a:r>
            <a:rPr lang="el-GR" dirty="0" smtClean="0"/>
            <a:t>Ανοικτές εκδηλώσεις</a:t>
          </a:r>
          <a:endParaRPr lang="el-GR" dirty="0"/>
        </a:p>
      </dgm:t>
    </dgm:pt>
    <dgm:pt modelId="{B1CF6868-A9A4-413C-B1A9-9B6A37037F2C}" type="parTrans" cxnId="{CEA84EC7-EFB1-4FDD-A6C4-625AE310F510}">
      <dgm:prSet/>
      <dgm:spPr/>
      <dgm:t>
        <a:bodyPr/>
        <a:lstStyle/>
        <a:p>
          <a:endParaRPr lang="el-GR"/>
        </a:p>
      </dgm:t>
    </dgm:pt>
    <dgm:pt modelId="{13E24FD5-73C0-450B-943C-E32AD89B844F}" type="sibTrans" cxnId="{CEA84EC7-EFB1-4FDD-A6C4-625AE310F510}">
      <dgm:prSet/>
      <dgm:spPr/>
      <dgm:t>
        <a:bodyPr/>
        <a:lstStyle/>
        <a:p>
          <a:endParaRPr lang="el-GR"/>
        </a:p>
      </dgm:t>
    </dgm:pt>
    <dgm:pt modelId="{736DD713-794B-40F3-B39E-4FB2844C751E}">
      <dgm:prSet phldrT="[Κείμενο]"/>
      <dgm:spPr/>
      <dgm:t>
        <a:bodyPr/>
        <a:lstStyle/>
        <a:p>
          <a:r>
            <a:rPr lang="el-GR" dirty="0" smtClean="0"/>
            <a:t>Ανάρτηση ερωτηματολογίου στο </a:t>
          </a:r>
          <a:r>
            <a:rPr lang="en-US" dirty="0" smtClean="0"/>
            <a:t>espa.gr</a:t>
          </a:r>
          <a:endParaRPr lang="el-GR" dirty="0"/>
        </a:p>
      </dgm:t>
    </dgm:pt>
    <dgm:pt modelId="{E484503F-3F40-4C49-9F09-B0693F3633FF}" type="parTrans" cxnId="{9ADB1D07-8653-4BF6-926D-CACD684BB792}">
      <dgm:prSet/>
      <dgm:spPr/>
      <dgm:t>
        <a:bodyPr/>
        <a:lstStyle/>
        <a:p>
          <a:endParaRPr lang="el-GR"/>
        </a:p>
      </dgm:t>
    </dgm:pt>
    <dgm:pt modelId="{34FB68D9-22D7-4F86-AB8C-67D3D90AE528}" type="sibTrans" cxnId="{9ADB1D07-8653-4BF6-926D-CACD684BB792}">
      <dgm:prSet/>
      <dgm:spPr/>
      <dgm:t>
        <a:bodyPr/>
        <a:lstStyle/>
        <a:p>
          <a:endParaRPr lang="el-GR"/>
        </a:p>
      </dgm:t>
    </dgm:pt>
    <dgm:pt modelId="{E51653CD-DEAD-4DB9-A715-0F4E9172BE14}" type="pres">
      <dgm:prSet presAssocID="{77F3D67B-1F70-469A-A03B-F7A7637553FC}" presName="hierChild1" presStyleCnt="0">
        <dgm:presLayoutVars>
          <dgm:orgChart val="1"/>
          <dgm:chPref val="1"/>
          <dgm:dir/>
          <dgm:animOne val="branch"/>
          <dgm:animLvl val="lvl"/>
          <dgm:resizeHandles/>
        </dgm:presLayoutVars>
      </dgm:prSet>
      <dgm:spPr/>
      <dgm:t>
        <a:bodyPr/>
        <a:lstStyle/>
        <a:p>
          <a:endParaRPr lang="el-GR"/>
        </a:p>
      </dgm:t>
    </dgm:pt>
    <dgm:pt modelId="{BB41929F-2DE5-4A08-BB33-735DE00C8367}" type="pres">
      <dgm:prSet presAssocID="{EC1C1CE8-830D-494F-9F2A-001AB9A71552}" presName="hierRoot1" presStyleCnt="0">
        <dgm:presLayoutVars>
          <dgm:hierBranch val="init"/>
        </dgm:presLayoutVars>
      </dgm:prSet>
      <dgm:spPr/>
    </dgm:pt>
    <dgm:pt modelId="{8EC598A4-A354-4FA8-B87C-926E6013535C}" type="pres">
      <dgm:prSet presAssocID="{EC1C1CE8-830D-494F-9F2A-001AB9A71552}" presName="rootComposite1" presStyleCnt="0"/>
      <dgm:spPr/>
    </dgm:pt>
    <dgm:pt modelId="{49F80A09-C00B-47AE-9428-D44176CFF724}" type="pres">
      <dgm:prSet presAssocID="{EC1C1CE8-830D-494F-9F2A-001AB9A71552}" presName="rootText1" presStyleLbl="node0" presStyleIdx="0" presStyleCnt="1" custLinFactNeighborX="9050" custLinFactNeighborY="-2898">
        <dgm:presLayoutVars>
          <dgm:chPref val="3"/>
        </dgm:presLayoutVars>
      </dgm:prSet>
      <dgm:spPr/>
      <dgm:t>
        <a:bodyPr/>
        <a:lstStyle/>
        <a:p>
          <a:endParaRPr lang="el-GR"/>
        </a:p>
      </dgm:t>
    </dgm:pt>
    <dgm:pt modelId="{B4B864C9-50CD-45D7-9377-21926DA09D58}" type="pres">
      <dgm:prSet presAssocID="{EC1C1CE8-830D-494F-9F2A-001AB9A71552}" presName="rootConnector1" presStyleLbl="node1" presStyleIdx="0" presStyleCnt="0"/>
      <dgm:spPr/>
      <dgm:t>
        <a:bodyPr/>
        <a:lstStyle/>
        <a:p>
          <a:endParaRPr lang="el-GR"/>
        </a:p>
      </dgm:t>
    </dgm:pt>
    <dgm:pt modelId="{825ABFA7-ABD0-4D8C-8483-6158F4A193F0}" type="pres">
      <dgm:prSet presAssocID="{EC1C1CE8-830D-494F-9F2A-001AB9A71552}" presName="hierChild2" presStyleCnt="0"/>
      <dgm:spPr/>
    </dgm:pt>
    <dgm:pt modelId="{3DA19032-E711-4C5E-B0C9-A949DDF050AD}" type="pres">
      <dgm:prSet presAssocID="{7B95BE50-9468-4F88-AD7D-254FAC0B1E79}" presName="Name37" presStyleLbl="parChTrans1D2" presStyleIdx="0" presStyleCnt="3"/>
      <dgm:spPr/>
      <dgm:t>
        <a:bodyPr/>
        <a:lstStyle/>
        <a:p>
          <a:endParaRPr lang="el-GR"/>
        </a:p>
      </dgm:t>
    </dgm:pt>
    <dgm:pt modelId="{EEAE62F6-A419-42D8-8AD7-2FEE3BE783E6}" type="pres">
      <dgm:prSet presAssocID="{6A10A83F-2EC3-4C60-BDBA-F9D2259B12A8}" presName="hierRoot2" presStyleCnt="0">
        <dgm:presLayoutVars>
          <dgm:hierBranch val="init"/>
        </dgm:presLayoutVars>
      </dgm:prSet>
      <dgm:spPr/>
    </dgm:pt>
    <dgm:pt modelId="{9E8D36EC-1D1C-4C65-AC00-8434B5A2FA47}" type="pres">
      <dgm:prSet presAssocID="{6A10A83F-2EC3-4C60-BDBA-F9D2259B12A8}" presName="rootComposite" presStyleCnt="0"/>
      <dgm:spPr/>
    </dgm:pt>
    <dgm:pt modelId="{89C06797-8FF2-475A-B625-D36B9EB2DEF0}" type="pres">
      <dgm:prSet presAssocID="{6A10A83F-2EC3-4C60-BDBA-F9D2259B12A8}" presName="rootText" presStyleLbl="node2" presStyleIdx="0" presStyleCnt="3" custScaleX="119833" custScaleY="105430">
        <dgm:presLayoutVars>
          <dgm:chPref val="3"/>
        </dgm:presLayoutVars>
      </dgm:prSet>
      <dgm:spPr/>
      <dgm:t>
        <a:bodyPr/>
        <a:lstStyle/>
        <a:p>
          <a:endParaRPr lang="el-GR"/>
        </a:p>
      </dgm:t>
    </dgm:pt>
    <dgm:pt modelId="{C07B790A-0B3B-4067-B551-0076AED193AD}" type="pres">
      <dgm:prSet presAssocID="{6A10A83F-2EC3-4C60-BDBA-F9D2259B12A8}" presName="rootConnector" presStyleLbl="node2" presStyleIdx="0" presStyleCnt="3"/>
      <dgm:spPr/>
      <dgm:t>
        <a:bodyPr/>
        <a:lstStyle/>
        <a:p>
          <a:endParaRPr lang="el-GR"/>
        </a:p>
      </dgm:t>
    </dgm:pt>
    <dgm:pt modelId="{5F6FC426-8C67-49B8-8F5A-67F84D945DF5}" type="pres">
      <dgm:prSet presAssocID="{6A10A83F-2EC3-4C60-BDBA-F9D2259B12A8}" presName="hierChild4" presStyleCnt="0"/>
      <dgm:spPr/>
    </dgm:pt>
    <dgm:pt modelId="{AC3664C5-4E62-4AEF-AA63-841875CED2EE}" type="pres">
      <dgm:prSet presAssocID="{6A10A83F-2EC3-4C60-BDBA-F9D2259B12A8}" presName="hierChild5" presStyleCnt="0"/>
      <dgm:spPr/>
    </dgm:pt>
    <dgm:pt modelId="{6BDA7C45-68AB-4310-BF5E-8558C2601B81}" type="pres">
      <dgm:prSet presAssocID="{B1CF6868-A9A4-413C-B1A9-9B6A37037F2C}" presName="Name37" presStyleLbl="parChTrans1D2" presStyleIdx="1" presStyleCnt="3"/>
      <dgm:spPr/>
      <dgm:t>
        <a:bodyPr/>
        <a:lstStyle/>
        <a:p>
          <a:endParaRPr lang="el-GR"/>
        </a:p>
      </dgm:t>
    </dgm:pt>
    <dgm:pt modelId="{E34EFE0B-27F7-4C72-8105-3B37F2CCC1C8}" type="pres">
      <dgm:prSet presAssocID="{55DFBEB0-A61E-4C68-8248-D2326BAA89B3}" presName="hierRoot2" presStyleCnt="0">
        <dgm:presLayoutVars>
          <dgm:hierBranch val="init"/>
        </dgm:presLayoutVars>
      </dgm:prSet>
      <dgm:spPr/>
    </dgm:pt>
    <dgm:pt modelId="{AA591370-DAD1-4463-8A27-4898966B7867}" type="pres">
      <dgm:prSet presAssocID="{55DFBEB0-A61E-4C68-8248-D2326BAA89B3}" presName="rootComposite" presStyleCnt="0"/>
      <dgm:spPr/>
    </dgm:pt>
    <dgm:pt modelId="{E6D75854-0DB2-4BED-9BAD-ECA90FCAD901}" type="pres">
      <dgm:prSet presAssocID="{55DFBEB0-A61E-4C68-8248-D2326BAA89B3}" presName="rootText" presStyleLbl="node2" presStyleIdx="1" presStyleCnt="3">
        <dgm:presLayoutVars>
          <dgm:chPref val="3"/>
        </dgm:presLayoutVars>
      </dgm:prSet>
      <dgm:spPr/>
      <dgm:t>
        <a:bodyPr/>
        <a:lstStyle/>
        <a:p>
          <a:endParaRPr lang="el-GR"/>
        </a:p>
      </dgm:t>
    </dgm:pt>
    <dgm:pt modelId="{4E88D7A2-174B-46B3-848F-120A9ADC2A9E}" type="pres">
      <dgm:prSet presAssocID="{55DFBEB0-A61E-4C68-8248-D2326BAA89B3}" presName="rootConnector" presStyleLbl="node2" presStyleIdx="1" presStyleCnt="3"/>
      <dgm:spPr/>
      <dgm:t>
        <a:bodyPr/>
        <a:lstStyle/>
        <a:p>
          <a:endParaRPr lang="el-GR"/>
        </a:p>
      </dgm:t>
    </dgm:pt>
    <dgm:pt modelId="{C834095F-8054-4738-87E4-6533FB969C51}" type="pres">
      <dgm:prSet presAssocID="{55DFBEB0-A61E-4C68-8248-D2326BAA89B3}" presName="hierChild4" presStyleCnt="0"/>
      <dgm:spPr/>
    </dgm:pt>
    <dgm:pt modelId="{C529EFCA-ED63-4C70-B4ED-8CCDA427E8C9}" type="pres">
      <dgm:prSet presAssocID="{55DFBEB0-A61E-4C68-8248-D2326BAA89B3}" presName="hierChild5" presStyleCnt="0"/>
      <dgm:spPr/>
    </dgm:pt>
    <dgm:pt modelId="{5C157FED-2CBA-4BBD-BD86-175D0F174C06}" type="pres">
      <dgm:prSet presAssocID="{E484503F-3F40-4C49-9F09-B0693F3633FF}" presName="Name37" presStyleLbl="parChTrans1D2" presStyleIdx="2" presStyleCnt="3"/>
      <dgm:spPr/>
      <dgm:t>
        <a:bodyPr/>
        <a:lstStyle/>
        <a:p>
          <a:endParaRPr lang="el-GR"/>
        </a:p>
      </dgm:t>
    </dgm:pt>
    <dgm:pt modelId="{E26EA191-5433-418C-9F30-87D175DEEA39}" type="pres">
      <dgm:prSet presAssocID="{736DD713-794B-40F3-B39E-4FB2844C751E}" presName="hierRoot2" presStyleCnt="0">
        <dgm:presLayoutVars>
          <dgm:hierBranch val="init"/>
        </dgm:presLayoutVars>
      </dgm:prSet>
      <dgm:spPr/>
    </dgm:pt>
    <dgm:pt modelId="{D3A34EF5-DC7F-48A0-A492-6744532C3D83}" type="pres">
      <dgm:prSet presAssocID="{736DD713-794B-40F3-B39E-4FB2844C751E}" presName="rootComposite" presStyleCnt="0"/>
      <dgm:spPr/>
    </dgm:pt>
    <dgm:pt modelId="{DA4DE8D2-3182-43AA-8E3D-9274D829EE5C}" type="pres">
      <dgm:prSet presAssocID="{736DD713-794B-40F3-B39E-4FB2844C751E}" presName="rootText" presStyleLbl="node2" presStyleIdx="2" presStyleCnt="3">
        <dgm:presLayoutVars>
          <dgm:chPref val="3"/>
        </dgm:presLayoutVars>
      </dgm:prSet>
      <dgm:spPr/>
      <dgm:t>
        <a:bodyPr/>
        <a:lstStyle/>
        <a:p>
          <a:endParaRPr lang="el-GR"/>
        </a:p>
      </dgm:t>
    </dgm:pt>
    <dgm:pt modelId="{FA0D9CF3-54A1-4FBA-B414-82725819F46C}" type="pres">
      <dgm:prSet presAssocID="{736DD713-794B-40F3-B39E-4FB2844C751E}" presName="rootConnector" presStyleLbl="node2" presStyleIdx="2" presStyleCnt="3"/>
      <dgm:spPr/>
      <dgm:t>
        <a:bodyPr/>
        <a:lstStyle/>
        <a:p>
          <a:endParaRPr lang="el-GR"/>
        </a:p>
      </dgm:t>
    </dgm:pt>
    <dgm:pt modelId="{FBB8450F-5759-4FEA-AA48-1D2D0AE678D9}" type="pres">
      <dgm:prSet presAssocID="{736DD713-794B-40F3-B39E-4FB2844C751E}" presName="hierChild4" presStyleCnt="0"/>
      <dgm:spPr/>
    </dgm:pt>
    <dgm:pt modelId="{0702AEC7-8B90-439C-8A00-8F43A4BFD919}" type="pres">
      <dgm:prSet presAssocID="{736DD713-794B-40F3-B39E-4FB2844C751E}" presName="hierChild5" presStyleCnt="0"/>
      <dgm:spPr/>
    </dgm:pt>
    <dgm:pt modelId="{D2A63CE8-20DA-431B-B724-C6FBEBDF036E}" type="pres">
      <dgm:prSet presAssocID="{EC1C1CE8-830D-494F-9F2A-001AB9A71552}" presName="hierChild3" presStyleCnt="0"/>
      <dgm:spPr/>
    </dgm:pt>
  </dgm:ptLst>
  <dgm:cxnLst>
    <dgm:cxn modelId="{846F9306-EBE7-4EC2-B5B3-19C1549AB596}" type="presOf" srcId="{EC1C1CE8-830D-494F-9F2A-001AB9A71552}" destId="{49F80A09-C00B-47AE-9428-D44176CFF724}" srcOrd="0" destOrd="0" presId="urn:microsoft.com/office/officeart/2005/8/layout/orgChart1"/>
    <dgm:cxn modelId="{646A4837-ED38-490A-8061-A4117EDDA583}" type="presOf" srcId="{55DFBEB0-A61E-4C68-8248-D2326BAA89B3}" destId="{E6D75854-0DB2-4BED-9BAD-ECA90FCAD901}" srcOrd="0" destOrd="0" presId="urn:microsoft.com/office/officeart/2005/8/layout/orgChart1"/>
    <dgm:cxn modelId="{552E9F5F-17B7-48BF-9AB2-9D462AE7F302}" type="presOf" srcId="{6A10A83F-2EC3-4C60-BDBA-F9D2259B12A8}" destId="{89C06797-8FF2-475A-B625-D36B9EB2DEF0}" srcOrd="0" destOrd="0" presId="urn:microsoft.com/office/officeart/2005/8/layout/orgChart1"/>
    <dgm:cxn modelId="{1B06793C-353C-458E-8874-2E591D614556}" srcId="{EC1C1CE8-830D-494F-9F2A-001AB9A71552}" destId="{6A10A83F-2EC3-4C60-BDBA-F9D2259B12A8}" srcOrd="0" destOrd="0" parTransId="{7B95BE50-9468-4F88-AD7D-254FAC0B1E79}" sibTransId="{EE462CB8-18EC-4E01-B6CB-B93E15AC3DC5}"/>
    <dgm:cxn modelId="{CEA84EC7-EFB1-4FDD-A6C4-625AE310F510}" srcId="{EC1C1CE8-830D-494F-9F2A-001AB9A71552}" destId="{55DFBEB0-A61E-4C68-8248-D2326BAA89B3}" srcOrd="1" destOrd="0" parTransId="{B1CF6868-A9A4-413C-B1A9-9B6A37037F2C}" sibTransId="{13E24FD5-73C0-450B-943C-E32AD89B844F}"/>
    <dgm:cxn modelId="{8EF27F32-86DC-4B8E-A979-706BA491BEAF}" type="presOf" srcId="{736DD713-794B-40F3-B39E-4FB2844C751E}" destId="{FA0D9CF3-54A1-4FBA-B414-82725819F46C}" srcOrd="1" destOrd="0" presId="urn:microsoft.com/office/officeart/2005/8/layout/orgChart1"/>
    <dgm:cxn modelId="{8D0AE711-6D23-4A97-9AE9-065A53405DD4}" type="presOf" srcId="{7B95BE50-9468-4F88-AD7D-254FAC0B1E79}" destId="{3DA19032-E711-4C5E-B0C9-A949DDF050AD}" srcOrd="0" destOrd="0" presId="urn:microsoft.com/office/officeart/2005/8/layout/orgChart1"/>
    <dgm:cxn modelId="{814B3C33-531E-4441-9274-D9933FDBB688}" type="presOf" srcId="{E484503F-3F40-4C49-9F09-B0693F3633FF}" destId="{5C157FED-2CBA-4BBD-BD86-175D0F174C06}" srcOrd="0" destOrd="0" presId="urn:microsoft.com/office/officeart/2005/8/layout/orgChart1"/>
    <dgm:cxn modelId="{47ACB021-D67C-446A-A9C2-B01E0E6194AD}" type="presOf" srcId="{EC1C1CE8-830D-494F-9F2A-001AB9A71552}" destId="{B4B864C9-50CD-45D7-9377-21926DA09D58}" srcOrd="1" destOrd="0" presId="urn:microsoft.com/office/officeart/2005/8/layout/orgChart1"/>
    <dgm:cxn modelId="{9ADB1D07-8653-4BF6-926D-CACD684BB792}" srcId="{EC1C1CE8-830D-494F-9F2A-001AB9A71552}" destId="{736DD713-794B-40F3-B39E-4FB2844C751E}" srcOrd="2" destOrd="0" parTransId="{E484503F-3F40-4C49-9F09-B0693F3633FF}" sibTransId="{34FB68D9-22D7-4F86-AB8C-67D3D90AE528}"/>
    <dgm:cxn modelId="{48533DAE-E987-4B07-8CE9-42408AC221C1}" type="presOf" srcId="{B1CF6868-A9A4-413C-B1A9-9B6A37037F2C}" destId="{6BDA7C45-68AB-4310-BF5E-8558C2601B81}" srcOrd="0" destOrd="0" presId="urn:microsoft.com/office/officeart/2005/8/layout/orgChart1"/>
    <dgm:cxn modelId="{C1EF17B9-0D95-492E-9E93-2C0A541926EA}" type="presOf" srcId="{77F3D67B-1F70-469A-A03B-F7A7637553FC}" destId="{E51653CD-DEAD-4DB9-A715-0F4E9172BE14}" srcOrd="0" destOrd="0" presId="urn:microsoft.com/office/officeart/2005/8/layout/orgChart1"/>
    <dgm:cxn modelId="{2B63ADEA-46BF-4374-85AE-2091B7262796}" srcId="{77F3D67B-1F70-469A-A03B-F7A7637553FC}" destId="{EC1C1CE8-830D-494F-9F2A-001AB9A71552}" srcOrd="0" destOrd="0" parTransId="{D5C7DD2F-B550-42DE-8C26-81F9F652AE50}" sibTransId="{60D3B9D0-1710-494E-8499-9936F649D3B4}"/>
    <dgm:cxn modelId="{5E36D17F-F87D-49E5-B056-9A2B0E9CBDC9}" type="presOf" srcId="{6A10A83F-2EC3-4C60-BDBA-F9D2259B12A8}" destId="{C07B790A-0B3B-4067-B551-0076AED193AD}" srcOrd="1" destOrd="0" presId="urn:microsoft.com/office/officeart/2005/8/layout/orgChart1"/>
    <dgm:cxn modelId="{FE864ADE-4C4D-46FD-BBEE-6AB1210004FF}" type="presOf" srcId="{736DD713-794B-40F3-B39E-4FB2844C751E}" destId="{DA4DE8D2-3182-43AA-8E3D-9274D829EE5C}" srcOrd="0" destOrd="0" presId="urn:microsoft.com/office/officeart/2005/8/layout/orgChart1"/>
    <dgm:cxn modelId="{0C581D0E-FC28-42B7-8F09-8C635D405E81}" type="presOf" srcId="{55DFBEB0-A61E-4C68-8248-D2326BAA89B3}" destId="{4E88D7A2-174B-46B3-848F-120A9ADC2A9E}" srcOrd="1" destOrd="0" presId="urn:microsoft.com/office/officeart/2005/8/layout/orgChart1"/>
    <dgm:cxn modelId="{D218396F-ADE5-49F7-BFA4-69D720B9D54E}" type="presParOf" srcId="{E51653CD-DEAD-4DB9-A715-0F4E9172BE14}" destId="{BB41929F-2DE5-4A08-BB33-735DE00C8367}" srcOrd="0" destOrd="0" presId="urn:microsoft.com/office/officeart/2005/8/layout/orgChart1"/>
    <dgm:cxn modelId="{D32E4058-6F13-4EE2-9E93-E11A061C16CC}" type="presParOf" srcId="{BB41929F-2DE5-4A08-BB33-735DE00C8367}" destId="{8EC598A4-A354-4FA8-B87C-926E6013535C}" srcOrd="0" destOrd="0" presId="urn:microsoft.com/office/officeart/2005/8/layout/orgChart1"/>
    <dgm:cxn modelId="{DD59E189-4595-4EE4-A241-AD31F5790FFF}" type="presParOf" srcId="{8EC598A4-A354-4FA8-B87C-926E6013535C}" destId="{49F80A09-C00B-47AE-9428-D44176CFF724}" srcOrd="0" destOrd="0" presId="urn:microsoft.com/office/officeart/2005/8/layout/orgChart1"/>
    <dgm:cxn modelId="{DCBA0958-5D72-40F7-A47A-1A4961060F9D}" type="presParOf" srcId="{8EC598A4-A354-4FA8-B87C-926E6013535C}" destId="{B4B864C9-50CD-45D7-9377-21926DA09D58}" srcOrd="1" destOrd="0" presId="urn:microsoft.com/office/officeart/2005/8/layout/orgChart1"/>
    <dgm:cxn modelId="{07C7534E-ACBA-422F-B2A8-09701FBE9365}" type="presParOf" srcId="{BB41929F-2DE5-4A08-BB33-735DE00C8367}" destId="{825ABFA7-ABD0-4D8C-8483-6158F4A193F0}" srcOrd="1" destOrd="0" presId="urn:microsoft.com/office/officeart/2005/8/layout/orgChart1"/>
    <dgm:cxn modelId="{C2253DC7-F280-4E1D-8BDA-72A79C09C298}" type="presParOf" srcId="{825ABFA7-ABD0-4D8C-8483-6158F4A193F0}" destId="{3DA19032-E711-4C5E-B0C9-A949DDF050AD}" srcOrd="0" destOrd="0" presId="urn:microsoft.com/office/officeart/2005/8/layout/orgChart1"/>
    <dgm:cxn modelId="{B26966AB-9281-43CE-996B-EE07C9514A23}" type="presParOf" srcId="{825ABFA7-ABD0-4D8C-8483-6158F4A193F0}" destId="{EEAE62F6-A419-42D8-8AD7-2FEE3BE783E6}" srcOrd="1" destOrd="0" presId="urn:microsoft.com/office/officeart/2005/8/layout/orgChart1"/>
    <dgm:cxn modelId="{502B90BF-1741-4687-8544-2410A1BBF437}" type="presParOf" srcId="{EEAE62F6-A419-42D8-8AD7-2FEE3BE783E6}" destId="{9E8D36EC-1D1C-4C65-AC00-8434B5A2FA47}" srcOrd="0" destOrd="0" presId="urn:microsoft.com/office/officeart/2005/8/layout/orgChart1"/>
    <dgm:cxn modelId="{3A6BD0BA-F4DA-4720-AF78-E8B8552BEF11}" type="presParOf" srcId="{9E8D36EC-1D1C-4C65-AC00-8434B5A2FA47}" destId="{89C06797-8FF2-475A-B625-D36B9EB2DEF0}" srcOrd="0" destOrd="0" presId="urn:microsoft.com/office/officeart/2005/8/layout/orgChart1"/>
    <dgm:cxn modelId="{DCDD22B2-E024-4ADE-8758-349BF9CB3D86}" type="presParOf" srcId="{9E8D36EC-1D1C-4C65-AC00-8434B5A2FA47}" destId="{C07B790A-0B3B-4067-B551-0076AED193AD}" srcOrd="1" destOrd="0" presId="urn:microsoft.com/office/officeart/2005/8/layout/orgChart1"/>
    <dgm:cxn modelId="{6747A678-428C-4065-9DAC-57CC75BA3DA5}" type="presParOf" srcId="{EEAE62F6-A419-42D8-8AD7-2FEE3BE783E6}" destId="{5F6FC426-8C67-49B8-8F5A-67F84D945DF5}" srcOrd="1" destOrd="0" presId="urn:microsoft.com/office/officeart/2005/8/layout/orgChart1"/>
    <dgm:cxn modelId="{D303ACE2-B756-48A1-B7E7-14332D507B7D}" type="presParOf" srcId="{EEAE62F6-A419-42D8-8AD7-2FEE3BE783E6}" destId="{AC3664C5-4E62-4AEF-AA63-841875CED2EE}" srcOrd="2" destOrd="0" presId="urn:microsoft.com/office/officeart/2005/8/layout/orgChart1"/>
    <dgm:cxn modelId="{A6969B22-2EBE-43C9-8814-FB273C67EC9E}" type="presParOf" srcId="{825ABFA7-ABD0-4D8C-8483-6158F4A193F0}" destId="{6BDA7C45-68AB-4310-BF5E-8558C2601B81}" srcOrd="2" destOrd="0" presId="urn:microsoft.com/office/officeart/2005/8/layout/orgChart1"/>
    <dgm:cxn modelId="{D38BA1DF-0B8A-40C1-B2CF-AE76AEE260D5}" type="presParOf" srcId="{825ABFA7-ABD0-4D8C-8483-6158F4A193F0}" destId="{E34EFE0B-27F7-4C72-8105-3B37F2CCC1C8}" srcOrd="3" destOrd="0" presId="urn:microsoft.com/office/officeart/2005/8/layout/orgChart1"/>
    <dgm:cxn modelId="{92078BCF-CBB5-4C83-8031-302A074DE7B1}" type="presParOf" srcId="{E34EFE0B-27F7-4C72-8105-3B37F2CCC1C8}" destId="{AA591370-DAD1-4463-8A27-4898966B7867}" srcOrd="0" destOrd="0" presId="urn:microsoft.com/office/officeart/2005/8/layout/orgChart1"/>
    <dgm:cxn modelId="{605544EF-5361-44CE-BF9E-EFC3678AD521}" type="presParOf" srcId="{AA591370-DAD1-4463-8A27-4898966B7867}" destId="{E6D75854-0DB2-4BED-9BAD-ECA90FCAD901}" srcOrd="0" destOrd="0" presId="urn:microsoft.com/office/officeart/2005/8/layout/orgChart1"/>
    <dgm:cxn modelId="{2F866C4F-2F20-4272-9B66-047551F5B4CE}" type="presParOf" srcId="{AA591370-DAD1-4463-8A27-4898966B7867}" destId="{4E88D7A2-174B-46B3-848F-120A9ADC2A9E}" srcOrd="1" destOrd="0" presId="urn:microsoft.com/office/officeart/2005/8/layout/orgChart1"/>
    <dgm:cxn modelId="{1F7450AE-1491-4AAC-BF95-2A7CF7CE00CD}" type="presParOf" srcId="{E34EFE0B-27F7-4C72-8105-3B37F2CCC1C8}" destId="{C834095F-8054-4738-87E4-6533FB969C51}" srcOrd="1" destOrd="0" presId="urn:microsoft.com/office/officeart/2005/8/layout/orgChart1"/>
    <dgm:cxn modelId="{8F89F311-FC9B-4FB2-9CCC-15CAC5A8EAF9}" type="presParOf" srcId="{E34EFE0B-27F7-4C72-8105-3B37F2CCC1C8}" destId="{C529EFCA-ED63-4C70-B4ED-8CCDA427E8C9}" srcOrd="2" destOrd="0" presId="urn:microsoft.com/office/officeart/2005/8/layout/orgChart1"/>
    <dgm:cxn modelId="{31FCE9AD-468D-4830-9401-8F708DB94987}" type="presParOf" srcId="{825ABFA7-ABD0-4D8C-8483-6158F4A193F0}" destId="{5C157FED-2CBA-4BBD-BD86-175D0F174C06}" srcOrd="4" destOrd="0" presId="urn:microsoft.com/office/officeart/2005/8/layout/orgChart1"/>
    <dgm:cxn modelId="{96BC6BCB-67C5-4C14-81B7-AF6FC24A84AE}" type="presParOf" srcId="{825ABFA7-ABD0-4D8C-8483-6158F4A193F0}" destId="{E26EA191-5433-418C-9F30-87D175DEEA39}" srcOrd="5" destOrd="0" presId="urn:microsoft.com/office/officeart/2005/8/layout/orgChart1"/>
    <dgm:cxn modelId="{35CCEA14-B9D4-4C4B-88EC-209D5D910854}" type="presParOf" srcId="{E26EA191-5433-418C-9F30-87D175DEEA39}" destId="{D3A34EF5-DC7F-48A0-A492-6744532C3D83}" srcOrd="0" destOrd="0" presId="urn:microsoft.com/office/officeart/2005/8/layout/orgChart1"/>
    <dgm:cxn modelId="{5D7F520E-032A-4523-8EE5-6D19473296AB}" type="presParOf" srcId="{D3A34EF5-DC7F-48A0-A492-6744532C3D83}" destId="{DA4DE8D2-3182-43AA-8E3D-9274D829EE5C}" srcOrd="0" destOrd="0" presId="urn:microsoft.com/office/officeart/2005/8/layout/orgChart1"/>
    <dgm:cxn modelId="{D87EB98E-3D3E-4777-B598-3530A7D2110A}" type="presParOf" srcId="{D3A34EF5-DC7F-48A0-A492-6744532C3D83}" destId="{FA0D9CF3-54A1-4FBA-B414-82725819F46C}" srcOrd="1" destOrd="0" presId="urn:microsoft.com/office/officeart/2005/8/layout/orgChart1"/>
    <dgm:cxn modelId="{A4BE0E80-70D5-43CD-85F0-151F140C63CE}" type="presParOf" srcId="{E26EA191-5433-418C-9F30-87D175DEEA39}" destId="{FBB8450F-5759-4FEA-AA48-1D2D0AE678D9}" srcOrd="1" destOrd="0" presId="urn:microsoft.com/office/officeart/2005/8/layout/orgChart1"/>
    <dgm:cxn modelId="{4D0DC97C-6D3D-49B5-AAB7-7CCC1720F4F9}" type="presParOf" srcId="{E26EA191-5433-418C-9F30-87D175DEEA39}" destId="{0702AEC7-8B90-439C-8A00-8F43A4BFD919}" srcOrd="2" destOrd="0" presId="urn:microsoft.com/office/officeart/2005/8/layout/orgChart1"/>
    <dgm:cxn modelId="{91703239-27E2-4015-B955-879881F707A8}" type="presParOf" srcId="{BB41929F-2DE5-4A08-BB33-735DE00C8367}" destId="{D2A63CE8-20DA-431B-B724-C6FBEBDF036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157FED-2CBA-4BBD-BD86-175D0F174C06}">
      <dsp:nvSpPr>
        <dsp:cNvPr id="0" name=""/>
        <dsp:cNvSpPr/>
      </dsp:nvSpPr>
      <dsp:spPr>
        <a:xfrm>
          <a:off x="10975427" y="3625585"/>
          <a:ext cx="7036383" cy="1296170"/>
        </a:xfrm>
        <a:custGeom>
          <a:avLst/>
          <a:gdLst/>
          <a:ahLst/>
          <a:cxnLst/>
          <a:rect l="0" t="0" r="0" b="0"/>
          <a:pathLst>
            <a:path>
              <a:moveTo>
                <a:pt x="0" y="0"/>
              </a:moveTo>
              <a:lnTo>
                <a:pt x="0" y="689916"/>
              </a:lnTo>
              <a:lnTo>
                <a:pt x="7036383" y="689916"/>
              </a:lnTo>
              <a:lnTo>
                <a:pt x="7036383" y="12961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DA7C45-68AB-4310-BF5E-8558C2601B81}">
      <dsp:nvSpPr>
        <dsp:cNvPr id="0" name=""/>
        <dsp:cNvSpPr/>
      </dsp:nvSpPr>
      <dsp:spPr>
        <a:xfrm>
          <a:off x="10929707" y="3625585"/>
          <a:ext cx="91440" cy="1296170"/>
        </a:xfrm>
        <a:custGeom>
          <a:avLst/>
          <a:gdLst/>
          <a:ahLst/>
          <a:cxnLst/>
          <a:rect l="0" t="0" r="0" b="0"/>
          <a:pathLst>
            <a:path>
              <a:moveTo>
                <a:pt x="45720" y="0"/>
              </a:moveTo>
              <a:lnTo>
                <a:pt x="45720" y="689916"/>
              </a:lnTo>
              <a:lnTo>
                <a:pt x="95750" y="689916"/>
              </a:lnTo>
              <a:lnTo>
                <a:pt x="95750" y="12961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DA19032-E711-4C5E-B0C9-A949DDF050AD}">
      <dsp:nvSpPr>
        <dsp:cNvPr id="0" name=""/>
        <dsp:cNvSpPr/>
      </dsp:nvSpPr>
      <dsp:spPr>
        <a:xfrm>
          <a:off x="3466540" y="3625585"/>
          <a:ext cx="7508886" cy="1296170"/>
        </a:xfrm>
        <a:custGeom>
          <a:avLst/>
          <a:gdLst/>
          <a:ahLst/>
          <a:cxnLst/>
          <a:rect l="0" t="0" r="0" b="0"/>
          <a:pathLst>
            <a:path>
              <a:moveTo>
                <a:pt x="7508886" y="0"/>
              </a:moveTo>
              <a:lnTo>
                <a:pt x="7508886" y="689916"/>
              </a:lnTo>
              <a:lnTo>
                <a:pt x="0" y="689916"/>
              </a:lnTo>
              <a:lnTo>
                <a:pt x="0" y="129617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F80A09-C00B-47AE-9428-D44176CFF724}">
      <dsp:nvSpPr>
        <dsp:cNvPr id="0" name=""/>
        <dsp:cNvSpPr/>
      </dsp:nvSpPr>
      <dsp:spPr>
        <a:xfrm>
          <a:off x="8088504" y="738662"/>
          <a:ext cx="5773845" cy="28869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r>
            <a:rPr lang="el-GR" sz="6000" kern="1200" dirty="0" smtClean="0"/>
            <a:t>Οργάνωση της διαδικασίας</a:t>
          </a:r>
          <a:endParaRPr lang="el-GR" sz="6000" kern="1200" dirty="0"/>
        </a:p>
      </dsp:txBody>
      <dsp:txXfrm>
        <a:off x="8088504" y="738662"/>
        <a:ext cx="5773845" cy="2886922"/>
      </dsp:txXfrm>
    </dsp:sp>
    <dsp:sp modelId="{89C06797-8FF2-475A-B625-D36B9EB2DEF0}">
      <dsp:nvSpPr>
        <dsp:cNvPr id="0" name=""/>
        <dsp:cNvSpPr/>
      </dsp:nvSpPr>
      <dsp:spPr>
        <a:xfrm>
          <a:off x="7054" y="4921756"/>
          <a:ext cx="6918972" cy="304368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r>
            <a:rPr lang="el-GR" sz="6000" kern="1200" dirty="0" smtClean="0"/>
            <a:t>Ομάδα Εμπειρογνωμόνων</a:t>
          </a:r>
        </a:p>
      </dsp:txBody>
      <dsp:txXfrm>
        <a:off x="7054" y="4921756"/>
        <a:ext cx="6918972" cy="3043682"/>
      </dsp:txXfrm>
    </dsp:sp>
    <dsp:sp modelId="{E6D75854-0DB2-4BED-9BAD-ECA90FCAD901}">
      <dsp:nvSpPr>
        <dsp:cNvPr id="0" name=""/>
        <dsp:cNvSpPr/>
      </dsp:nvSpPr>
      <dsp:spPr>
        <a:xfrm>
          <a:off x="8138534" y="4921756"/>
          <a:ext cx="5773845" cy="28869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r>
            <a:rPr lang="el-GR" sz="6000" kern="1200" dirty="0" smtClean="0"/>
            <a:t>Ανοικτές εκδηλώσεις</a:t>
          </a:r>
          <a:endParaRPr lang="el-GR" sz="6000" kern="1200" dirty="0"/>
        </a:p>
      </dsp:txBody>
      <dsp:txXfrm>
        <a:off x="8138534" y="4921756"/>
        <a:ext cx="5773845" cy="2886922"/>
      </dsp:txXfrm>
    </dsp:sp>
    <dsp:sp modelId="{DA4DE8D2-3182-43AA-8E3D-9274D829EE5C}">
      <dsp:nvSpPr>
        <dsp:cNvPr id="0" name=""/>
        <dsp:cNvSpPr/>
      </dsp:nvSpPr>
      <dsp:spPr>
        <a:xfrm>
          <a:off x="15124887" y="4921756"/>
          <a:ext cx="5773845" cy="2886922"/>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2667000">
            <a:lnSpc>
              <a:spcPct val="90000"/>
            </a:lnSpc>
            <a:spcBef>
              <a:spcPct val="0"/>
            </a:spcBef>
            <a:spcAft>
              <a:spcPct val="35000"/>
            </a:spcAft>
          </a:pPr>
          <a:r>
            <a:rPr lang="el-GR" sz="6000" kern="1200" dirty="0" smtClean="0"/>
            <a:t>Ανάρτηση ερωτηματολογίου στο </a:t>
          </a:r>
          <a:r>
            <a:rPr lang="en-US" sz="6000" kern="1200" dirty="0" smtClean="0"/>
            <a:t>espa.gr</a:t>
          </a:r>
          <a:endParaRPr lang="el-GR" sz="6000" kern="1200" dirty="0"/>
        </a:p>
      </dsp:txBody>
      <dsp:txXfrm>
        <a:off x="15124887" y="4921756"/>
        <a:ext cx="5773845" cy="288692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98056"/>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98056"/>
          </a:xfrm>
          <a:prstGeom prst="rect">
            <a:avLst/>
          </a:prstGeom>
        </p:spPr>
        <p:txBody>
          <a:bodyPr vert="horz" lIns="91440" tIns="45720" rIns="91440" bIns="45720" rtlCol="0"/>
          <a:lstStyle>
            <a:lvl1pPr algn="r">
              <a:defRPr sz="1200"/>
            </a:lvl1pPr>
          </a:lstStyle>
          <a:p>
            <a:fld id="{CB85BDC8-5624-B640-A51D-7D100401FBD8}" type="datetimeFigureOut">
              <a:rPr lang="el-GR" smtClean="0"/>
              <a:t>22/11/2023</a:t>
            </a:fld>
            <a:endParaRPr lang="el-GR"/>
          </a:p>
        </p:txBody>
      </p:sp>
      <p:sp>
        <p:nvSpPr>
          <p:cNvPr id="4" name="Θέση εικόνας διαφάνειας 3"/>
          <p:cNvSpPr>
            <a:spLocks noGrp="1" noRot="1" noChangeAspect="1"/>
          </p:cNvSpPr>
          <p:nvPr>
            <p:ph type="sldImg" idx="2"/>
          </p:nvPr>
        </p:nvSpPr>
        <p:spPr>
          <a:xfrm>
            <a:off x="469900" y="1241425"/>
            <a:ext cx="5918200" cy="3349625"/>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777194"/>
            <a:ext cx="5486400" cy="3908614"/>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9428584"/>
            <a:ext cx="2971800" cy="498055"/>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9428584"/>
            <a:ext cx="2971800" cy="498055"/>
          </a:xfrm>
          <a:prstGeom prst="rect">
            <a:avLst/>
          </a:prstGeom>
        </p:spPr>
        <p:txBody>
          <a:bodyPr vert="horz" lIns="91440" tIns="45720" rIns="91440" bIns="45720" rtlCol="0" anchor="b"/>
          <a:lstStyle>
            <a:lvl1pPr algn="r">
              <a:defRPr sz="1200"/>
            </a:lvl1pPr>
          </a:lstStyle>
          <a:p>
            <a:fld id="{B5230455-3940-E94B-B680-5585781AEA90}" type="slidenum">
              <a:rPr lang="el-GR" smtClean="0"/>
              <a:t>‹#›</a:t>
            </a:fld>
            <a:endParaRPr lang="el-GR"/>
          </a:p>
        </p:txBody>
      </p:sp>
    </p:spTree>
    <p:extLst>
      <p:ext uri="{BB962C8B-B14F-4D97-AF65-F5344CB8AC3E}">
        <p14:creationId xmlns:p14="http://schemas.microsoft.com/office/powerpoint/2010/main" val="289146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a:t>
            </a:fld>
            <a:endParaRPr lang="el-GR"/>
          </a:p>
        </p:txBody>
      </p:sp>
    </p:spTree>
    <p:extLst>
      <p:ext uri="{BB962C8B-B14F-4D97-AF65-F5344CB8AC3E}">
        <p14:creationId xmlns:p14="http://schemas.microsoft.com/office/powerpoint/2010/main" val="42803374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smtClean="0">
                <a:solidFill>
                  <a:schemeClr val="tx1"/>
                </a:solidFill>
                <a:effectLst/>
                <a:latin typeface="+mn-lt"/>
                <a:ea typeface="+mn-ea"/>
                <a:cs typeface="+mn-cs"/>
              </a:rPr>
              <a:t>Σχετικά με τα Προγράμματα του ΕΣΠΑ 2021-2027, τα βασικότερα κίνητρα που δίνονται είναι:</a:t>
            </a:r>
          </a:p>
          <a:p>
            <a:pPr lvl="0"/>
            <a:r>
              <a:rPr lang="el-GR" sz="1200" kern="1200" dirty="0" smtClean="0">
                <a:solidFill>
                  <a:schemeClr val="tx1"/>
                </a:solidFill>
                <a:effectLst/>
                <a:latin typeface="+mn-lt"/>
                <a:ea typeface="+mn-ea"/>
                <a:cs typeface="+mn-cs"/>
              </a:rPr>
              <a:t>Πρόγραμμα Δίκαιης Αναπτυξιακής Μετάβασης : δυνατότητα αύξησης του ποσοστού συγχρηματοδότησης στο 85% , στις περιοχές που καλύπτονται από εδαφικά σχέδια μετάβασης, δυνατότητα προχρηματοδότησης 30% για έργα που σχετίζονται με το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 και δυνατότητα συγχρηματοδότησης 100% για προτεραιότητες που περιλαμβάνουν αποκλειστικά έργα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a:t>
            </a:r>
          </a:p>
          <a:p>
            <a:pPr lvl="0"/>
            <a:r>
              <a:rPr lang="el-GR" sz="1200" kern="1200" dirty="0" smtClean="0">
                <a:solidFill>
                  <a:schemeClr val="tx1"/>
                </a:solidFill>
                <a:effectLst/>
                <a:latin typeface="+mn-lt"/>
                <a:ea typeface="+mn-ea"/>
                <a:cs typeface="+mn-cs"/>
              </a:rPr>
              <a:t>ΠΗΓΗ : Άρθρο</a:t>
            </a:r>
            <a:r>
              <a:rPr lang="el-GR" sz="1200" kern="1200" baseline="0" dirty="0" smtClean="0">
                <a:solidFill>
                  <a:schemeClr val="tx1"/>
                </a:solidFill>
                <a:effectLst/>
                <a:latin typeface="+mn-lt"/>
                <a:ea typeface="+mn-ea"/>
                <a:cs typeface="+mn-cs"/>
              </a:rPr>
              <a:t> 11, πρότασης του κανονισμού</a:t>
            </a:r>
            <a:endParaRPr lang="el-GR" sz="1200" kern="1200" dirty="0" smtClean="0">
              <a:solidFill>
                <a:schemeClr val="tx1"/>
              </a:solidFill>
              <a:effectLst/>
              <a:latin typeface="+mn-lt"/>
              <a:ea typeface="+mn-ea"/>
              <a:cs typeface="+mn-cs"/>
            </a:endParaRPr>
          </a:p>
          <a:p>
            <a:pPr lvl="0"/>
            <a:endParaRPr lang="el-GR" sz="1200" kern="1200" dirty="0" smtClean="0">
              <a:solidFill>
                <a:schemeClr val="tx1"/>
              </a:solidFill>
              <a:effectLst/>
              <a:latin typeface="+mn-lt"/>
              <a:ea typeface="+mn-ea"/>
              <a:cs typeface="+mn-cs"/>
            </a:endParaRPr>
          </a:p>
          <a:p>
            <a:pPr lvl="0"/>
            <a:r>
              <a:rPr lang="el-GR" sz="1200" kern="1200" dirty="0" smtClean="0">
                <a:solidFill>
                  <a:schemeClr val="tx1"/>
                </a:solidFill>
                <a:effectLst/>
                <a:latin typeface="+mn-lt"/>
                <a:ea typeface="+mn-ea"/>
                <a:cs typeface="+mn-cs"/>
              </a:rPr>
              <a:t>Για τα Ταμεία ΕΤΠΑ, ΤΣ και ΕΚΤ+, προβλέπεται 30% προχρηματοδότηση για άξονες προτεραιότητας που συμβάλλουν σε έργα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 και 100% δυνατότητα συγχρηματοδότησης  για τους συγκεκριμένους άξονες</a:t>
            </a:r>
          </a:p>
          <a:p>
            <a:pPr lvl="0"/>
            <a:r>
              <a:rPr lang="el-GR" sz="1200" kern="1200" dirty="0" smtClean="0">
                <a:solidFill>
                  <a:schemeClr val="tx1"/>
                </a:solidFill>
                <a:effectLst/>
                <a:latin typeface="+mn-lt"/>
                <a:ea typeface="+mn-ea"/>
                <a:cs typeface="+mn-cs"/>
              </a:rPr>
              <a:t>Ως αποτέλεσμα των αναθεωρήσεων για προσθήκη και αξιοποίηση έργων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 στα προγράμματα ΕΣΠΑ, δίνεται η δυνατότητα μεταφοράς ποσών μεταξύ των κλιματικών στόχων που σχετίζονται με το ΕΤΠΑ 30% και το ΤΣ 37% , με τέτοιον τρόπο  ώστε σε περίπτωση που το ένα Ταμείο υπερβεί το απαιτούμενο ποσοστό, δύναται να το διαθέσει για την κάλυψη του ποσοστού του άλλου Ταμείου</a:t>
            </a:r>
          </a:p>
          <a:p>
            <a:pPr lvl="0"/>
            <a:endParaRPr lang="el-GR" sz="1200" kern="1200" dirty="0" smtClean="0">
              <a:solidFill>
                <a:schemeClr val="tx1"/>
              </a:solidFill>
              <a:effectLst/>
              <a:latin typeface="+mn-lt"/>
              <a:ea typeface="+mn-ea"/>
              <a:cs typeface="+mn-cs"/>
            </a:endParaRPr>
          </a:p>
          <a:p>
            <a:pPr lvl="0"/>
            <a:r>
              <a:rPr lang="el-GR" sz="1200" kern="1200" dirty="0" smtClean="0">
                <a:solidFill>
                  <a:schemeClr val="tx1"/>
                </a:solidFill>
                <a:effectLst/>
                <a:latin typeface="+mn-lt"/>
                <a:ea typeface="+mn-ea"/>
                <a:cs typeface="+mn-cs"/>
              </a:rPr>
              <a:t>Σε περίπτωση που γίνει χρήση των πόρων του αποθεματικού προσαρμογής στο </a:t>
            </a:r>
            <a:r>
              <a:rPr lang="en-US" sz="1200" kern="1200" dirty="0" err="1" smtClean="0">
                <a:solidFill>
                  <a:schemeClr val="tx1"/>
                </a:solidFill>
                <a:effectLst/>
                <a:latin typeface="+mn-lt"/>
                <a:ea typeface="+mn-ea"/>
                <a:cs typeface="+mn-cs"/>
              </a:rPr>
              <a:t>Brexit</a:t>
            </a:r>
            <a:r>
              <a:rPr lang="el-GR" sz="1200" kern="1200" dirty="0" smtClean="0">
                <a:solidFill>
                  <a:schemeClr val="tx1"/>
                </a:solidFill>
                <a:effectLst/>
                <a:latin typeface="+mn-lt"/>
                <a:ea typeface="+mn-ea"/>
                <a:cs typeface="+mn-cs"/>
              </a:rPr>
              <a:t>, οι πόροι αυτοί δεν θα ληφθούν υπόψη για τον υπολογισμό της Θεματικής Συγκέντρωσης όπως αυτή ορίζεται σε κάθε Ταμείο</a:t>
            </a:r>
          </a:p>
          <a:p>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10</a:t>
            </a:fld>
            <a:endParaRPr lang="el-GR"/>
          </a:p>
        </p:txBody>
      </p:sp>
    </p:spTree>
    <p:extLst>
      <p:ext uri="{BB962C8B-B14F-4D97-AF65-F5344CB8AC3E}">
        <p14:creationId xmlns:p14="http://schemas.microsoft.com/office/powerpoint/2010/main" val="222063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Προκειμένου</a:t>
            </a:r>
            <a:r>
              <a:rPr lang="el-GR" baseline="0" dirty="0" smtClean="0"/>
              <a:t> να ενταχθούν έργα </a:t>
            </a:r>
            <a:r>
              <a:rPr lang="en-US" baseline="0" dirty="0" smtClean="0"/>
              <a:t>STEP, </a:t>
            </a:r>
            <a:r>
              <a:rPr lang="el-GR" baseline="0" dirty="0" smtClean="0"/>
              <a:t>στα προγράμματα ΕΣΠΑ 2021-2027, δίνονται οι παρακάτω διευκολύνσεις, οι οποίες αφορούν το κλείσιμο του 2014-2020.</a:t>
            </a:r>
          </a:p>
          <a:p>
            <a:endParaRPr lang="el-GR" baseline="0" dirty="0" smtClean="0"/>
          </a:p>
          <a:p>
            <a:endParaRPr lang="el-GR" baseline="0" dirty="0" smtClean="0"/>
          </a:p>
          <a:p>
            <a:pPr lvl="0">
              <a:buFont typeface="Courier New" panose="02070309020205020404" pitchFamily="49" charset="0"/>
              <a:buChar char="o"/>
            </a:pPr>
            <a:r>
              <a:rPr lang="el-GR" dirty="0" smtClean="0"/>
              <a:t>Δίνεται δυνατότητα αύξησης ποσοστού συγχρηματοδότησης 100% για το λογιστικό έτος 2023-2024 για έναν ή περισσότερους άξονες προτεραιότητας, που αφορούν τα Ταμεία ΕΤΠΑ, ΕΚΤ και ΤΣ. Η</a:t>
            </a:r>
            <a:r>
              <a:rPr lang="el-GR" baseline="0" dirty="0" smtClean="0"/>
              <a:t> Ελλάδα έχει ζητήσει να συμπεριληφθεί κα το Ταμείο ΕΤΘΑ της Αλιείας αλλά μέχρι στιγμής  δεν υπάρχει ανταπόκριση</a:t>
            </a:r>
            <a:endParaRPr lang="el-GR" dirty="0" smtClean="0"/>
          </a:p>
          <a:p>
            <a:pPr marL="0" lvl="0" indent="0">
              <a:buNone/>
            </a:pPr>
            <a:endParaRPr lang="el-GR" dirty="0" smtClean="0"/>
          </a:p>
          <a:p>
            <a:pPr lvl="0">
              <a:buFont typeface="Courier New" panose="02070309020205020404" pitchFamily="49" charset="0"/>
              <a:buChar char="o"/>
            </a:pPr>
            <a:r>
              <a:rPr lang="el-GR" dirty="0" smtClean="0"/>
              <a:t>Τα ποσά από πόρους, διαφορετικούς από το REACT-EU, που επιστρέφονται από την Επιτροπή ως ενδιάμεσες πληρωμές το 2025 δεν υπερβαίνουν το 10 % των συνολικών χρηματοδοτικών πιστώσεων για το σχετικό πρόγραμμα ανά Ταμείο, εξαιρουμένων των πόρων REACT-EU. Τα ποσά που θα έπρεπε να καταβάλει η Επιτροπή το 2025 και τα οποία υπερβαίνουν το εν λόγω ποσοστό δεν καταβάλλονται και χρησιμοποιούνται αποκλειστικά για την εκκαθάριση των προχρηματοδοτήσεων κατά το κλείσιμο»</a:t>
            </a:r>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11</a:t>
            </a:fld>
            <a:endParaRPr lang="el-GR"/>
          </a:p>
        </p:txBody>
      </p:sp>
    </p:spTree>
    <p:extLst>
      <p:ext uri="{BB962C8B-B14F-4D97-AF65-F5344CB8AC3E}">
        <p14:creationId xmlns:p14="http://schemas.microsoft.com/office/powerpoint/2010/main" val="34288814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buFont typeface="Wingdings" panose="05000000000000000000" pitchFamily="2" charset="2"/>
              <a:buChar char="ü"/>
            </a:pPr>
            <a:r>
              <a:rPr lang="el-GR" sz="1200" dirty="0" smtClean="0"/>
              <a:t>Υποστήριξη του </a:t>
            </a:r>
            <a:r>
              <a:rPr lang="en-US" sz="1200" dirty="0" smtClean="0"/>
              <a:t>STEP</a:t>
            </a:r>
          </a:p>
          <a:p>
            <a:pPr>
              <a:buFont typeface="Wingdings" panose="05000000000000000000" pitchFamily="2" charset="2"/>
              <a:buChar char="ü"/>
            </a:pPr>
            <a:r>
              <a:rPr lang="el-GR" sz="1200" dirty="0" smtClean="0"/>
              <a:t>Διατήρηση των πόρων όπως έχουν κατανεμηθεί στα Ταμεία και στους χρηματοδοτικούς μηχανισμούς</a:t>
            </a:r>
            <a:r>
              <a:rPr lang="en-US" sz="1200" dirty="0" smtClean="0"/>
              <a:t>, </a:t>
            </a:r>
            <a:r>
              <a:rPr lang="el-GR" sz="1200" dirty="0" smtClean="0"/>
              <a:t>καμία μείωση στην επιμερισμένη διαχείριση</a:t>
            </a:r>
            <a:r>
              <a:rPr lang="en-US" sz="1200" dirty="0" smtClean="0"/>
              <a:t>. </a:t>
            </a:r>
            <a:r>
              <a:rPr lang="el-GR" sz="1200" dirty="0" smtClean="0"/>
              <a:t>Πέραν της αρνητικής επίπτωσης μείωσης των κατανεμημένων πόρων στα Κ-Μ, θα δημιουργηθεί και μεγάλος γραφειοκρατικός φόρτος εξαιτίας </a:t>
            </a:r>
            <a:r>
              <a:rPr lang="el-GR" sz="1200" dirty="0" err="1" smtClean="0"/>
              <a:t>αναπρογραμματισμού</a:t>
            </a:r>
            <a:r>
              <a:rPr lang="el-GR" sz="1200" dirty="0" smtClean="0"/>
              <a:t> του εθνικού σχεδιασμού και τροποποίησης των σχετικών νομικών εγγράφων</a:t>
            </a:r>
          </a:p>
          <a:p>
            <a:endParaRPr lang="el-GR" dirty="0" smtClean="0"/>
          </a:p>
          <a:p>
            <a:r>
              <a:rPr lang="el-GR" dirty="0" smtClean="0"/>
              <a:t>Η Υπηρεσία μας βρίσκεται σε διαρκή επικοινωνία με τη ΜΕΑ,</a:t>
            </a:r>
            <a:r>
              <a:rPr lang="el-GR" baseline="0" dirty="0" smtClean="0"/>
              <a:t> επεξεργάζεται τις εκθέσεις και τα κείμενα και στέλνει σχόλια και παρατηρήσεις επί των κειμένων μετά από συνεργασία με τις αρμόδιες υπηρεσίες της ΕΑΣ.</a:t>
            </a: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12</a:t>
            </a:fld>
            <a:endParaRPr lang="el-GR"/>
          </a:p>
        </p:txBody>
      </p:sp>
    </p:spTree>
    <p:extLst>
      <p:ext uri="{BB962C8B-B14F-4D97-AF65-F5344CB8AC3E}">
        <p14:creationId xmlns:p14="http://schemas.microsoft.com/office/powerpoint/2010/main" val="30729940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13</a:t>
            </a:fld>
            <a:endParaRPr lang="el-GR"/>
          </a:p>
        </p:txBody>
      </p:sp>
    </p:spTree>
    <p:extLst>
      <p:ext uri="{BB962C8B-B14F-4D97-AF65-F5344CB8AC3E}">
        <p14:creationId xmlns:p14="http://schemas.microsoft.com/office/powerpoint/2010/main" val="78237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lvl="0">
              <a:buFont typeface="Wingdings" panose="05000000000000000000" pitchFamily="2" charset="2"/>
              <a:buChar char="ü"/>
            </a:pPr>
            <a:r>
              <a:rPr lang="el-GR" b="1" u="sng" dirty="0" smtClean="0"/>
              <a:t>Ανάληψη πρωτοβουλίας από ΕΕ</a:t>
            </a:r>
            <a:endParaRPr lang="el-GR" u="sng" dirty="0" smtClean="0"/>
          </a:p>
          <a:p>
            <a:pPr marL="1331913" lvl="0" indent="-454025"/>
            <a:r>
              <a:rPr lang="el-GR" dirty="0" smtClean="0"/>
              <a:t>Συγκρότηση</a:t>
            </a:r>
            <a:r>
              <a:rPr lang="en-US" dirty="0" smtClean="0"/>
              <a:t>  high-level expert Group for the future of cohesion Policy post 2027, </a:t>
            </a:r>
            <a:endParaRPr lang="el-GR" dirty="0" smtClean="0"/>
          </a:p>
          <a:p>
            <a:pPr marL="1331913" lvl="0" indent="-454025"/>
            <a:r>
              <a:rPr lang="el-GR" dirty="0" smtClean="0"/>
              <a:t>20 εμπειρογνώμονες εγνωσμένου κύρους ( πανεπιστημιακοί, πολιτικοί, κοινωνία των πολιτών)</a:t>
            </a:r>
          </a:p>
          <a:p>
            <a:pPr marL="1331913" lvl="0" indent="-454025"/>
            <a:r>
              <a:rPr lang="el-GR" dirty="0" smtClean="0"/>
              <a:t>9 θεματικές συναντήσεις εντός του 2023</a:t>
            </a:r>
          </a:p>
          <a:p>
            <a:pPr marL="1331913" lvl="0" indent="-454025"/>
            <a:r>
              <a:rPr lang="el-GR" dirty="0" smtClean="0"/>
              <a:t>προστέθηκε μία 10η θεματική συνάντηση με θέμα τη Γεωγραφία της δυσαρέσκειας  </a:t>
            </a:r>
          </a:p>
          <a:p>
            <a:pPr marL="1331913" lvl="0" indent="-454025"/>
            <a:endParaRPr lang="el-GR" dirty="0" smtClean="0"/>
          </a:p>
          <a:p>
            <a:pPr marL="1331913" lvl="0" indent="-454025"/>
            <a:endParaRPr lang="el-GR" dirty="0" smtClean="0"/>
          </a:p>
          <a:p>
            <a:pPr marL="1331913" lvl="0" indent="-454025"/>
            <a:r>
              <a:rPr lang="el-GR" dirty="0" smtClean="0"/>
              <a:t>Σε</a:t>
            </a:r>
            <a:r>
              <a:rPr lang="el-GR" baseline="0" dirty="0" smtClean="0"/>
              <a:t> απάντηση της επιστολής της Επιτρόπου ξεκίνησε η χώρα μας τον σχεδιασμό και την οργάνωση της διαβούλευσης.</a:t>
            </a:r>
            <a:endParaRPr lang="en-US" dirty="0" smtClean="0"/>
          </a:p>
          <a:p>
            <a:pPr lvl="8" algn="l">
              <a:buFont typeface="Wingdings" panose="05000000000000000000" pitchFamily="2" charset="2"/>
              <a:buNone/>
            </a:pP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14</a:t>
            </a:fld>
            <a:endParaRPr lang="el-GR"/>
          </a:p>
        </p:txBody>
      </p:sp>
    </p:spTree>
    <p:extLst>
      <p:ext uri="{BB962C8B-B14F-4D97-AF65-F5344CB8AC3E}">
        <p14:creationId xmlns:p14="http://schemas.microsoft.com/office/powerpoint/2010/main" val="3842394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lvl="8">
              <a:buFont typeface="Wingdings" panose="05000000000000000000" pitchFamily="2" charset="2"/>
              <a:buChar char="ü"/>
            </a:pP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15</a:t>
            </a:fld>
            <a:endParaRPr lang="el-GR"/>
          </a:p>
        </p:txBody>
      </p:sp>
    </p:spTree>
    <p:extLst>
      <p:ext uri="{BB962C8B-B14F-4D97-AF65-F5344CB8AC3E}">
        <p14:creationId xmlns:p14="http://schemas.microsoft.com/office/powerpoint/2010/main" val="7781074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17</a:t>
            </a:fld>
            <a:endParaRPr lang="el-GR"/>
          </a:p>
        </p:txBody>
      </p:sp>
    </p:spTree>
    <p:extLst>
      <p:ext uri="{BB962C8B-B14F-4D97-AF65-F5344CB8AC3E}">
        <p14:creationId xmlns:p14="http://schemas.microsoft.com/office/powerpoint/2010/main" val="2255153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18</a:t>
            </a:fld>
            <a:endParaRPr lang="el-GR"/>
          </a:p>
        </p:txBody>
      </p:sp>
    </p:spTree>
    <p:extLst>
      <p:ext uri="{BB962C8B-B14F-4D97-AF65-F5344CB8AC3E}">
        <p14:creationId xmlns:p14="http://schemas.microsoft.com/office/powerpoint/2010/main" val="9026225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19</a:t>
            </a:fld>
            <a:endParaRPr lang="el-GR"/>
          </a:p>
        </p:txBody>
      </p:sp>
    </p:spTree>
    <p:extLst>
      <p:ext uri="{BB962C8B-B14F-4D97-AF65-F5344CB8AC3E}">
        <p14:creationId xmlns:p14="http://schemas.microsoft.com/office/powerpoint/2010/main" val="874230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2</a:t>
            </a:fld>
            <a:endParaRPr lang="el-GR"/>
          </a:p>
        </p:txBody>
      </p:sp>
    </p:spTree>
    <p:extLst>
      <p:ext uri="{BB962C8B-B14F-4D97-AF65-F5344CB8AC3E}">
        <p14:creationId xmlns:p14="http://schemas.microsoft.com/office/powerpoint/2010/main" val="1455524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buFont typeface="Wingdings" panose="05000000000000000000" pitchFamily="2" charset="2"/>
              <a:buChar char="ü"/>
            </a:pPr>
            <a:r>
              <a:rPr lang="el-GR" sz="1200" dirty="0" smtClean="0">
                <a:latin typeface="Arial" panose="020B0604020202020204" pitchFamily="34" charset="0"/>
                <a:cs typeface="Arial" panose="020B0604020202020204" pitchFamily="34" charset="0"/>
              </a:rPr>
              <a:t>Μάιος 2022 : Κοινοβούλιο ζητάει νομοθετική πρόταση για την πλήρη αναθεώρηση του ΠΔΠ </a:t>
            </a:r>
            <a:endParaRPr lang="en-US" sz="1200" dirty="0" smtClean="0">
              <a:latin typeface="Arial" panose="020B0604020202020204" pitchFamily="34" charset="0"/>
              <a:cs typeface="Arial" panose="020B0604020202020204" pitchFamily="34" charset="0"/>
            </a:endParaRPr>
          </a:p>
          <a:p>
            <a:pPr marL="0" indent="0">
              <a:buNone/>
            </a:pPr>
            <a:endParaRPr lang="el-GR" sz="12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l-GR" sz="1200" dirty="0" smtClean="0">
                <a:latin typeface="Arial" panose="020B0604020202020204" pitchFamily="34" charset="0"/>
                <a:cs typeface="Arial" panose="020B0604020202020204" pitchFamily="34" charset="0"/>
              </a:rPr>
              <a:t>Ιούνιος 2023, παρουσίαση των σχεδίων κανονισμών για το ΠΔΠ, τη στήριξη της Ουκρανίας και το </a:t>
            </a:r>
            <a:r>
              <a:rPr lang="en-US" sz="1200" dirty="0" smtClean="0">
                <a:latin typeface="Arial" panose="020B0604020202020204" pitchFamily="34" charset="0"/>
                <a:cs typeface="Arial" panose="020B0604020202020204" pitchFamily="34" charset="0"/>
              </a:rPr>
              <a:t>Strategic Technology European Platform (STEP)</a:t>
            </a:r>
            <a:r>
              <a:rPr lang="el-GR" sz="1200" dirty="0" smtClean="0">
                <a:latin typeface="Arial" panose="020B0604020202020204" pitchFamily="34" charset="0"/>
                <a:cs typeface="Arial" panose="020B0604020202020204" pitchFamily="34" charset="0"/>
              </a:rPr>
              <a:t> </a:t>
            </a:r>
            <a:endParaRPr lang="en-US" sz="1200" dirty="0" smtClean="0">
              <a:latin typeface="Arial" panose="020B0604020202020204" pitchFamily="34" charset="0"/>
              <a:cs typeface="Arial" panose="020B0604020202020204" pitchFamily="34" charset="0"/>
            </a:endParaRPr>
          </a:p>
          <a:p>
            <a:pPr marL="0" indent="0">
              <a:buNone/>
            </a:pPr>
            <a:endParaRPr lang="el-GR" sz="12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l-GR" sz="1200" dirty="0" smtClean="0">
                <a:latin typeface="Arial" panose="020B0604020202020204" pitchFamily="34" charset="0"/>
                <a:cs typeface="Arial" panose="020B0604020202020204" pitchFamily="34" charset="0"/>
              </a:rPr>
              <a:t>Σύσταση </a:t>
            </a:r>
            <a:r>
              <a:rPr lang="en-US" sz="1200" dirty="0" smtClean="0">
                <a:latin typeface="Arial" panose="020B0604020202020204" pitchFamily="34" charset="0"/>
                <a:cs typeface="Arial" panose="020B0604020202020204" pitchFamily="34" charset="0"/>
              </a:rPr>
              <a:t>Ad hoc </a:t>
            </a:r>
            <a:r>
              <a:rPr lang="el-GR" sz="1200" dirty="0" smtClean="0">
                <a:latin typeface="Arial" panose="020B0604020202020204" pitchFamily="34" charset="0"/>
                <a:cs typeface="Arial" panose="020B0604020202020204" pitchFamily="34" charset="0"/>
              </a:rPr>
              <a:t>Ομάδας Εργασίας</a:t>
            </a:r>
            <a:r>
              <a:rPr lang="en-US" sz="1200" dirty="0" smtClean="0">
                <a:latin typeface="Arial" panose="020B0604020202020204" pitchFamily="34" charset="0"/>
                <a:cs typeface="Arial" panose="020B0604020202020204" pitchFamily="34" charset="0"/>
              </a:rPr>
              <a:t> (</a:t>
            </a:r>
            <a:r>
              <a:rPr lang="el-GR" sz="1200" dirty="0" smtClean="0">
                <a:latin typeface="Arial" panose="020B0604020202020204" pitchFamily="34" charset="0"/>
                <a:cs typeface="Arial" panose="020B0604020202020204" pitchFamily="34" charset="0"/>
              </a:rPr>
              <a:t>ΟΕ) με εντολή της Επιτροπής Μονίμων Αντιπροσώπων ΕΜΑ ΙΙ</a:t>
            </a:r>
            <a:endParaRPr lang="en-US" sz="1200" dirty="0" smtClean="0">
              <a:latin typeface="Arial" panose="020B0604020202020204" pitchFamily="34" charset="0"/>
              <a:cs typeface="Arial" panose="020B0604020202020204" pitchFamily="34" charset="0"/>
            </a:endParaRPr>
          </a:p>
          <a:p>
            <a:pPr marL="0" indent="0">
              <a:buNone/>
            </a:pPr>
            <a:endParaRPr lang="el-GR" sz="12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l-GR" sz="1200" dirty="0" smtClean="0">
                <a:latin typeface="Arial" panose="020B0604020202020204" pitchFamily="34" charset="0"/>
                <a:cs typeface="Arial" panose="020B0604020202020204" pitchFamily="34" charset="0"/>
              </a:rPr>
              <a:t>Συζητήσεις και σε συνεδριάσεις άλλων Ομάδων όπως ΕΜΑ, Συμβούλιο</a:t>
            </a:r>
            <a:r>
              <a:rPr lang="en-US" sz="1200" dirty="0" smtClean="0">
                <a:latin typeface="Arial" panose="020B0604020202020204" pitchFamily="34" charset="0"/>
                <a:cs typeface="Arial" panose="020B0604020202020204" pitchFamily="34" charset="0"/>
              </a:rPr>
              <a:t>, Structural Measures and Outermost Regions (SMOR)</a:t>
            </a:r>
            <a:endParaRPr lang="el-GR" sz="1200" dirty="0" smtClean="0">
              <a:latin typeface="Arial" panose="020B0604020202020204" pitchFamily="34" charset="0"/>
              <a:cs typeface="Arial" panose="020B0604020202020204" pitchFamily="34" charset="0"/>
            </a:endParaRPr>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3</a:t>
            </a:fld>
            <a:endParaRPr lang="el-GR"/>
          </a:p>
        </p:txBody>
      </p:sp>
    </p:spTree>
    <p:extLst>
      <p:ext uri="{BB962C8B-B14F-4D97-AF65-F5344CB8AC3E}">
        <p14:creationId xmlns:p14="http://schemas.microsoft.com/office/powerpoint/2010/main" val="120508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t>Οι μεταβαλλόμενες συνθήκες και εξελίξεις</a:t>
            </a:r>
            <a:r>
              <a:rPr lang="el-GR" baseline="0" dirty="0" smtClean="0"/>
              <a:t> οδήγησαν στην ανάγκη μιας </a:t>
            </a:r>
            <a:r>
              <a:rPr lang="el-GR" baseline="0" dirty="0" err="1" smtClean="0"/>
              <a:t>στοχευμένης</a:t>
            </a:r>
            <a:r>
              <a:rPr lang="el-GR" baseline="0" dirty="0" smtClean="0"/>
              <a:t> αναθεώρησης </a:t>
            </a:r>
            <a:r>
              <a:rPr lang="el-GR" sz="1200" dirty="0" smtClean="0"/>
              <a:t>για την αντιμετώπιση κρίσεων και προκλήσεων όπως : </a:t>
            </a:r>
          </a:p>
          <a:p>
            <a:pPr>
              <a:buFont typeface="Wingdings" panose="05000000000000000000" pitchFamily="2" charset="2"/>
              <a:buChar char="ü"/>
            </a:pPr>
            <a:r>
              <a:rPr lang="el-GR" sz="1200" dirty="0" smtClean="0"/>
              <a:t>πανδημία, </a:t>
            </a:r>
          </a:p>
          <a:p>
            <a:pPr>
              <a:buFont typeface="Wingdings" panose="05000000000000000000" pitchFamily="2" charset="2"/>
              <a:buChar char="ü"/>
            </a:pPr>
            <a:r>
              <a:rPr lang="el-GR" sz="1200" dirty="0" smtClean="0"/>
              <a:t>εισβολή της Ρωσίας στην Ουκρανία, </a:t>
            </a:r>
          </a:p>
          <a:p>
            <a:pPr>
              <a:buFont typeface="Wingdings" panose="05000000000000000000" pitchFamily="2" charset="2"/>
              <a:buChar char="ü"/>
            </a:pPr>
            <a:r>
              <a:rPr lang="el-GR" sz="1200" dirty="0" smtClean="0"/>
              <a:t>ενεργειακή κρίση, </a:t>
            </a:r>
          </a:p>
          <a:p>
            <a:pPr>
              <a:buFont typeface="Wingdings" panose="05000000000000000000" pitchFamily="2" charset="2"/>
              <a:buChar char="ü"/>
            </a:pPr>
            <a:r>
              <a:rPr lang="el-GR" sz="1200" dirty="0" smtClean="0"/>
              <a:t>άνοδος του πληθωρισμού και των επιτοκίων για την κάλυψη του κόστους δανεισμού του </a:t>
            </a:r>
            <a:r>
              <a:rPr lang="en-US" sz="1200" dirty="0" smtClean="0"/>
              <a:t>NEXT EU</a:t>
            </a:r>
            <a:r>
              <a:rPr lang="el-GR" sz="1200" dirty="0" smtClean="0"/>
              <a:t>,</a:t>
            </a:r>
            <a:endParaRPr lang="en-US" sz="1200" dirty="0" smtClean="0"/>
          </a:p>
          <a:p>
            <a:pPr>
              <a:buFont typeface="Wingdings" panose="05000000000000000000" pitchFamily="2" charset="2"/>
              <a:buChar char="ü"/>
            </a:pPr>
            <a:r>
              <a:rPr lang="el-GR" sz="1200" dirty="0" smtClean="0"/>
              <a:t>επιτάχυνση δίδυμης μετάβασης (πράσινη και ψηφιακή)</a:t>
            </a:r>
          </a:p>
          <a:p>
            <a:pPr>
              <a:buFont typeface="Wingdings" panose="05000000000000000000" pitchFamily="2" charset="2"/>
              <a:buChar char="ü"/>
            </a:pPr>
            <a:r>
              <a:rPr lang="el-GR" sz="1200" dirty="0" smtClean="0"/>
              <a:t>ενίσχυση ανταγωνιστικότητας της Ε. Ένωσης σε στρατηγικές τεχνολογίες</a:t>
            </a:r>
          </a:p>
          <a:p>
            <a:endParaRPr lang="en-US" dirty="0" smtClean="0"/>
          </a:p>
          <a:p>
            <a:r>
              <a:rPr lang="el-GR" dirty="0" smtClean="0"/>
              <a:t>ΠΗΓΗ</a:t>
            </a:r>
            <a:r>
              <a:rPr lang="el-GR" baseline="0" dirty="0" smtClean="0"/>
              <a:t> : Αιτιολογική έκθεση της αρχικής πρότασης του ΠΔΠ</a:t>
            </a: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4</a:t>
            </a:fld>
            <a:endParaRPr lang="el-GR"/>
          </a:p>
        </p:txBody>
      </p:sp>
    </p:spTree>
    <p:extLst>
      <p:ext uri="{BB962C8B-B14F-4D97-AF65-F5344CB8AC3E}">
        <p14:creationId xmlns:p14="http://schemas.microsoft.com/office/powerpoint/2010/main" val="1533664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a:buFont typeface="Wingdings" panose="05000000000000000000" pitchFamily="2" charset="2"/>
              <a:buNone/>
            </a:pPr>
            <a:r>
              <a:rPr lang="el-GR" sz="1200" dirty="0" smtClean="0"/>
              <a:t>Βασικές</a:t>
            </a:r>
            <a:r>
              <a:rPr lang="el-GR" sz="1200" baseline="0" dirty="0" smtClean="0"/>
              <a:t> τροποποιήσεις του ΠΔΠ</a:t>
            </a:r>
            <a:endParaRPr lang="el-GR" sz="1200" dirty="0" smtClean="0"/>
          </a:p>
          <a:p>
            <a:pPr>
              <a:buFont typeface="Wingdings" panose="05000000000000000000" pitchFamily="2" charset="2"/>
              <a:buChar char="ü"/>
            </a:pPr>
            <a:r>
              <a:rPr lang="el-GR" sz="1200" dirty="0" smtClean="0"/>
              <a:t>Οικονομική Ενίσχυση Ουκρανίας (πρόταση Κανονισμού)</a:t>
            </a:r>
          </a:p>
          <a:p>
            <a:pPr>
              <a:buFont typeface="Wingdings" panose="05000000000000000000" pitchFamily="2" charset="2"/>
              <a:buChar char="ü"/>
            </a:pPr>
            <a:r>
              <a:rPr lang="el-GR" sz="1200" dirty="0" smtClean="0"/>
              <a:t>Ενίσχυση της ανταγωνιστικότητας μέσω τεχνολογιών στρατηγικής σημασίας (πρόταση Κανονισμού </a:t>
            </a:r>
            <a:r>
              <a:rPr lang="en-US" sz="1200" dirty="0" smtClean="0"/>
              <a:t>STEP)</a:t>
            </a:r>
          </a:p>
          <a:p>
            <a:pPr>
              <a:buFont typeface="Wingdings" panose="05000000000000000000" pitchFamily="2" charset="2"/>
              <a:buChar char="ü"/>
            </a:pPr>
            <a:r>
              <a:rPr lang="el-GR" sz="1200" dirty="0" smtClean="0"/>
              <a:t>Αύξηση των ποσών εντός των ορίων των Τομέων της Ενιαίας Αγοράς, των Φυσικών πόρων και Περιβάλλοντος, Μετανάστευσης,  Ασφάλειας και Άμυνας και Γειτονίας και κόσμος</a:t>
            </a:r>
          </a:p>
          <a:p>
            <a:pPr>
              <a:buFont typeface="Wingdings" panose="05000000000000000000" pitchFamily="2" charset="2"/>
              <a:buChar char="ü"/>
            </a:pPr>
            <a:r>
              <a:rPr lang="el-GR" sz="1200" dirty="0" smtClean="0"/>
              <a:t>Εισαγωγή νέου ειδικού θεματικού μέσου για την κάλυψη των δαπανών χρηματοδότησης </a:t>
            </a:r>
            <a:r>
              <a:rPr lang="en-US" sz="1200" dirty="0" err="1" smtClean="0"/>
              <a:t>NextGeneration</a:t>
            </a:r>
            <a:r>
              <a:rPr lang="en-US" sz="1200" dirty="0" smtClean="0"/>
              <a:t> EU</a:t>
            </a:r>
          </a:p>
          <a:p>
            <a:pPr>
              <a:buFont typeface="Wingdings" panose="05000000000000000000" pitchFamily="2" charset="2"/>
              <a:buChar char="ü"/>
            </a:pPr>
            <a:r>
              <a:rPr lang="el-GR" sz="1200" dirty="0" smtClean="0"/>
              <a:t>Αύξηση ειδικού θεματικού μέσου «Αλληλεγγύη και Αποθεματικό Βοήθειας Έκτακτης Ανάγκης» (</a:t>
            </a:r>
            <a:r>
              <a:rPr lang="en-US" sz="1200" dirty="0" smtClean="0"/>
              <a:t>SEAR)</a:t>
            </a:r>
            <a:endParaRPr lang="el-GR" sz="1200" dirty="0" smtClean="0"/>
          </a:p>
          <a:p>
            <a:pPr>
              <a:buFont typeface="Wingdings" panose="05000000000000000000" pitchFamily="2" charset="2"/>
              <a:buChar char="ü"/>
            </a:pPr>
            <a:r>
              <a:rPr lang="el-GR" sz="1200" dirty="0" smtClean="0"/>
              <a:t>Αύξηση του μη ειδικού θεματικού μέσου ευελιξίας</a:t>
            </a:r>
            <a:endParaRPr lang="en-US" sz="1200" dirty="0" smtClean="0"/>
          </a:p>
          <a:p>
            <a:pPr marL="0" indent="0">
              <a:buNone/>
            </a:pPr>
            <a:endParaRPr lang="el-GR" sz="1000" i="1" dirty="0" smtClean="0"/>
          </a:p>
          <a:p>
            <a:r>
              <a:rPr lang="el-GR" dirty="0" smtClean="0"/>
              <a:t>ΠΗΓΗ</a:t>
            </a:r>
            <a:r>
              <a:rPr lang="el-GR" baseline="0" dirty="0" smtClean="0"/>
              <a:t> : Αρχική πρόταση κανονισμού ΠΔΠ</a:t>
            </a: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5</a:t>
            </a:fld>
            <a:endParaRPr lang="el-GR"/>
          </a:p>
        </p:txBody>
      </p:sp>
    </p:spTree>
    <p:extLst>
      <p:ext uri="{BB962C8B-B14F-4D97-AF65-F5344CB8AC3E}">
        <p14:creationId xmlns:p14="http://schemas.microsoft.com/office/powerpoint/2010/main" val="38173011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smtClean="0">
                <a:solidFill>
                  <a:schemeClr val="tx1"/>
                </a:solidFill>
                <a:effectLst/>
                <a:latin typeface="+mn-lt"/>
                <a:ea typeface="+mn-ea"/>
                <a:cs typeface="+mn-cs"/>
              </a:rPr>
              <a:t>Η Ευρωπαϊκή Ένωση πρέπει να διασφαλίσει την κυριαρχία και την ανταγωνιστικότητά της σε στρατηγικούς τομείς ενισχύοντας την ανθεκτικότητα και την παραγωγικότητά της, κινητοποιώντας τη χρηματοδότηση, μειώνοντας τις στρατηγικές της εξαρτήσεις, επενδύοντας στις δεξιότητες του μέλλοντος και κάνοντας την οικονομική, βιομηχανική και τεχνολογική της βάση κατάλληλη για το πράσινο και το ψηφιακό τη συνοχή και τους ίσους όρους </a:t>
            </a:r>
            <a:r>
              <a:rPr lang="el-GR" sz="1200" kern="1200" dirty="0" err="1" smtClean="0">
                <a:solidFill>
                  <a:schemeClr val="tx1"/>
                </a:solidFill>
                <a:effectLst/>
                <a:latin typeface="+mn-lt"/>
                <a:ea typeface="+mn-ea"/>
                <a:cs typeface="+mn-cs"/>
              </a:rPr>
              <a:t>ανταγωνισµού</a:t>
            </a:r>
            <a:r>
              <a:rPr lang="el-GR" sz="1200" kern="1200" dirty="0" smtClean="0">
                <a:solidFill>
                  <a:schemeClr val="tx1"/>
                </a:solidFill>
                <a:effectLst/>
                <a:latin typeface="+mn-lt"/>
                <a:ea typeface="+mn-ea"/>
                <a:cs typeface="+mn-cs"/>
              </a:rPr>
              <a:t> στην ενιαία αγορά. </a:t>
            </a:r>
          </a:p>
          <a:p>
            <a:r>
              <a:rPr lang="el-GR" sz="1200" kern="1200" dirty="0" smtClean="0">
                <a:solidFill>
                  <a:schemeClr val="tx1"/>
                </a:solidFill>
                <a:effectLst/>
                <a:latin typeface="+mn-lt"/>
                <a:ea typeface="+mn-ea"/>
                <a:cs typeface="+mn-cs"/>
              </a:rPr>
              <a:t>Οι τεχνολογίες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 , όπως αυτές περιγράφονται στο σημείο 4 του προοιμίου της πρότασης του Κανονισμού ταξινομούνται σε τρεις τομείς οι οποίοι περιλαμβάνουν ενδεικτικά τις παρακάτω τεχνολογίες, σύμφωνα με το τελευταίο σχέδιο</a:t>
            </a:r>
            <a:r>
              <a:rPr lang="el-GR" sz="1200" kern="1200" baseline="0" dirty="0" smtClean="0">
                <a:solidFill>
                  <a:schemeClr val="tx1"/>
                </a:solidFill>
                <a:effectLst/>
                <a:latin typeface="+mn-lt"/>
                <a:ea typeface="+mn-ea"/>
                <a:cs typeface="+mn-cs"/>
              </a:rPr>
              <a:t> πρότασης του κανονισμού</a:t>
            </a:r>
            <a:r>
              <a:rPr lang="el-GR" sz="1200" kern="1200" dirty="0" smtClean="0">
                <a:solidFill>
                  <a:schemeClr val="tx1"/>
                </a:solidFill>
                <a:effectLst/>
                <a:latin typeface="+mn-lt"/>
                <a:ea typeface="+mn-ea"/>
                <a:cs typeface="+mn-cs"/>
              </a:rPr>
              <a:t> :</a:t>
            </a:r>
          </a:p>
          <a:p>
            <a:r>
              <a:rPr lang="el-GR" sz="1200" kern="1200" dirty="0" smtClean="0">
                <a:solidFill>
                  <a:schemeClr val="tx1"/>
                </a:solidFill>
                <a:effectLst/>
                <a:latin typeface="+mn-lt"/>
                <a:ea typeface="+mn-ea"/>
                <a:cs typeface="+mn-cs"/>
              </a:rPr>
              <a:t> </a:t>
            </a:r>
          </a:p>
          <a:p>
            <a:pPr lvl="0"/>
            <a:r>
              <a:rPr lang="el-GR" sz="1200" u="sng" kern="1200" dirty="0" smtClean="0">
                <a:solidFill>
                  <a:schemeClr val="tx1"/>
                </a:solidFill>
                <a:effectLst/>
                <a:latin typeface="+mn-lt"/>
                <a:ea typeface="+mn-ea"/>
                <a:cs typeface="+mn-cs"/>
              </a:rPr>
              <a:t>Τεχνολογίες αιχμής (</a:t>
            </a:r>
            <a:r>
              <a:rPr lang="el-GR" sz="1200" u="sng" kern="1200" dirty="0" err="1" smtClean="0">
                <a:solidFill>
                  <a:schemeClr val="tx1"/>
                </a:solidFill>
                <a:effectLst/>
                <a:latin typeface="+mn-lt"/>
                <a:ea typeface="+mn-ea"/>
                <a:cs typeface="+mn-cs"/>
              </a:rPr>
              <a:t>deep</a:t>
            </a:r>
            <a:r>
              <a:rPr lang="el-GR" sz="1200" u="sng" kern="1200" dirty="0" smtClean="0">
                <a:solidFill>
                  <a:schemeClr val="tx1"/>
                </a:solidFill>
                <a:effectLst/>
                <a:latin typeface="+mn-lt"/>
                <a:ea typeface="+mn-ea"/>
                <a:cs typeface="+mn-cs"/>
              </a:rPr>
              <a:t>) και ψηφιακές τεχνολογίες</a:t>
            </a:r>
            <a:r>
              <a:rPr lang="el-GR" sz="1200" kern="1200" dirty="0" smtClean="0">
                <a:solidFill>
                  <a:schemeClr val="tx1"/>
                </a:solidFill>
                <a:effectLst/>
                <a:latin typeface="+mn-lt"/>
                <a:ea typeface="+mn-ea"/>
                <a:cs typeface="+mn-cs"/>
              </a:rPr>
              <a:t>, οι οποίες κατά κύριο λόγο, σχετίζονται με </a:t>
            </a:r>
            <a:r>
              <a:rPr lang="el-GR" sz="1200" kern="1200" dirty="0" err="1" smtClean="0">
                <a:solidFill>
                  <a:schemeClr val="tx1"/>
                </a:solidFill>
                <a:effectLst/>
                <a:latin typeface="+mn-lt"/>
                <a:ea typeface="+mn-ea"/>
                <a:cs typeface="+mn-cs"/>
              </a:rPr>
              <a:t>φωτονική</a:t>
            </a:r>
            <a:r>
              <a:rPr lang="el-GR" sz="1200" kern="1200" dirty="0" smtClean="0">
                <a:solidFill>
                  <a:schemeClr val="tx1"/>
                </a:solidFill>
                <a:effectLst/>
                <a:latin typeface="+mn-lt"/>
                <a:ea typeface="+mn-ea"/>
                <a:cs typeface="+mn-cs"/>
              </a:rPr>
              <a:t>, μικροηλεκτρονική, ημιαγωγούς, τεχνολογίες επικοινωνίας, προηγμένες τεχνολογίες υλικών, υπολογιστές υψηλής απόδοσης, μαζικά δεδομένα με εργαλεία επεξεργασίας, κβαντικές τεχνολογίες,  ασφαλείς υποδομές δεδομένων και οικοσυστήματα, τεχνητή νοημοσύνη και εικονική πραγματικότητα.</a:t>
            </a:r>
          </a:p>
          <a:p>
            <a:r>
              <a:rPr lang="el-GR" sz="1200" kern="1200" dirty="0" smtClean="0">
                <a:solidFill>
                  <a:schemeClr val="tx1"/>
                </a:solidFill>
                <a:effectLst/>
                <a:latin typeface="+mn-lt"/>
                <a:ea typeface="+mn-ea"/>
                <a:cs typeface="+mn-cs"/>
              </a:rPr>
              <a:t> </a:t>
            </a:r>
            <a:endParaRPr lang="el-GR" dirty="0" smtClean="0">
              <a:effectLst/>
            </a:endParaRPr>
          </a:p>
          <a:p>
            <a:pPr lvl="0"/>
            <a:r>
              <a:rPr lang="el-GR" sz="1200" u="sng" kern="1200" dirty="0" smtClean="0">
                <a:solidFill>
                  <a:schemeClr val="tx1"/>
                </a:solidFill>
                <a:effectLst/>
                <a:latin typeface="+mn-lt"/>
                <a:ea typeface="+mn-ea"/>
                <a:cs typeface="+mn-cs"/>
              </a:rPr>
              <a:t>Καθαρές τεχνολογίες και αποδοτική χρήση πόρων</a:t>
            </a:r>
            <a:r>
              <a:rPr lang="el-GR" sz="1200" kern="1200" dirty="0" smtClean="0">
                <a:solidFill>
                  <a:schemeClr val="tx1"/>
                </a:solidFill>
                <a:effectLst/>
                <a:latin typeface="+mn-lt"/>
                <a:ea typeface="+mn-ea"/>
                <a:cs typeface="+mn-cs"/>
              </a:rPr>
              <a:t>, όπου δύναται να περιλαμβάνουν μεταξύ των άλλων, ανανεώσιμες πηγές ενέργειας, αποθήκευση ηλεκτρικής ενέργειας, οχήματα πιο αποτελεσματικής κινητικότητας, αντλίες θερμότητας, ηλεκτρολύτες και κυψέλες καυσίμου.</a:t>
            </a:r>
            <a:endParaRPr lang="el-GR" dirty="0" smtClean="0">
              <a:effectLst/>
            </a:endParaRPr>
          </a:p>
          <a:p>
            <a:r>
              <a:rPr lang="el-GR" sz="1200" kern="1200" dirty="0" smtClean="0">
                <a:solidFill>
                  <a:schemeClr val="tx1"/>
                </a:solidFill>
                <a:effectLst/>
                <a:latin typeface="+mn-lt"/>
                <a:ea typeface="+mn-ea"/>
                <a:cs typeface="+mn-cs"/>
              </a:rPr>
              <a:t> </a:t>
            </a:r>
            <a:endParaRPr lang="el-GR" dirty="0" smtClean="0">
              <a:effectLst/>
            </a:endParaRPr>
          </a:p>
          <a:p>
            <a:pPr lvl="0"/>
            <a:r>
              <a:rPr lang="el-GR" sz="1200" u="sng" kern="1200" dirty="0" smtClean="0">
                <a:solidFill>
                  <a:schemeClr val="tx1"/>
                </a:solidFill>
                <a:effectLst/>
                <a:latin typeface="+mn-lt"/>
                <a:ea typeface="+mn-ea"/>
                <a:cs typeface="+mn-cs"/>
              </a:rPr>
              <a:t>Βιοτεχνολογίες</a:t>
            </a:r>
            <a:r>
              <a:rPr lang="el-GR" sz="1200" kern="1200" dirty="0" smtClean="0">
                <a:solidFill>
                  <a:schemeClr val="tx1"/>
                </a:solidFill>
                <a:effectLst/>
                <a:latin typeface="+mn-lt"/>
                <a:ea typeface="+mn-ea"/>
                <a:cs typeface="+mn-cs"/>
              </a:rPr>
              <a:t> όπου σχετίζονται με φαρμακευτικά προϊόντα, ιατρικές τεχνολογίες, βιομηχανική βιοτεχνολογία, διάθεση </a:t>
            </a:r>
            <a:r>
              <a:rPr lang="el-GR" sz="1200" kern="1200" dirty="0" err="1" smtClean="0">
                <a:solidFill>
                  <a:schemeClr val="tx1"/>
                </a:solidFill>
                <a:effectLst/>
                <a:latin typeface="+mn-lt"/>
                <a:ea typeface="+mn-ea"/>
                <a:cs typeface="+mn-cs"/>
              </a:rPr>
              <a:t>απορριμάτων</a:t>
            </a:r>
            <a:r>
              <a:rPr lang="el-GR" sz="1200" kern="1200" dirty="0" smtClean="0">
                <a:solidFill>
                  <a:schemeClr val="tx1"/>
                </a:solidFill>
                <a:effectLst/>
                <a:latin typeface="+mn-lt"/>
                <a:ea typeface="+mn-ea"/>
                <a:cs typeface="+mn-cs"/>
              </a:rPr>
              <a:t> και </a:t>
            </a:r>
            <a:r>
              <a:rPr lang="el-GR" sz="1200" kern="1200" dirty="0" err="1" smtClean="0">
                <a:solidFill>
                  <a:schemeClr val="tx1"/>
                </a:solidFill>
                <a:effectLst/>
                <a:latin typeface="+mn-lt"/>
                <a:ea typeface="+mn-ea"/>
                <a:cs typeface="+mn-cs"/>
              </a:rPr>
              <a:t>βιοκατασκευή</a:t>
            </a:r>
            <a:endParaRPr lang="el-GR" dirty="0" smtClean="0">
              <a:effectLst/>
            </a:endParaRPr>
          </a:p>
          <a:p>
            <a:r>
              <a:rPr lang="el-GR" sz="1200" kern="1200" dirty="0" smtClean="0">
                <a:solidFill>
                  <a:schemeClr val="tx1"/>
                </a:solidFill>
                <a:effectLst/>
                <a:latin typeface="+mn-lt"/>
                <a:ea typeface="+mn-ea"/>
                <a:cs typeface="+mn-cs"/>
              </a:rPr>
              <a:t> </a:t>
            </a:r>
          </a:p>
          <a:p>
            <a:r>
              <a:rPr lang="el-GR" sz="1200" kern="1200" dirty="0" smtClean="0">
                <a:solidFill>
                  <a:schemeClr val="tx1"/>
                </a:solidFill>
                <a:effectLst/>
                <a:latin typeface="+mn-lt"/>
                <a:ea typeface="+mn-ea"/>
                <a:cs typeface="+mn-cs"/>
              </a:rPr>
              <a:t> </a:t>
            </a:r>
          </a:p>
          <a:p>
            <a:r>
              <a:rPr lang="el-GR" sz="1200" kern="1200" dirty="0" smtClean="0">
                <a:solidFill>
                  <a:schemeClr val="tx1"/>
                </a:solidFill>
                <a:effectLst/>
                <a:latin typeface="+mn-lt"/>
                <a:ea typeface="+mn-ea"/>
                <a:cs typeface="+mn-cs"/>
              </a:rPr>
              <a:t>Αρχικά η Ε.Ε. προέβλεπε την έκδοση αναλυτικότερου οδηγού με κατευθυντήριες γραμμές για καλύτερο προσδιορισμό του πεδίου εφαρμογής, όμως κατά τη διάρκεια των διαπραγματεύσεων η συγκεκριμένη δέσμευση διαγράφηκε από το προοίμιο.</a:t>
            </a:r>
          </a:p>
          <a:p>
            <a:endParaRPr lang="el-GR" dirty="0" smtClean="0"/>
          </a:p>
          <a:p>
            <a:r>
              <a:rPr lang="el-GR" dirty="0" smtClean="0"/>
              <a:t>ΠΗΓΗ : Αναθεωρημένο</a:t>
            </a:r>
            <a:r>
              <a:rPr lang="el-GR" baseline="0" dirty="0" smtClean="0"/>
              <a:t> σχέδιο της πρότασης του κανονισμού</a:t>
            </a:r>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6</a:t>
            </a:fld>
            <a:endParaRPr lang="el-GR"/>
          </a:p>
        </p:txBody>
      </p:sp>
    </p:spTree>
    <p:extLst>
      <p:ext uri="{BB962C8B-B14F-4D97-AF65-F5344CB8AC3E}">
        <p14:creationId xmlns:p14="http://schemas.microsoft.com/office/powerpoint/2010/main" val="31325694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200" kern="1200" dirty="0" smtClean="0">
                <a:solidFill>
                  <a:schemeClr val="tx1"/>
                </a:solidFill>
                <a:effectLst/>
                <a:latin typeface="+mn-lt"/>
                <a:ea typeface="+mn-ea"/>
                <a:cs typeface="+mn-cs"/>
              </a:rPr>
              <a:t>Η Ευρωπαϊκή Ένωση πρέπει να διασφαλίσει την κυριαρχία και την ανταγωνιστικότητά της σε στρατηγικούς τομείς ενισχύοντας την ανθεκτικότητα και την παραγωγικότητά της, κινητοποιώντας τη χρηματοδότηση, μειώνοντας τις στρατηγικές της εξαρτήσεις, επενδύοντας στις δεξιότητες του μέλλοντος και κάνοντας την οικονομική, βιομηχανική και τεχνολογική της βάση κατάλληλη για το πράσινο και το ψηφιακό τη συνοχή και τους ίσους όρους </a:t>
            </a:r>
            <a:r>
              <a:rPr lang="el-GR" sz="1200" kern="1200" dirty="0" err="1" smtClean="0">
                <a:solidFill>
                  <a:schemeClr val="tx1"/>
                </a:solidFill>
                <a:effectLst/>
                <a:latin typeface="+mn-lt"/>
                <a:ea typeface="+mn-ea"/>
                <a:cs typeface="+mn-cs"/>
              </a:rPr>
              <a:t>ανταγωνισµού</a:t>
            </a:r>
            <a:r>
              <a:rPr lang="el-GR" sz="1200" kern="1200" dirty="0" smtClean="0">
                <a:solidFill>
                  <a:schemeClr val="tx1"/>
                </a:solidFill>
                <a:effectLst/>
                <a:latin typeface="+mn-lt"/>
                <a:ea typeface="+mn-ea"/>
                <a:cs typeface="+mn-cs"/>
              </a:rPr>
              <a:t> στην ενιαία αγορά. Για το σκοπό αυτό, το Ευρωπαϊκό Συμβούλιο χαιρετίζει τη </a:t>
            </a:r>
            <a:r>
              <a:rPr lang="el-GR" sz="1200" kern="1200" dirty="0" err="1" smtClean="0">
                <a:solidFill>
                  <a:schemeClr val="tx1"/>
                </a:solidFill>
                <a:effectLst/>
                <a:latin typeface="+mn-lt"/>
                <a:ea typeface="+mn-ea"/>
                <a:cs typeface="+mn-cs"/>
              </a:rPr>
              <a:t>μόχλευση</a:t>
            </a:r>
            <a:r>
              <a:rPr lang="el-GR" sz="1200" kern="1200" dirty="0" smtClean="0">
                <a:solidFill>
                  <a:schemeClr val="tx1"/>
                </a:solidFill>
                <a:effectLst/>
                <a:latin typeface="+mn-lt"/>
                <a:ea typeface="+mn-ea"/>
                <a:cs typeface="+mn-cs"/>
              </a:rPr>
              <a:t> των υφιστάμενων χρηματοδοτικών μέσων της ΕΕ για την ταχεία ανάπτυξη οικονομικής στήριξης για επενδύσεις σε κρίσιμες τεχνολογίες.</a:t>
            </a:r>
          </a:p>
          <a:p>
            <a:endParaRPr lang="el-GR" sz="1200" kern="1200" dirty="0" smtClean="0">
              <a:solidFill>
                <a:schemeClr val="tx1"/>
              </a:solidFill>
              <a:effectLst/>
              <a:latin typeface="+mn-lt"/>
              <a:ea typeface="+mn-ea"/>
              <a:cs typeface="+mn-cs"/>
            </a:endParaRPr>
          </a:p>
          <a:p>
            <a:r>
              <a:rPr lang="el-GR" sz="1200" kern="1200" dirty="0" smtClean="0">
                <a:solidFill>
                  <a:schemeClr val="tx1"/>
                </a:solidFill>
                <a:effectLst/>
                <a:latin typeface="+mn-lt"/>
                <a:ea typeface="+mn-ea"/>
                <a:cs typeface="+mn-cs"/>
              </a:rPr>
              <a:t>Η πρωτοβουλία </a:t>
            </a:r>
            <a:r>
              <a:rPr lang="en-US" sz="1200" kern="1200" dirty="0" smtClean="0">
                <a:solidFill>
                  <a:schemeClr val="tx1"/>
                </a:solidFill>
                <a:effectLst/>
                <a:latin typeface="+mn-lt"/>
                <a:ea typeface="+mn-ea"/>
                <a:cs typeface="+mn-cs"/>
              </a:rPr>
              <a:t>STEP</a:t>
            </a:r>
            <a:r>
              <a:rPr lang="el-GR" sz="1200" kern="1200" dirty="0" smtClean="0">
                <a:solidFill>
                  <a:schemeClr val="tx1"/>
                </a:solidFill>
                <a:effectLst/>
                <a:latin typeface="+mn-lt"/>
                <a:ea typeface="+mn-ea"/>
                <a:cs typeface="+mn-cs"/>
              </a:rPr>
              <a:t>, αποτελείται από τρεις Πυλώνες :</a:t>
            </a:r>
          </a:p>
          <a:p>
            <a:pPr marL="171450" indent="-171450">
              <a:buFontTx/>
              <a:buChar char="-"/>
            </a:pPr>
            <a:r>
              <a:rPr lang="el-GR" sz="1200" b="1" kern="1200" dirty="0" smtClean="0">
                <a:solidFill>
                  <a:schemeClr val="tx1"/>
                </a:solidFill>
                <a:effectLst/>
                <a:latin typeface="+mn-lt"/>
                <a:ea typeface="+mn-ea"/>
                <a:cs typeface="+mn-cs"/>
              </a:rPr>
              <a:t>Πυλώνας Ι</a:t>
            </a:r>
            <a:r>
              <a:rPr lang="el-GR" sz="1200" kern="1200" dirty="0" smtClean="0">
                <a:solidFill>
                  <a:schemeClr val="tx1"/>
                </a:solidFill>
                <a:effectLst/>
                <a:latin typeface="+mn-lt"/>
                <a:ea typeface="+mn-ea"/>
                <a:cs typeface="+mn-cs"/>
              </a:rPr>
              <a:t>, περιλαμβάνει  τα ταμεία  της Πολιτικής Συνοχής (ERDF, CF, JTF, E</a:t>
            </a:r>
            <a:r>
              <a:rPr lang="en-US" sz="1200" kern="1200" dirty="0" smtClean="0">
                <a:solidFill>
                  <a:schemeClr val="tx1"/>
                </a:solidFill>
                <a:effectLst/>
                <a:latin typeface="+mn-lt"/>
                <a:ea typeface="+mn-ea"/>
                <a:cs typeface="+mn-cs"/>
              </a:rPr>
              <a:t>S</a:t>
            </a:r>
            <a:r>
              <a:rPr lang="el-GR" sz="1200" kern="1200" dirty="0" smtClean="0">
                <a:solidFill>
                  <a:schemeClr val="tx1"/>
                </a:solidFill>
                <a:effectLst/>
                <a:latin typeface="+mn-lt"/>
                <a:ea typeface="+mn-ea"/>
                <a:cs typeface="+mn-cs"/>
              </a:rPr>
              <a:t>F+) και τα μέσα  RRF, </a:t>
            </a:r>
            <a:r>
              <a:rPr lang="el-GR" sz="1200" kern="1200" dirty="0" err="1" smtClean="0">
                <a:solidFill>
                  <a:schemeClr val="tx1"/>
                </a:solidFill>
                <a:effectLst/>
                <a:latin typeface="+mn-lt"/>
                <a:ea typeface="+mn-ea"/>
                <a:cs typeface="+mn-cs"/>
              </a:rPr>
              <a:t>Digital</a:t>
            </a:r>
            <a:r>
              <a:rPr lang="el-GR" sz="1200" kern="1200" dirty="0" smtClean="0">
                <a:solidFill>
                  <a:schemeClr val="tx1"/>
                </a:solidFill>
                <a:effectLst/>
                <a:latin typeface="+mn-lt"/>
                <a:ea typeface="+mn-ea"/>
                <a:cs typeface="+mn-cs"/>
              </a:rPr>
              <a:t> Europe, EU4Health, όπου προτείνεται τροποποίηση του κανονιστικού πλαισίου, για στήριξη τέτοιων έργων, χωρίς να μεταβάλλονται οι πόροι. (ωστόσο με την τελευταία</a:t>
            </a:r>
            <a:r>
              <a:rPr lang="el-GR" sz="1200" kern="1200" baseline="0" dirty="0" smtClean="0">
                <a:solidFill>
                  <a:schemeClr val="tx1"/>
                </a:solidFill>
                <a:effectLst/>
                <a:latin typeface="+mn-lt"/>
                <a:ea typeface="+mn-ea"/>
                <a:cs typeface="+mn-cs"/>
              </a:rPr>
              <a:t> σχέδιο της πρότασης δίνεται η δυνατότητα για χρήση πόρων του </a:t>
            </a:r>
            <a:r>
              <a:rPr lang="en-US" sz="1200" kern="1200" baseline="0" dirty="0" smtClean="0">
                <a:solidFill>
                  <a:schemeClr val="tx1"/>
                </a:solidFill>
                <a:effectLst/>
                <a:latin typeface="+mn-lt"/>
                <a:ea typeface="+mn-ea"/>
                <a:cs typeface="+mn-cs"/>
              </a:rPr>
              <a:t>A</a:t>
            </a:r>
            <a:r>
              <a:rPr lang="el-GR" sz="1200" kern="1200" baseline="0" dirty="0" err="1" smtClean="0">
                <a:solidFill>
                  <a:schemeClr val="tx1"/>
                </a:solidFill>
                <a:effectLst/>
                <a:latin typeface="+mn-lt"/>
                <a:ea typeface="+mn-ea"/>
                <a:cs typeface="+mn-cs"/>
              </a:rPr>
              <a:t>ποθεματικού</a:t>
            </a:r>
            <a:r>
              <a:rPr lang="el-GR" sz="1200" kern="1200" baseline="0" dirty="0" smtClean="0">
                <a:solidFill>
                  <a:schemeClr val="tx1"/>
                </a:solidFill>
                <a:effectLst/>
                <a:latin typeface="+mn-lt"/>
                <a:ea typeface="+mn-ea"/>
                <a:cs typeface="+mn-cs"/>
              </a:rPr>
              <a:t> προσαρμογής στο </a:t>
            </a:r>
            <a:r>
              <a:rPr lang="en-US" sz="1200" kern="1200" baseline="0" dirty="0" err="1" smtClean="0">
                <a:solidFill>
                  <a:schemeClr val="tx1"/>
                </a:solidFill>
                <a:effectLst/>
                <a:latin typeface="+mn-lt"/>
                <a:ea typeface="+mn-ea"/>
                <a:cs typeface="+mn-cs"/>
              </a:rPr>
              <a:t>Brexit</a:t>
            </a:r>
            <a:r>
              <a:rPr lang="en-US" sz="1200" kern="1200" baseline="0" dirty="0" smtClean="0">
                <a:solidFill>
                  <a:schemeClr val="tx1"/>
                </a:solidFill>
                <a:effectLst/>
                <a:latin typeface="+mn-lt"/>
                <a:ea typeface="+mn-ea"/>
                <a:cs typeface="+mn-cs"/>
              </a:rPr>
              <a:t>,</a:t>
            </a:r>
            <a:r>
              <a:rPr lang="el-GR" sz="1200" kern="1200" baseline="0" dirty="0" smtClean="0">
                <a:solidFill>
                  <a:schemeClr val="tx1"/>
                </a:solidFill>
                <a:effectLst/>
                <a:latin typeface="+mn-lt"/>
                <a:ea typeface="+mn-ea"/>
                <a:cs typeface="+mn-cs"/>
              </a:rPr>
              <a:t> για την ενίσχυση των προγραμμάτων της Πολιτικής Συνοχής</a:t>
            </a:r>
          </a:p>
          <a:p>
            <a:pPr marL="171450" indent="-171450">
              <a:buFontTx/>
              <a:buChar char="-"/>
            </a:pPr>
            <a:endParaRPr lang="el-GR" sz="1200" kern="1200" baseline="0" dirty="0" smtClean="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l-GR" sz="1200" b="1" kern="1200" baseline="0" dirty="0" smtClean="0">
                <a:solidFill>
                  <a:schemeClr val="tx1"/>
                </a:solidFill>
                <a:effectLst/>
                <a:latin typeface="+mn-lt"/>
                <a:ea typeface="+mn-ea"/>
                <a:cs typeface="+mn-cs"/>
              </a:rPr>
              <a:t>Πυλώνας ΙΙ, </a:t>
            </a:r>
            <a:r>
              <a:rPr lang="el-GR" sz="1200" kern="1200" dirty="0" smtClean="0">
                <a:solidFill>
                  <a:schemeClr val="tx1"/>
                </a:solidFill>
                <a:effectLst/>
                <a:latin typeface="+mn-lt"/>
                <a:ea typeface="+mn-ea"/>
                <a:cs typeface="+mn-cs"/>
              </a:rPr>
              <a:t>περιλαμβάνει τα μέσα άμεσης διαχείρισης, </a:t>
            </a:r>
            <a:r>
              <a:rPr lang="el-GR" sz="1200" kern="1200" dirty="0" err="1" smtClean="0">
                <a:solidFill>
                  <a:schemeClr val="tx1"/>
                </a:solidFill>
                <a:effectLst/>
                <a:latin typeface="+mn-lt"/>
                <a:ea typeface="+mn-ea"/>
                <a:cs typeface="+mn-cs"/>
              </a:rPr>
              <a:t>InvestEU</a:t>
            </a:r>
            <a:r>
              <a:rPr lang="el-GR" sz="1200" kern="1200" dirty="0" smtClean="0">
                <a:solidFill>
                  <a:schemeClr val="tx1"/>
                </a:solidFill>
                <a:effectLst/>
                <a:latin typeface="+mn-lt"/>
                <a:ea typeface="+mn-ea"/>
                <a:cs typeface="+mn-cs"/>
              </a:rPr>
              <a:t>, European </a:t>
            </a:r>
            <a:r>
              <a:rPr lang="el-GR" sz="1200" kern="1200" dirty="0" err="1" smtClean="0">
                <a:solidFill>
                  <a:schemeClr val="tx1"/>
                </a:solidFill>
                <a:effectLst/>
                <a:latin typeface="+mn-lt"/>
                <a:ea typeface="+mn-ea"/>
                <a:cs typeface="+mn-cs"/>
              </a:rPr>
              <a:t>Innovation</a:t>
            </a:r>
            <a:r>
              <a:rPr lang="el-GR" sz="1200" kern="1200" dirty="0" smtClean="0">
                <a:solidFill>
                  <a:schemeClr val="tx1"/>
                </a:solidFill>
                <a:effectLst/>
                <a:latin typeface="+mn-lt"/>
                <a:ea typeface="+mn-ea"/>
                <a:cs typeface="+mn-cs"/>
              </a:rPr>
              <a:t> Council, </a:t>
            </a:r>
            <a:r>
              <a:rPr lang="el-GR" sz="1200" kern="1200" dirty="0" err="1" smtClean="0">
                <a:solidFill>
                  <a:schemeClr val="tx1"/>
                </a:solidFill>
                <a:effectLst/>
                <a:latin typeface="+mn-lt"/>
                <a:ea typeface="+mn-ea"/>
                <a:cs typeface="+mn-cs"/>
              </a:rPr>
              <a:t>Innovation</a:t>
            </a:r>
            <a:r>
              <a:rPr lang="el-GR" sz="1200" kern="1200" dirty="0" smtClean="0">
                <a:solidFill>
                  <a:schemeClr val="tx1"/>
                </a:solidFill>
                <a:effectLst/>
                <a:latin typeface="+mn-lt"/>
                <a:ea typeface="+mn-ea"/>
                <a:cs typeface="+mn-cs"/>
              </a:rPr>
              <a:t> Fund, και European </a:t>
            </a:r>
            <a:r>
              <a:rPr lang="el-GR" sz="1200" kern="1200" dirty="0" err="1" smtClean="0">
                <a:solidFill>
                  <a:schemeClr val="tx1"/>
                </a:solidFill>
                <a:effectLst/>
                <a:latin typeface="+mn-lt"/>
                <a:ea typeface="+mn-ea"/>
                <a:cs typeface="+mn-cs"/>
              </a:rPr>
              <a:t>Defence</a:t>
            </a:r>
            <a:r>
              <a:rPr lang="el-GR" sz="1200" kern="1200" dirty="0" smtClean="0">
                <a:solidFill>
                  <a:schemeClr val="tx1"/>
                </a:solidFill>
                <a:effectLst/>
                <a:latin typeface="+mn-lt"/>
                <a:ea typeface="+mn-ea"/>
                <a:cs typeface="+mn-cs"/>
              </a:rPr>
              <a:t> Fund, που   θα ενισχυθούν με επιπλέον πιστώσεις, για την υποστήριξη των εν λόγω δράσεων,</a:t>
            </a:r>
            <a:r>
              <a:rPr lang="el-GR" sz="1200" kern="1200" baseline="0" dirty="0" smtClean="0">
                <a:solidFill>
                  <a:schemeClr val="tx1"/>
                </a:solidFill>
                <a:effectLst/>
                <a:latin typeface="+mn-lt"/>
                <a:ea typeface="+mn-ea"/>
                <a:cs typeface="+mn-cs"/>
              </a:rPr>
              <a:t> το τελικό ποσό με το οποίο θα ενισχυθούν δεν έχει καθορισθεί αρχικά </a:t>
            </a:r>
            <a:r>
              <a:rPr lang="el-GR" sz="1200" kern="1200" baseline="0" dirty="0" err="1" smtClean="0">
                <a:solidFill>
                  <a:schemeClr val="tx1"/>
                </a:solidFill>
                <a:effectLst/>
                <a:latin typeface="+mn-lt"/>
                <a:ea typeface="+mn-ea"/>
                <a:cs typeface="+mn-cs"/>
              </a:rPr>
              <a:t>προβλέποταν</a:t>
            </a:r>
            <a:r>
              <a:rPr lang="el-GR" sz="1200" kern="1200" baseline="0" dirty="0" smtClean="0">
                <a:solidFill>
                  <a:schemeClr val="tx1"/>
                </a:solidFill>
                <a:effectLst/>
                <a:latin typeface="+mn-lt"/>
                <a:ea typeface="+mn-ea"/>
                <a:cs typeface="+mn-cs"/>
              </a:rPr>
              <a:t> 10 δις ΕΥΡΩ</a:t>
            </a:r>
            <a:endParaRPr lang="el-GR" sz="1200" kern="1200" dirty="0" smtClean="0">
              <a:solidFill>
                <a:schemeClr val="tx1"/>
              </a:solidFill>
              <a:effectLst/>
              <a:latin typeface="+mn-lt"/>
              <a:ea typeface="+mn-ea"/>
              <a:cs typeface="+mn-cs"/>
            </a:endParaRPr>
          </a:p>
          <a:p>
            <a:pPr marL="171450" indent="-171450">
              <a:buFontTx/>
              <a:buChar char="-"/>
            </a:pPr>
            <a:endParaRPr lang="el-GR" sz="1200" b="1" kern="1200" dirty="0" smtClean="0">
              <a:solidFill>
                <a:schemeClr val="tx1"/>
              </a:solidFill>
              <a:effectLst/>
              <a:latin typeface="+mn-lt"/>
              <a:ea typeface="+mn-ea"/>
              <a:cs typeface="+mn-cs"/>
            </a:endParaRPr>
          </a:p>
          <a:p>
            <a:pPr lvl="0"/>
            <a:r>
              <a:rPr lang="el-GR" sz="1200" b="1" kern="1200" dirty="0" smtClean="0">
                <a:solidFill>
                  <a:schemeClr val="tx1"/>
                </a:solidFill>
                <a:effectLst/>
                <a:latin typeface="+mn-lt"/>
                <a:ea typeface="+mn-ea"/>
                <a:cs typeface="+mn-cs"/>
              </a:rPr>
              <a:t>- Πυλώνας ΙΙΙ</a:t>
            </a:r>
            <a:r>
              <a:rPr lang="el-GR" sz="1200" kern="1200" dirty="0" smtClean="0">
                <a:solidFill>
                  <a:schemeClr val="tx1"/>
                </a:solidFill>
                <a:effectLst/>
                <a:latin typeface="+mn-lt"/>
                <a:ea typeface="+mn-ea"/>
                <a:cs typeface="+mn-cs"/>
              </a:rPr>
              <a:t> δημιουργούνται συνέργειες μεταξύ των Πυλώνων Ι και ΙΙ. Τα έργα που υποβάλλονται για χρηματοδότηση και τα οποία είναι υψηλής ποιότητας, θα λαμβάνουν σφραγίδα κυριαρχίας προκειμένου να αποκτούν γρήγορη πρόσβαση σε χρηματοδότηση βάσει των μέσων του Πυλώνα Ι. Επίσης, προβλέπεται η δημιουργία πλατφόρμας για παροχή πληροφορίας και κατεύθυνσης των φορέων υλοποίησης στις ευκαιρίες χρηματοδότησης. Ένα νέο «</a:t>
            </a:r>
            <a:r>
              <a:rPr lang="el-GR" sz="1200" kern="1200" dirty="0" err="1" smtClean="0">
                <a:solidFill>
                  <a:schemeClr val="tx1"/>
                </a:solidFill>
                <a:effectLst/>
                <a:latin typeface="+mn-lt"/>
                <a:ea typeface="+mn-ea"/>
                <a:cs typeface="+mn-cs"/>
              </a:rPr>
              <a:t>one</a:t>
            </a:r>
            <a:r>
              <a:rPr lang="el-GR" sz="1200" kern="1200" dirty="0" smtClean="0">
                <a:solidFill>
                  <a:schemeClr val="tx1"/>
                </a:solidFill>
                <a:effectLst/>
                <a:latin typeface="+mn-lt"/>
                <a:ea typeface="+mn-ea"/>
                <a:cs typeface="+mn-cs"/>
              </a:rPr>
              <a:t> </a:t>
            </a:r>
            <a:r>
              <a:rPr lang="el-GR" sz="1200" kern="1200" dirty="0" err="1" smtClean="0">
                <a:solidFill>
                  <a:schemeClr val="tx1"/>
                </a:solidFill>
                <a:effectLst/>
                <a:latin typeface="+mn-lt"/>
                <a:ea typeface="+mn-ea"/>
                <a:cs typeface="+mn-cs"/>
              </a:rPr>
              <a:t>stop</a:t>
            </a:r>
            <a:r>
              <a:rPr lang="el-GR" sz="1200" kern="1200" dirty="0" smtClean="0">
                <a:solidFill>
                  <a:schemeClr val="tx1"/>
                </a:solidFill>
                <a:effectLst/>
                <a:latin typeface="+mn-lt"/>
                <a:ea typeface="+mn-ea"/>
                <a:cs typeface="+mn-cs"/>
              </a:rPr>
              <a:t> </a:t>
            </a:r>
            <a:r>
              <a:rPr lang="el-GR" sz="1200" kern="1200" dirty="0" err="1" smtClean="0">
                <a:solidFill>
                  <a:schemeClr val="tx1"/>
                </a:solidFill>
                <a:effectLst/>
                <a:latin typeface="+mn-lt"/>
                <a:ea typeface="+mn-ea"/>
                <a:cs typeface="+mn-cs"/>
              </a:rPr>
              <a:t>shop</a:t>
            </a:r>
            <a:r>
              <a:rPr lang="el-GR" sz="1200" kern="1200" dirty="0" smtClean="0">
                <a:solidFill>
                  <a:schemeClr val="tx1"/>
                </a:solidFill>
                <a:effectLst/>
                <a:latin typeface="+mn-lt"/>
                <a:ea typeface="+mn-ea"/>
                <a:cs typeface="+mn-cs"/>
              </a:rPr>
              <a:t>» θα προσφέρει στήριξη στους φορείς των έργων και τα Κ-Μ.</a:t>
            </a:r>
          </a:p>
          <a:p>
            <a:r>
              <a:rPr lang="el-GR" sz="1200" kern="1200" dirty="0" smtClean="0">
                <a:solidFill>
                  <a:schemeClr val="tx1"/>
                </a:solidFill>
                <a:effectLst/>
                <a:latin typeface="+mn-lt"/>
                <a:ea typeface="+mn-ea"/>
                <a:cs typeface="+mn-cs"/>
              </a:rPr>
              <a:t>Όσον αφορά τις κρατικές ενισχύσεις, θα προβλέπονται ευνοϊκότεροι όροι για τα έργα που πληρούν τις προδιαγραφές του STEP</a:t>
            </a:r>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7</a:t>
            </a:fld>
            <a:endParaRPr lang="el-GR"/>
          </a:p>
        </p:txBody>
      </p:sp>
    </p:spTree>
    <p:extLst>
      <p:ext uri="{BB962C8B-B14F-4D97-AF65-F5344CB8AC3E}">
        <p14:creationId xmlns:p14="http://schemas.microsoft.com/office/powerpoint/2010/main" val="38157752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t>Προτείνεται</a:t>
            </a:r>
            <a:r>
              <a:rPr lang="el-GR" baseline="0" dirty="0" smtClean="0"/>
              <a:t> τροποποίηση των ανωτέρω κανονισμών που αφορούν τα προγράμματα ΕΣΠΑ και </a:t>
            </a:r>
            <a:r>
              <a:rPr lang="el-GR" baseline="0" dirty="0" err="1" smtClean="0"/>
              <a:t>στ</a:t>
            </a:r>
            <a:r>
              <a:rPr lang="en-US" baseline="0" dirty="0" smtClean="0"/>
              <a:t>o</a:t>
            </a:r>
            <a:r>
              <a:rPr lang="el-GR" baseline="0" dirty="0" smtClean="0"/>
              <a:t> τελευταίο σχέδιο αναφέρεται η δυνατότητα χρηματοδότησης από το Αποθεματικό Προσαρμογής στο </a:t>
            </a:r>
            <a:r>
              <a:rPr lang="en-US" baseline="0" dirty="0" err="1" smtClean="0"/>
              <a:t>Brexit</a:t>
            </a:r>
            <a:r>
              <a:rPr lang="en-US" baseline="0" dirty="0" smtClean="0"/>
              <a:t>  </a:t>
            </a:r>
            <a:r>
              <a:rPr lang="el-GR" baseline="0" dirty="0" smtClean="0"/>
              <a:t>προς τα προγράμματα της Πολιτικής Συνοχής.</a:t>
            </a:r>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8</a:t>
            </a:fld>
            <a:endParaRPr lang="el-GR"/>
          </a:p>
        </p:txBody>
      </p:sp>
    </p:spTree>
    <p:extLst>
      <p:ext uri="{BB962C8B-B14F-4D97-AF65-F5344CB8AC3E}">
        <p14:creationId xmlns:p14="http://schemas.microsoft.com/office/powerpoint/2010/main" val="3658035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aseline="0" dirty="0" smtClean="0"/>
              <a:t>Κάποια βασικά χαρακτηριστικά του </a:t>
            </a:r>
            <a:r>
              <a:rPr lang="en-US" baseline="0" dirty="0" smtClean="0"/>
              <a:t>STEP </a:t>
            </a:r>
            <a:r>
              <a:rPr lang="el-GR" baseline="0" dirty="0" smtClean="0"/>
              <a:t>σε σχέση με την Πολιτική Συνοχής είναι τα εξής :</a:t>
            </a:r>
          </a:p>
          <a:p>
            <a:endParaRPr lang="el-GR" baseline="0" dirty="0" smtClean="0"/>
          </a:p>
          <a:p>
            <a:pPr>
              <a:buFont typeface="Courier New" panose="02070309020205020404" pitchFamily="49" charset="0"/>
              <a:buChar char="o"/>
            </a:pPr>
            <a:r>
              <a:rPr lang="el-GR" dirty="0" smtClean="0"/>
              <a:t>Εθελοντική συνεισφορά των προγραμμάτων ΕΣΠΑ για το </a:t>
            </a:r>
            <a:r>
              <a:rPr lang="en-US" dirty="0" smtClean="0"/>
              <a:t>STEP</a:t>
            </a:r>
          </a:p>
          <a:p>
            <a:pPr>
              <a:buFont typeface="Courier New" panose="02070309020205020404" pitchFamily="49" charset="0"/>
              <a:buChar char="o"/>
            </a:pPr>
            <a:r>
              <a:rPr lang="el-GR" dirty="0" smtClean="0"/>
              <a:t>Δυνατότητα υποστήριξης και μεγάλων επιχειρήσεων</a:t>
            </a:r>
          </a:p>
          <a:p>
            <a:pPr>
              <a:buFont typeface="Courier New" panose="02070309020205020404" pitchFamily="49" charset="0"/>
              <a:buChar char="o"/>
            </a:pPr>
            <a:r>
              <a:rPr lang="el-GR" dirty="0" smtClean="0"/>
              <a:t>Οι τεχνολογίες </a:t>
            </a:r>
            <a:r>
              <a:rPr lang="en-US" dirty="0" smtClean="0"/>
              <a:t>STEP </a:t>
            </a:r>
            <a:r>
              <a:rPr lang="el-GR" dirty="0" smtClean="0"/>
              <a:t>δεν είναι απαραίτητο να εντάσσονται στο πλαίσιο της Εθνικής Στρατηγικής Έξυπνης Εξειδίκευσης</a:t>
            </a:r>
          </a:p>
          <a:p>
            <a:pPr>
              <a:buFont typeface="Courier New" panose="02070309020205020404" pitchFamily="49" charset="0"/>
              <a:buChar char="o"/>
            </a:pPr>
            <a:r>
              <a:rPr lang="el-GR" dirty="0" smtClean="0"/>
              <a:t>Απαιτείται αναθεώρηση των προγραμμάτων ΕΣΠΑ, η οποία θα πρέπει να έχει εγκριθεί από την Ε.Ε. το αργότερο έως τις 31 -10-2024, προκειμένου να καταβληθεί προχρηματοδότηση έως το τέλος του 2024.</a:t>
            </a:r>
          </a:p>
          <a:p>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B5230455-3940-E94B-B680-5585781AEA90}" type="slidenum">
              <a:rPr lang="el-GR" smtClean="0"/>
              <a:t>9</a:t>
            </a:fld>
            <a:endParaRPr lang="el-GR"/>
          </a:p>
        </p:txBody>
      </p:sp>
    </p:spTree>
    <p:extLst>
      <p:ext uri="{BB962C8B-B14F-4D97-AF65-F5344CB8AC3E}">
        <p14:creationId xmlns:p14="http://schemas.microsoft.com/office/powerpoint/2010/main" val="4600571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4" name="Θέση ημερομηνίας 3">
            <a:extLst>
              <a:ext uri="{FF2B5EF4-FFF2-40B4-BE49-F238E27FC236}">
                <a16:creationId xmlns:a16="http://schemas.microsoft.com/office/drawing/2014/main" id="{6752D1B5-BA53-6481-474E-2EE7A6D1FF12}"/>
              </a:ext>
            </a:extLst>
          </p:cNvPr>
          <p:cNvSpPr>
            <a:spLocks noGrp="1"/>
          </p:cNvSpPr>
          <p:nvPr>
            <p:ph type="dt" sz="half" idx="10"/>
          </p:nvPr>
        </p:nvSpPr>
        <p:spPr/>
        <p:txBody>
          <a:bodyPr/>
          <a:lstStyle/>
          <a:p>
            <a:fld id="{FA18AEA9-71C6-468C-BEB2-7FB1CAECB70F}" type="datetimeFigureOut">
              <a:rPr lang="el-GR" smtClean="0"/>
              <a:t>22/11/2023</a:t>
            </a:fld>
            <a:endParaRPr lang="el-GR"/>
          </a:p>
        </p:txBody>
      </p:sp>
      <p:sp>
        <p:nvSpPr>
          <p:cNvPr id="5" name="Θέση υποσέλιδου 4">
            <a:extLst>
              <a:ext uri="{FF2B5EF4-FFF2-40B4-BE49-F238E27FC236}">
                <a16:creationId xmlns:a16="http://schemas.microsoft.com/office/drawing/2014/main" id="{DB707AFC-FF13-3D18-A576-6BFF1AD4DF51}"/>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EBA11A37-CB44-6D2D-E490-97C6255F48DB}"/>
              </a:ext>
            </a:extLst>
          </p:cNvPr>
          <p:cNvSpPr>
            <a:spLocks noGrp="1"/>
          </p:cNvSpPr>
          <p:nvPr>
            <p:ph type="sldNum" sz="quarter" idx="12"/>
          </p:nvPr>
        </p:nvSpPr>
        <p:spPr/>
        <p:txBody>
          <a:bodyPr/>
          <a:lstStyle/>
          <a:p>
            <a:fld id="{F8B1DC26-6129-45E6-B3DE-8F39747A7F71}" type="slidenum">
              <a:rPr lang="el-GR" smtClean="0"/>
              <a:t>‹#›</a:t>
            </a:fld>
            <a:endParaRPr lang="el-GR"/>
          </a:p>
        </p:txBody>
      </p:sp>
      <p:sp>
        <p:nvSpPr>
          <p:cNvPr id="7" name="Θέση τίτλου 1">
            <a:extLst>
              <a:ext uri="{FF2B5EF4-FFF2-40B4-BE49-F238E27FC236}">
                <a16:creationId xmlns:a16="http://schemas.microsoft.com/office/drawing/2014/main" id="{7E16175E-F3D0-4B46-2EE5-9C896A109045}"/>
              </a:ext>
            </a:extLst>
          </p:cNvPr>
          <p:cNvSpPr>
            <a:spLocks noGrp="1"/>
          </p:cNvSpPr>
          <p:nvPr>
            <p:ph type="title"/>
          </p:nvPr>
        </p:nvSpPr>
        <p:spPr>
          <a:xfrm>
            <a:off x="1406758" y="1775281"/>
            <a:ext cx="20906602" cy="2651126"/>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Tree>
    <p:extLst>
      <p:ext uri="{BB962C8B-B14F-4D97-AF65-F5344CB8AC3E}">
        <p14:creationId xmlns:p14="http://schemas.microsoft.com/office/powerpoint/2010/main" val="3135145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1_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4E3C192-E8D6-C541-99B1-5FC986B72C73}"/>
              </a:ext>
            </a:extLst>
          </p:cNvPr>
          <p:cNvSpPr>
            <a:spLocks noGrp="1"/>
          </p:cNvSpPr>
          <p:nvPr>
            <p:ph type="title"/>
          </p:nvPr>
        </p:nvSpPr>
        <p:spPr>
          <a:xfrm>
            <a:off x="1669625"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922D709-00C7-6849-82F6-B71C2F281DBA}"/>
              </a:ext>
            </a:extLst>
          </p:cNvPr>
          <p:cNvSpPr>
            <a:spLocks noGrp="1"/>
          </p:cNvSpPr>
          <p:nvPr>
            <p:ph type="body" idx="1"/>
          </p:nvPr>
        </p:nvSpPr>
        <p:spPr>
          <a:xfrm>
            <a:off x="1669626" y="3362326"/>
            <a:ext cx="10254460" cy="1647824"/>
          </a:xfrm>
          <a:prstGeom prst="rect">
            <a:avLst/>
          </a:prstGeom>
        </p:spPr>
        <p:txBody>
          <a:bodyPr anchor="b"/>
          <a:lstStyle>
            <a:lvl1pPr marL="0" indent="0">
              <a:buNone/>
              <a:defRPr sz="4772" b="1">
                <a:solidFill>
                  <a:srgbClr val="0D4F8C"/>
                </a:solidFill>
                <a:latin typeface="Trebuchet MS" panose="020B0603020202020204" pitchFamily="34" charset="0"/>
              </a:defRPr>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dirty="0"/>
              <a:t>Στυλ κειμένου υποδείγματος</a:t>
            </a:r>
          </a:p>
        </p:txBody>
      </p:sp>
      <p:sp>
        <p:nvSpPr>
          <p:cNvPr id="4" name="Θέση περιεχομένου 3">
            <a:extLst>
              <a:ext uri="{FF2B5EF4-FFF2-40B4-BE49-F238E27FC236}">
                <a16:creationId xmlns:a16="http://schemas.microsoft.com/office/drawing/2014/main" id="{E7DFD192-A261-B246-8F4F-44230F988EA9}"/>
              </a:ext>
            </a:extLst>
          </p:cNvPr>
          <p:cNvSpPr>
            <a:spLocks noGrp="1"/>
          </p:cNvSpPr>
          <p:nvPr>
            <p:ph sz="half" idx="2"/>
          </p:nvPr>
        </p:nvSpPr>
        <p:spPr>
          <a:xfrm>
            <a:off x="1669626" y="5010150"/>
            <a:ext cx="10254460" cy="7369176"/>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5" name="Θέση κειμένου 4">
            <a:extLst>
              <a:ext uri="{FF2B5EF4-FFF2-40B4-BE49-F238E27FC236}">
                <a16:creationId xmlns:a16="http://schemas.microsoft.com/office/drawing/2014/main" id="{B53B8C0F-27A1-9641-9516-D33AEA8CE451}"/>
              </a:ext>
            </a:extLst>
          </p:cNvPr>
          <p:cNvSpPr>
            <a:spLocks noGrp="1"/>
          </p:cNvSpPr>
          <p:nvPr>
            <p:ph type="body" sz="quarter" idx="3"/>
          </p:nvPr>
        </p:nvSpPr>
        <p:spPr>
          <a:xfrm>
            <a:off x="12271266" y="3362326"/>
            <a:ext cx="10304961" cy="1647824"/>
          </a:xfrm>
          <a:prstGeom prst="rect">
            <a:avLst/>
          </a:prstGeom>
        </p:spPr>
        <p:txBody>
          <a:bodyPr anchor="b"/>
          <a:lstStyle>
            <a:lvl1pPr marL="0" indent="0">
              <a:buNone/>
              <a:defRPr sz="4772" b="1">
                <a:solidFill>
                  <a:srgbClr val="0D4F8C"/>
                </a:solidFill>
                <a:latin typeface="Trebuchet MS" panose="020B0603020202020204" pitchFamily="34" charset="0"/>
              </a:defRPr>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dirty="0"/>
              <a:t>Στυλ κειμένου υποδείγματος</a:t>
            </a:r>
          </a:p>
        </p:txBody>
      </p:sp>
      <p:sp>
        <p:nvSpPr>
          <p:cNvPr id="6" name="Θέση περιεχομένου 5">
            <a:extLst>
              <a:ext uri="{FF2B5EF4-FFF2-40B4-BE49-F238E27FC236}">
                <a16:creationId xmlns:a16="http://schemas.microsoft.com/office/drawing/2014/main" id="{780BAD56-F9FA-1C47-B89A-73E69F5C3BE6}"/>
              </a:ext>
            </a:extLst>
          </p:cNvPr>
          <p:cNvSpPr>
            <a:spLocks noGrp="1"/>
          </p:cNvSpPr>
          <p:nvPr>
            <p:ph sz="quarter" idx="4"/>
          </p:nvPr>
        </p:nvSpPr>
        <p:spPr>
          <a:xfrm>
            <a:off x="12271266" y="5010150"/>
            <a:ext cx="10304961" cy="7369176"/>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2022833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38F63-D0B7-F242-B11E-217E108FB75D}"/>
              </a:ext>
            </a:extLst>
          </p:cNvPr>
          <p:cNvSpPr>
            <a:spLocks noGrp="1"/>
          </p:cNvSpPr>
          <p:nvPr>
            <p:ph type="title"/>
          </p:nvPr>
        </p:nvSpPr>
        <p:spPr>
          <a:xfrm>
            <a:off x="1666468"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Tree>
    <p:extLst>
      <p:ext uri="{BB962C8B-B14F-4D97-AF65-F5344CB8AC3E}">
        <p14:creationId xmlns:p14="http://schemas.microsoft.com/office/powerpoint/2010/main" val="28739376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819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1_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4F22B7-AABD-BD40-B43B-EEBB5BFCBA5F}"/>
              </a:ext>
            </a:extLst>
          </p:cNvPr>
          <p:cNvSpPr>
            <a:spLocks noGrp="1"/>
          </p:cNvSpPr>
          <p:nvPr>
            <p:ph type="title"/>
          </p:nvPr>
        </p:nvSpPr>
        <p:spPr>
          <a:xfrm>
            <a:off x="1669627" y="914400"/>
            <a:ext cx="7817881" cy="3200400"/>
          </a:xfrm>
          <a:prstGeom prst="rect">
            <a:avLst/>
          </a:prstGeom>
        </p:spPr>
        <p:txBody>
          <a:bodyPr anchor="b"/>
          <a:lstStyle>
            <a:lvl1pPr>
              <a:defRPr sz="6362"/>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13C8B233-910C-2646-8277-96769BD5BA64}"/>
              </a:ext>
            </a:extLst>
          </p:cNvPr>
          <p:cNvSpPr>
            <a:spLocks noGrp="1"/>
          </p:cNvSpPr>
          <p:nvPr>
            <p:ph idx="1"/>
          </p:nvPr>
        </p:nvSpPr>
        <p:spPr>
          <a:xfrm>
            <a:off x="10304961" y="1974851"/>
            <a:ext cx="12271266" cy="9747250"/>
          </a:xfrm>
          <a:prstGeom prst="rect">
            <a:avLst/>
          </a:prstGeom>
        </p:spPr>
        <p:txBody>
          <a:bodyPr/>
          <a:lstStyle>
            <a:lvl1pPr>
              <a:defRPr sz="6362"/>
            </a:lvl1pPr>
            <a:lvl2pPr>
              <a:defRPr sz="5567"/>
            </a:lvl2pPr>
            <a:lvl3pPr>
              <a:defRPr sz="4772"/>
            </a:lvl3pPr>
            <a:lvl4pPr>
              <a:defRPr sz="3976"/>
            </a:lvl4pPr>
            <a:lvl5pPr>
              <a:defRPr sz="3976"/>
            </a:lvl5pPr>
            <a:lvl6pPr>
              <a:defRPr sz="3976"/>
            </a:lvl6pPr>
            <a:lvl7pPr>
              <a:defRPr sz="3976"/>
            </a:lvl7pPr>
            <a:lvl8pPr>
              <a:defRPr sz="3976"/>
            </a:lvl8pPr>
            <a:lvl9pPr>
              <a:defRPr sz="3976"/>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6DF32913-5D8F-C44E-A202-534B792B71CA}"/>
              </a:ext>
            </a:extLst>
          </p:cNvPr>
          <p:cNvSpPr>
            <a:spLocks noGrp="1"/>
          </p:cNvSpPr>
          <p:nvPr>
            <p:ph type="body" sz="half" idx="2"/>
          </p:nvPr>
        </p:nvSpPr>
        <p:spPr>
          <a:xfrm>
            <a:off x="1669627" y="4114800"/>
            <a:ext cx="7817881" cy="7623176"/>
          </a:xfrm>
          <a:prstGeom prst="rect">
            <a:avLst/>
          </a:prstGeom>
        </p:spPr>
        <p:txBody>
          <a:bodyPr/>
          <a:lstStyle>
            <a:lvl1pPr marL="0" indent="0">
              <a:buNone/>
              <a:defRPr sz="3181"/>
            </a:lvl1pPr>
            <a:lvl2pPr marL="909005" indent="0">
              <a:buNone/>
              <a:defRPr sz="2783"/>
            </a:lvl2pPr>
            <a:lvl3pPr marL="1818010" indent="0">
              <a:buNone/>
              <a:defRPr sz="2386"/>
            </a:lvl3pPr>
            <a:lvl4pPr marL="2727015" indent="0">
              <a:buNone/>
              <a:defRPr sz="1988"/>
            </a:lvl4pPr>
            <a:lvl5pPr marL="3636020" indent="0">
              <a:buNone/>
              <a:defRPr sz="1988"/>
            </a:lvl5pPr>
            <a:lvl6pPr marL="4545025" indent="0">
              <a:buNone/>
              <a:defRPr sz="1988"/>
            </a:lvl6pPr>
            <a:lvl7pPr marL="5454030" indent="0">
              <a:buNone/>
              <a:defRPr sz="1988"/>
            </a:lvl7pPr>
            <a:lvl8pPr marL="6363035" indent="0">
              <a:buNone/>
              <a:defRPr sz="1988"/>
            </a:lvl8pPr>
            <a:lvl9pPr marL="7272040" indent="0">
              <a:buNone/>
              <a:defRPr sz="1988"/>
            </a:lvl9pPr>
          </a:lstStyle>
          <a:p>
            <a:pPr lvl="0"/>
            <a:r>
              <a:rPr lang="el-GR"/>
              <a:t>Στυλ κειμένου υποδείγματος</a:t>
            </a:r>
          </a:p>
        </p:txBody>
      </p:sp>
    </p:spTree>
    <p:extLst>
      <p:ext uri="{BB962C8B-B14F-4D97-AF65-F5344CB8AC3E}">
        <p14:creationId xmlns:p14="http://schemas.microsoft.com/office/powerpoint/2010/main" val="3100465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1_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DAC7F9E-7A02-504C-B2E7-61A1BCAFCC9F}"/>
              </a:ext>
            </a:extLst>
          </p:cNvPr>
          <p:cNvSpPr>
            <a:spLocks noGrp="1"/>
          </p:cNvSpPr>
          <p:nvPr>
            <p:ph type="title"/>
          </p:nvPr>
        </p:nvSpPr>
        <p:spPr>
          <a:xfrm>
            <a:off x="1669627" y="914400"/>
            <a:ext cx="7817881" cy="3200400"/>
          </a:xfrm>
          <a:prstGeom prst="rect">
            <a:avLst/>
          </a:prstGeom>
        </p:spPr>
        <p:txBody>
          <a:bodyPr anchor="b"/>
          <a:lstStyle>
            <a:lvl1pPr>
              <a:defRPr sz="6362"/>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DCDD2421-F46C-FA45-B1C4-EAD6356D3610}"/>
              </a:ext>
            </a:extLst>
          </p:cNvPr>
          <p:cNvSpPr>
            <a:spLocks noGrp="1"/>
          </p:cNvSpPr>
          <p:nvPr>
            <p:ph type="pic" idx="1"/>
          </p:nvPr>
        </p:nvSpPr>
        <p:spPr>
          <a:xfrm>
            <a:off x="10304961" y="1974851"/>
            <a:ext cx="12271266" cy="9747250"/>
          </a:xfrm>
          <a:prstGeom prst="rect">
            <a:avLst/>
          </a:prstGeom>
        </p:spPr>
        <p:txBody>
          <a:bodyPr/>
          <a:lstStyle>
            <a:lvl1pPr marL="0" indent="0">
              <a:buNone/>
              <a:defRPr sz="6362"/>
            </a:lvl1pPr>
            <a:lvl2pPr marL="909005" indent="0">
              <a:buNone/>
              <a:defRPr sz="5567"/>
            </a:lvl2pPr>
            <a:lvl3pPr marL="1818010" indent="0">
              <a:buNone/>
              <a:defRPr sz="4772"/>
            </a:lvl3pPr>
            <a:lvl4pPr marL="2727015" indent="0">
              <a:buNone/>
              <a:defRPr sz="3976"/>
            </a:lvl4pPr>
            <a:lvl5pPr marL="3636020" indent="0">
              <a:buNone/>
              <a:defRPr sz="3976"/>
            </a:lvl5pPr>
            <a:lvl6pPr marL="4545025" indent="0">
              <a:buNone/>
              <a:defRPr sz="3976"/>
            </a:lvl6pPr>
            <a:lvl7pPr marL="5454030" indent="0">
              <a:buNone/>
              <a:defRPr sz="3976"/>
            </a:lvl7pPr>
            <a:lvl8pPr marL="6363035" indent="0">
              <a:buNone/>
              <a:defRPr sz="3976"/>
            </a:lvl8pPr>
            <a:lvl9pPr marL="7272040" indent="0">
              <a:buNone/>
              <a:defRPr sz="3976"/>
            </a:lvl9pPr>
          </a:lstStyle>
          <a:p>
            <a:endParaRPr lang="el-GR"/>
          </a:p>
        </p:txBody>
      </p:sp>
      <p:sp>
        <p:nvSpPr>
          <p:cNvPr id="4" name="Θέση κειμένου 3">
            <a:extLst>
              <a:ext uri="{FF2B5EF4-FFF2-40B4-BE49-F238E27FC236}">
                <a16:creationId xmlns:a16="http://schemas.microsoft.com/office/drawing/2014/main" id="{F52F8B60-2ACD-3748-A864-81E74B6B106C}"/>
              </a:ext>
            </a:extLst>
          </p:cNvPr>
          <p:cNvSpPr>
            <a:spLocks noGrp="1"/>
          </p:cNvSpPr>
          <p:nvPr>
            <p:ph type="body" sz="half" idx="2"/>
          </p:nvPr>
        </p:nvSpPr>
        <p:spPr>
          <a:xfrm>
            <a:off x="1669627" y="4114800"/>
            <a:ext cx="7817881" cy="7623176"/>
          </a:xfrm>
          <a:prstGeom prst="rect">
            <a:avLst/>
          </a:prstGeom>
        </p:spPr>
        <p:txBody>
          <a:bodyPr/>
          <a:lstStyle>
            <a:lvl1pPr marL="0" indent="0">
              <a:buNone/>
              <a:defRPr sz="3181"/>
            </a:lvl1pPr>
            <a:lvl2pPr marL="909005" indent="0">
              <a:buNone/>
              <a:defRPr sz="2783"/>
            </a:lvl2pPr>
            <a:lvl3pPr marL="1818010" indent="0">
              <a:buNone/>
              <a:defRPr sz="2386"/>
            </a:lvl3pPr>
            <a:lvl4pPr marL="2727015" indent="0">
              <a:buNone/>
              <a:defRPr sz="1988"/>
            </a:lvl4pPr>
            <a:lvl5pPr marL="3636020" indent="0">
              <a:buNone/>
              <a:defRPr sz="1988"/>
            </a:lvl5pPr>
            <a:lvl6pPr marL="4545025" indent="0">
              <a:buNone/>
              <a:defRPr sz="1988"/>
            </a:lvl6pPr>
            <a:lvl7pPr marL="5454030" indent="0">
              <a:buNone/>
              <a:defRPr sz="1988"/>
            </a:lvl7pPr>
            <a:lvl8pPr marL="6363035" indent="0">
              <a:buNone/>
              <a:defRPr sz="1988"/>
            </a:lvl8pPr>
            <a:lvl9pPr marL="7272040" indent="0">
              <a:buNone/>
              <a:defRPr sz="1988"/>
            </a:lvl9pPr>
          </a:lstStyle>
          <a:p>
            <a:pPr lvl="0"/>
            <a:r>
              <a:rPr lang="el-GR"/>
              <a:t>Στυλ κειμένου υποδείγματος</a:t>
            </a:r>
          </a:p>
        </p:txBody>
      </p:sp>
    </p:spTree>
    <p:extLst>
      <p:ext uri="{BB962C8B-B14F-4D97-AF65-F5344CB8AC3E}">
        <p14:creationId xmlns:p14="http://schemas.microsoft.com/office/powerpoint/2010/main" val="1465224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1_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D9B0FE-285C-9746-8B26-D1DC405709EF}"/>
              </a:ext>
            </a:extLst>
          </p:cNvPr>
          <p:cNvSpPr>
            <a:spLocks noGrp="1"/>
          </p:cNvSpPr>
          <p:nvPr>
            <p:ph type="title"/>
          </p:nvPr>
        </p:nvSpPr>
        <p:spPr>
          <a:xfrm>
            <a:off x="1666468" y="730251"/>
            <a:ext cx="20906602" cy="2651126"/>
          </a:xfrm>
          <a:prstGeom prst="rect">
            <a:avLst/>
          </a:prstGeom>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4636B7C-90F9-B342-9F16-FECFE820BA7C}"/>
              </a:ext>
            </a:extLst>
          </p:cNvPr>
          <p:cNvSpPr>
            <a:spLocks noGrp="1"/>
          </p:cNvSpPr>
          <p:nvPr>
            <p:ph type="body" orient="vert" idx="1"/>
          </p:nvPr>
        </p:nvSpPr>
        <p:spPr>
          <a:xfrm>
            <a:off x="1666468" y="3651250"/>
            <a:ext cx="20906602" cy="8702676"/>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Tree>
    <p:extLst>
      <p:ext uri="{BB962C8B-B14F-4D97-AF65-F5344CB8AC3E}">
        <p14:creationId xmlns:p14="http://schemas.microsoft.com/office/powerpoint/2010/main" val="4615490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1_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A79AD7DA-E083-B342-81C9-AA3FCC7F29F7}"/>
              </a:ext>
            </a:extLst>
          </p:cNvPr>
          <p:cNvSpPr>
            <a:spLocks noGrp="1"/>
          </p:cNvSpPr>
          <p:nvPr>
            <p:ph type="title" orient="vert"/>
          </p:nvPr>
        </p:nvSpPr>
        <p:spPr>
          <a:xfrm>
            <a:off x="17346420" y="730250"/>
            <a:ext cx="5226650" cy="11623676"/>
          </a:xfrm>
          <a:prstGeom prst="rect">
            <a:avLst/>
          </a:prstGeo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9DAF0CC-4FF9-0440-8739-1E98345FA6BC}"/>
              </a:ext>
            </a:extLst>
          </p:cNvPr>
          <p:cNvSpPr>
            <a:spLocks noGrp="1"/>
          </p:cNvSpPr>
          <p:nvPr>
            <p:ph type="body" orient="vert" idx="1"/>
          </p:nvPr>
        </p:nvSpPr>
        <p:spPr>
          <a:xfrm>
            <a:off x="1666468" y="730250"/>
            <a:ext cx="15376957" cy="11623676"/>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Tree>
    <p:extLst>
      <p:ext uri="{BB962C8B-B14F-4D97-AF65-F5344CB8AC3E}">
        <p14:creationId xmlns:p14="http://schemas.microsoft.com/office/powerpoint/2010/main" val="2150190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22/11/2023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38625708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653843" y="3419477"/>
            <a:ext cx="20906602" cy="5705474"/>
          </a:xfrm>
        </p:spPr>
        <p:txBody>
          <a:bodyPr anchor="b"/>
          <a:lstStyle>
            <a:lvl1pPr>
              <a:defRPr sz="11929"/>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53843" y="9178927"/>
            <a:ext cx="20906602" cy="3000374"/>
          </a:xfrm>
        </p:spPr>
        <p:txBody>
          <a:bodyPr/>
          <a:lstStyle>
            <a:lvl1pPr marL="0" indent="0">
              <a:buNone/>
              <a:defRPr sz="4772">
                <a:solidFill>
                  <a:schemeClr val="tx1">
                    <a:tint val="75000"/>
                  </a:schemeClr>
                </a:solidFill>
              </a:defRPr>
            </a:lvl1pPr>
            <a:lvl2pPr marL="909005" indent="0">
              <a:buNone/>
              <a:defRPr sz="3976">
                <a:solidFill>
                  <a:schemeClr val="tx1">
                    <a:tint val="75000"/>
                  </a:schemeClr>
                </a:solidFill>
              </a:defRPr>
            </a:lvl2pPr>
            <a:lvl3pPr marL="1818010" indent="0">
              <a:buNone/>
              <a:defRPr sz="3579">
                <a:solidFill>
                  <a:schemeClr val="tx1">
                    <a:tint val="75000"/>
                  </a:schemeClr>
                </a:solidFill>
              </a:defRPr>
            </a:lvl3pPr>
            <a:lvl4pPr marL="2727015" indent="0">
              <a:buNone/>
              <a:defRPr sz="3181">
                <a:solidFill>
                  <a:schemeClr val="tx1">
                    <a:tint val="75000"/>
                  </a:schemeClr>
                </a:solidFill>
              </a:defRPr>
            </a:lvl4pPr>
            <a:lvl5pPr marL="3636020" indent="0">
              <a:buNone/>
              <a:defRPr sz="3181">
                <a:solidFill>
                  <a:schemeClr val="tx1">
                    <a:tint val="75000"/>
                  </a:schemeClr>
                </a:solidFill>
              </a:defRPr>
            </a:lvl5pPr>
            <a:lvl6pPr marL="4545025" indent="0">
              <a:buNone/>
              <a:defRPr sz="3181">
                <a:solidFill>
                  <a:schemeClr val="tx1">
                    <a:tint val="75000"/>
                  </a:schemeClr>
                </a:solidFill>
              </a:defRPr>
            </a:lvl6pPr>
            <a:lvl7pPr marL="5454030" indent="0">
              <a:buNone/>
              <a:defRPr sz="3181">
                <a:solidFill>
                  <a:schemeClr val="tx1">
                    <a:tint val="75000"/>
                  </a:schemeClr>
                </a:solidFill>
              </a:defRPr>
            </a:lvl7pPr>
            <a:lvl8pPr marL="6363035" indent="0">
              <a:buNone/>
              <a:defRPr sz="3181">
                <a:solidFill>
                  <a:schemeClr val="tx1">
                    <a:tint val="75000"/>
                  </a:schemeClr>
                </a:solidFill>
              </a:defRPr>
            </a:lvl8pPr>
            <a:lvl9pPr marL="7272040" indent="0">
              <a:buNone/>
              <a:defRPr sz="318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33312B16-8557-4743-8EE6-3DDFEC79069C}" type="datetimeFigureOut">
              <a:rPr lang="el-GR" smtClean="0"/>
              <a:t>22/11/2023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0519913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666468" y="3651250"/>
            <a:ext cx="10301804" cy="87026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12271266" y="3651250"/>
            <a:ext cx="10301804" cy="87026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33312B16-8557-4743-8EE6-3DDFEC79069C}" type="datetimeFigureOut">
              <a:rPr lang="el-GR" smtClean="0"/>
              <a:t>22/11/2023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486544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CB91A0-D815-7746-ACA8-0558A82CD9C3}"/>
              </a:ext>
            </a:extLst>
          </p:cNvPr>
          <p:cNvSpPr>
            <a:spLocks noGrp="1"/>
          </p:cNvSpPr>
          <p:nvPr>
            <p:ph type="title"/>
          </p:nvPr>
        </p:nvSpPr>
        <p:spPr>
          <a:xfrm>
            <a:off x="1666468" y="730251"/>
            <a:ext cx="20906602" cy="1131800"/>
          </a:xfrm>
          <a:prstGeom prst="rect">
            <a:avLst/>
          </a:prstGeom>
        </p:spPr>
        <p:txBody>
          <a:bodyPr>
            <a:normAutofit/>
          </a:bodyPr>
          <a:lstStyle>
            <a:lvl1pPr>
              <a:defRPr sz="6000">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38BDAA8-7888-ED4B-B89C-9CBA272AA0C4}"/>
              </a:ext>
            </a:extLst>
          </p:cNvPr>
          <p:cNvSpPr>
            <a:spLocks noGrp="1"/>
          </p:cNvSpPr>
          <p:nvPr>
            <p:ph idx="1"/>
          </p:nvPr>
        </p:nvSpPr>
        <p:spPr>
          <a:xfrm>
            <a:off x="1666468" y="2576945"/>
            <a:ext cx="20906602" cy="9776981"/>
          </a:xfrm>
          <a:prstGeom prst="rect">
            <a:avLst/>
          </a:prstGeom>
        </p:spPr>
        <p:txBody>
          <a:bodyPr/>
          <a:lstStyle>
            <a:lvl1pPr>
              <a:defRPr sz="4800">
                <a:solidFill>
                  <a:srgbClr val="0D4F8C"/>
                </a:solidFill>
                <a:latin typeface="Trebuchet MS" panose="020B0603020202020204" pitchFamily="34" charset="0"/>
              </a:defRPr>
            </a:lvl1pPr>
            <a:lvl2pPr>
              <a:defRPr sz="4400">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38701036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669625" y="730251"/>
            <a:ext cx="20906602" cy="2651126"/>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69626" y="3362326"/>
            <a:ext cx="10254460" cy="1647824"/>
          </a:xfrm>
        </p:spPr>
        <p:txBody>
          <a:bodyPr anchor="b"/>
          <a:lstStyle>
            <a:lvl1pPr marL="0" indent="0">
              <a:buNone/>
              <a:defRPr sz="4772" b="1"/>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a:t>Στυλ κειμένου υποδείγματος</a:t>
            </a:r>
          </a:p>
        </p:txBody>
      </p:sp>
      <p:sp>
        <p:nvSpPr>
          <p:cNvPr id="4" name="Content Placeholder 3"/>
          <p:cNvSpPr>
            <a:spLocks noGrp="1"/>
          </p:cNvSpPr>
          <p:nvPr>
            <p:ph sz="half" idx="2"/>
          </p:nvPr>
        </p:nvSpPr>
        <p:spPr>
          <a:xfrm>
            <a:off x="1669626" y="5010150"/>
            <a:ext cx="10254460" cy="73691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12271266" y="3362326"/>
            <a:ext cx="10304961" cy="1647824"/>
          </a:xfrm>
        </p:spPr>
        <p:txBody>
          <a:bodyPr anchor="b"/>
          <a:lstStyle>
            <a:lvl1pPr marL="0" indent="0">
              <a:buNone/>
              <a:defRPr sz="4772" b="1"/>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a:t>Στυλ κειμένου υποδείγματος</a:t>
            </a:r>
          </a:p>
        </p:txBody>
      </p:sp>
      <p:sp>
        <p:nvSpPr>
          <p:cNvPr id="6" name="Content Placeholder 5"/>
          <p:cNvSpPr>
            <a:spLocks noGrp="1"/>
          </p:cNvSpPr>
          <p:nvPr>
            <p:ph sz="quarter" idx="4"/>
          </p:nvPr>
        </p:nvSpPr>
        <p:spPr>
          <a:xfrm>
            <a:off x="12271266" y="5010150"/>
            <a:ext cx="10304961" cy="73691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33312B16-8557-4743-8EE6-3DDFEC79069C}" type="datetimeFigureOut">
              <a:rPr lang="el-GR" smtClean="0"/>
              <a:t>22/11/2023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364005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33312B16-8557-4743-8EE6-3DDFEC79069C}" type="datetimeFigureOut">
              <a:rPr lang="el-GR" smtClean="0"/>
              <a:t>22/11/2023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132253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as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312B16-8557-4743-8EE6-3DDFEC79069C}" type="datetimeFigureOut">
              <a:rPr lang="el-GR" smtClean="0"/>
              <a:t>22/11/2023</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75965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7A8E5444-4922-EAFD-BA12-BEAFFDFE3351}"/>
              </a:ext>
            </a:extLst>
          </p:cNvPr>
          <p:cNvSpPr/>
          <p:nvPr userDrawn="1"/>
        </p:nvSpPr>
        <p:spPr>
          <a:xfrm>
            <a:off x="9077311" y="1845425"/>
            <a:ext cx="6084916" cy="3042459"/>
          </a:xfrm>
          <a:prstGeom prst="rect">
            <a:avLst/>
          </a:prstGeom>
          <a:solidFill>
            <a:srgbClr val="0D4F8C"/>
          </a:solidFill>
          <a:ln>
            <a:solidFill>
              <a:srgbClr val="0D4F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4" name="Εικόνα 3"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D5BFE4CC-0242-11C8-EA76-4A871118E4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2973" y="2421162"/>
            <a:ext cx="3413592" cy="1890983"/>
          </a:xfrm>
          <a:prstGeom prst="rect">
            <a:avLst/>
          </a:prstGeom>
        </p:spPr>
      </p:pic>
    </p:spTree>
    <p:extLst>
      <p:ext uri="{BB962C8B-B14F-4D97-AF65-F5344CB8AC3E}">
        <p14:creationId xmlns:p14="http://schemas.microsoft.com/office/powerpoint/2010/main" val="2503746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xof">
    <p:spTree>
      <p:nvGrpSpPr>
        <p:cNvPr id="1" name=""/>
        <p:cNvGrpSpPr/>
        <p:nvPr/>
      </p:nvGrpSpPr>
      <p:grpSpPr>
        <a:xfrm>
          <a:off x="0" y="0"/>
          <a:ext cx="0" cy="0"/>
          <a:chOff x="0" y="0"/>
          <a:chExt cx="0" cy="0"/>
        </a:xfrm>
      </p:grpSpPr>
      <p:sp>
        <p:nvSpPr>
          <p:cNvPr id="2" name="Title 1"/>
          <p:cNvSpPr>
            <a:spLocks noGrp="1"/>
          </p:cNvSpPr>
          <p:nvPr>
            <p:ph type="ctrTitle"/>
          </p:nvPr>
        </p:nvSpPr>
        <p:spPr>
          <a:xfrm>
            <a:off x="3029942" y="2244726"/>
            <a:ext cx="18179654" cy="4775200"/>
          </a:xfrm>
        </p:spPr>
        <p:txBody>
          <a:bodyPr anchor="b"/>
          <a:lstStyle>
            <a:lvl1pPr algn="ctr">
              <a:defRPr sz="11929"/>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3029942" y="7204076"/>
            <a:ext cx="18179654" cy="3311524"/>
          </a:xfrm>
        </p:spPr>
        <p:txBody>
          <a:bodyPr/>
          <a:lstStyle>
            <a:lvl1pPr marL="0" indent="0" algn="ctr">
              <a:buNone/>
              <a:defRPr sz="4772"/>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22/11/2023</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254"/>
            <a:ext cx="24239538" cy="13658745"/>
          </a:xfrm>
          <a:prstGeom prst="rect">
            <a:avLst/>
          </a:prstGeom>
        </p:spPr>
      </p:pic>
      <p:pic>
        <p:nvPicPr>
          <p:cNvPr id="10" name="Εικόνα 9"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08B51141-27C6-DEB4-8F59-B4599F839C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24585" y="774311"/>
            <a:ext cx="6057117" cy="1353674"/>
          </a:xfrm>
          <a:prstGeom prst="rect">
            <a:avLst/>
          </a:prstGeom>
        </p:spPr>
      </p:pic>
    </p:spTree>
    <p:extLst>
      <p:ext uri="{BB962C8B-B14F-4D97-AF65-F5344CB8AC3E}">
        <p14:creationId xmlns:p14="http://schemas.microsoft.com/office/powerpoint/2010/main" val="3336045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pisth">
    <p:spTree>
      <p:nvGrpSpPr>
        <p:cNvPr id="1" name=""/>
        <p:cNvGrpSpPr/>
        <p:nvPr/>
      </p:nvGrpSpPr>
      <p:grpSpPr>
        <a:xfrm>
          <a:off x="0" y="0"/>
          <a:ext cx="0" cy="0"/>
          <a:chOff x="0" y="0"/>
          <a:chExt cx="0" cy="0"/>
        </a:xfrm>
      </p:grpSpPr>
      <p:sp>
        <p:nvSpPr>
          <p:cNvPr id="2" name="Title 1"/>
          <p:cNvSpPr>
            <a:spLocks noGrp="1"/>
          </p:cNvSpPr>
          <p:nvPr>
            <p:ph type="ctrTitle"/>
          </p:nvPr>
        </p:nvSpPr>
        <p:spPr>
          <a:xfrm>
            <a:off x="3029942" y="2244726"/>
            <a:ext cx="18179654" cy="4775200"/>
          </a:xfrm>
        </p:spPr>
        <p:txBody>
          <a:bodyPr anchor="b"/>
          <a:lstStyle>
            <a:lvl1pPr algn="ctr">
              <a:defRPr sz="11929"/>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3029942" y="7204076"/>
            <a:ext cx="18179654" cy="3311524"/>
          </a:xfrm>
        </p:spPr>
        <p:txBody>
          <a:bodyPr/>
          <a:lstStyle>
            <a:lvl1pPr marL="0" indent="0" algn="ctr">
              <a:buNone/>
              <a:defRPr sz="4772"/>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22/11/2023</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0630"/>
            <a:ext cx="24239538" cy="13675370"/>
          </a:xfrm>
          <a:prstGeom prst="rect">
            <a:avLst/>
          </a:prstGeom>
        </p:spPr>
      </p:pic>
      <p:pic>
        <p:nvPicPr>
          <p:cNvPr id="8" name="Εικόνα 7"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710987BD-AF7D-A6BE-6D5B-397E990C41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00145" y="3200400"/>
            <a:ext cx="5996015" cy="1340019"/>
          </a:xfrm>
          <a:prstGeom prst="rect">
            <a:avLst/>
          </a:prstGeom>
        </p:spPr>
      </p:pic>
    </p:spTree>
    <p:extLst>
      <p:ext uri="{BB962C8B-B14F-4D97-AF65-F5344CB8AC3E}">
        <p14:creationId xmlns:p14="http://schemas.microsoft.com/office/powerpoint/2010/main" val="1476468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FD8487-9D61-484B-BB8C-E42E61A4CB13}"/>
              </a:ext>
            </a:extLst>
          </p:cNvPr>
          <p:cNvSpPr>
            <a:spLocks noGrp="1"/>
          </p:cNvSpPr>
          <p:nvPr>
            <p:ph type="ctrTitle"/>
          </p:nvPr>
        </p:nvSpPr>
        <p:spPr>
          <a:xfrm>
            <a:off x="3029942" y="2244726"/>
            <a:ext cx="18179654" cy="4775200"/>
          </a:xfrm>
          <a:prstGeom prst="rect">
            <a:avLst/>
          </a:prstGeom>
        </p:spPr>
        <p:txBody>
          <a:bodyPr anchor="b">
            <a:normAutofit/>
          </a:bodyPr>
          <a:lstStyle>
            <a:lvl1pPr algn="ctr" defTabSz="1817964" rtl="0" eaLnBrk="1" latinLnBrk="0" hangingPunct="1">
              <a:lnSpc>
                <a:spcPct val="90000"/>
              </a:lnSpc>
              <a:spcBef>
                <a:spcPct val="0"/>
              </a:spcBef>
              <a:buNone/>
              <a:defRPr lang="el-GR" sz="8800" kern="1200" dirty="0">
                <a:solidFill>
                  <a:srgbClr val="19BEDE"/>
                </a:solidFill>
                <a:latin typeface="Trebuchet MS" panose="020B0603020202020204" pitchFamily="34" charset="0"/>
                <a:ea typeface="+mj-ea"/>
                <a:cs typeface="+mj-cs"/>
              </a:defRPr>
            </a:lvl1pPr>
          </a:lstStyle>
          <a:p>
            <a:r>
              <a:rPr lang="el-GR" dirty="0"/>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EE864BF2-6C89-2246-AFF5-EF3976E4FEAF}"/>
              </a:ext>
            </a:extLst>
          </p:cNvPr>
          <p:cNvSpPr>
            <a:spLocks noGrp="1"/>
          </p:cNvSpPr>
          <p:nvPr>
            <p:ph type="subTitle" idx="1"/>
          </p:nvPr>
        </p:nvSpPr>
        <p:spPr>
          <a:xfrm>
            <a:off x="3029942" y="7204076"/>
            <a:ext cx="18179654" cy="3311524"/>
          </a:xfrm>
          <a:prstGeom prst="rect">
            <a:avLst/>
          </a:prstGeom>
        </p:spPr>
        <p:txBody>
          <a:bodyPr/>
          <a:lstStyle>
            <a:lvl1pPr marL="0" indent="0" algn="ctr">
              <a:buNone/>
              <a:defRPr sz="4772">
                <a:solidFill>
                  <a:srgbClr val="0D4F8C"/>
                </a:solidFill>
                <a:latin typeface="Trebuchet MS" panose="020B0603020202020204" pitchFamily="34" charset="0"/>
              </a:defRPr>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dirty="0"/>
              <a:t>Κάντε κλικ για να επεξεργαστείτε τον υπότιτλο του υποδείγματος</a:t>
            </a:r>
          </a:p>
        </p:txBody>
      </p:sp>
    </p:spTree>
    <p:extLst>
      <p:ext uri="{BB962C8B-B14F-4D97-AF65-F5344CB8AC3E}">
        <p14:creationId xmlns:p14="http://schemas.microsoft.com/office/powerpoint/2010/main" val="3915415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CB91A0-D815-7746-ACA8-0558A82CD9C3}"/>
              </a:ext>
            </a:extLst>
          </p:cNvPr>
          <p:cNvSpPr>
            <a:spLocks noGrp="1"/>
          </p:cNvSpPr>
          <p:nvPr>
            <p:ph type="title"/>
          </p:nvPr>
        </p:nvSpPr>
        <p:spPr>
          <a:xfrm>
            <a:off x="1666468" y="730251"/>
            <a:ext cx="20906602" cy="1131800"/>
          </a:xfrm>
          <a:prstGeom prst="rect">
            <a:avLst/>
          </a:prstGeom>
        </p:spPr>
        <p:txBody>
          <a:bodyPr>
            <a:normAutofit/>
          </a:bodyPr>
          <a:lstStyle>
            <a:lvl1pPr>
              <a:defRPr sz="6000">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38BDAA8-7888-ED4B-B89C-9CBA272AA0C4}"/>
              </a:ext>
            </a:extLst>
          </p:cNvPr>
          <p:cNvSpPr>
            <a:spLocks noGrp="1"/>
          </p:cNvSpPr>
          <p:nvPr>
            <p:ph idx="1"/>
          </p:nvPr>
        </p:nvSpPr>
        <p:spPr>
          <a:xfrm>
            <a:off x="1666468" y="2576945"/>
            <a:ext cx="20906602" cy="9776981"/>
          </a:xfrm>
          <a:prstGeom prst="rect">
            <a:avLst/>
          </a:prstGeom>
        </p:spPr>
        <p:txBody>
          <a:bodyPr/>
          <a:lstStyle>
            <a:lvl1pPr>
              <a:defRPr sz="4800">
                <a:solidFill>
                  <a:srgbClr val="0D4F8C"/>
                </a:solidFill>
                <a:latin typeface="Trebuchet MS" panose="020B0603020202020204" pitchFamily="34" charset="0"/>
              </a:defRPr>
            </a:lvl1pPr>
            <a:lvl2pPr>
              <a:defRPr sz="4400">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502552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1_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52CA66A-1971-3745-A403-92564599CACE}"/>
              </a:ext>
            </a:extLst>
          </p:cNvPr>
          <p:cNvSpPr>
            <a:spLocks noGrp="1"/>
          </p:cNvSpPr>
          <p:nvPr>
            <p:ph type="title"/>
          </p:nvPr>
        </p:nvSpPr>
        <p:spPr>
          <a:xfrm>
            <a:off x="1653843" y="3419477"/>
            <a:ext cx="20906602" cy="5705474"/>
          </a:xfrm>
          <a:prstGeom prst="rect">
            <a:avLst/>
          </a:prstGeom>
        </p:spPr>
        <p:txBody>
          <a:bodyPr anchor="b"/>
          <a:lstStyle>
            <a:lvl1pPr>
              <a:defRPr sz="11929">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11AED08D-2086-DB4B-A44B-CEEB3287E225}"/>
              </a:ext>
            </a:extLst>
          </p:cNvPr>
          <p:cNvSpPr>
            <a:spLocks noGrp="1"/>
          </p:cNvSpPr>
          <p:nvPr>
            <p:ph type="body" idx="1"/>
          </p:nvPr>
        </p:nvSpPr>
        <p:spPr>
          <a:xfrm>
            <a:off x="1653843" y="9178927"/>
            <a:ext cx="20906602" cy="3000374"/>
          </a:xfrm>
          <a:prstGeom prst="rect">
            <a:avLst/>
          </a:prstGeom>
        </p:spPr>
        <p:txBody>
          <a:bodyPr/>
          <a:lstStyle>
            <a:lvl1pPr marL="0" indent="0">
              <a:buNone/>
              <a:defRPr sz="4772">
                <a:solidFill>
                  <a:schemeClr val="tx1">
                    <a:tint val="75000"/>
                  </a:schemeClr>
                </a:solidFill>
                <a:latin typeface="Trebuchet MS" panose="020B0603020202020204" pitchFamily="34" charset="0"/>
              </a:defRPr>
            </a:lvl1pPr>
            <a:lvl2pPr marL="909005" indent="0">
              <a:buNone/>
              <a:defRPr sz="3976">
                <a:solidFill>
                  <a:schemeClr val="tx1">
                    <a:tint val="75000"/>
                  </a:schemeClr>
                </a:solidFill>
              </a:defRPr>
            </a:lvl2pPr>
            <a:lvl3pPr marL="1818010" indent="0">
              <a:buNone/>
              <a:defRPr sz="3579">
                <a:solidFill>
                  <a:schemeClr val="tx1">
                    <a:tint val="75000"/>
                  </a:schemeClr>
                </a:solidFill>
              </a:defRPr>
            </a:lvl3pPr>
            <a:lvl4pPr marL="2727015" indent="0">
              <a:buNone/>
              <a:defRPr sz="3181">
                <a:solidFill>
                  <a:schemeClr val="tx1">
                    <a:tint val="75000"/>
                  </a:schemeClr>
                </a:solidFill>
              </a:defRPr>
            </a:lvl4pPr>
            <a:lvl5pPr marL="3636020" indent="0">
              <a:buNone/>
              <a:defRPr sz="3181">
                <a:solidFill>
                  <a:schemeClr val="tx1">
                    <a:tint val="75000"/>
                  </a:schemeClr>
                </a:solidFill>
              </a:defRPr>
            </a:lvl5pPr>
            <a:lvl6pPr marL="4545025" indent="0">
              <a:buNone/>
              <a:defRPr sz="3181">
                <a:solidFill>
                  <a:schemeClr val="tx1">
                    <a:tint val="75000"/>
                  </a:schemeClr>
                </a:solidFill>
              </a:defRPr>
            </a:lvl6pPr>
            <a:lvl7pPr marL="5454030" indent="0">
              <a:buNone/>
              <a:defRPr sz="3181">
                <a:solidFill>
                  <a:schemeClr val="tx1">
                    <a:tint val="75000"/>
                  </a:schemeClr>
                </a:solidFill>
              </a:defRPr>
            </a:lvl7pPr>
            <a:lvl8pPr marL="6363035" indent="0">
              <a:buNone/>
              <a:defRPr sz="3181">
                <a:solidFill>
                  <a:schemeClr val="tx1">
                    <a:tint val="75000"/>
                  </a:schemeClr>
                </a:solidFill>
              </a:defRPr>
            </a:lvl8pPr>
            <a:lvl9pPr marL="7272040" indent="0">
              <a:buNone/>
              <a:defRPr sz="3181">
                <a:solidFill>
                  <a:schemeClr val="tx1">
                    <a:tint val="75000"/>
                  </a:schemeClr>
                </a:solidFill>
              </a:defRPr>
            </a:lvl9pPr>
          </a:lstStyle>
          <a:p>
            <a:pPr lvl="0"/>
            <a:r>
              <a:rPr lang="el-GR" dirty="0"/>
              <a:t>Στυλ κειμένου υποδείγματος</a:t>
            </a:r>
          </a:p>
        </p:txBody>
      </p:sp>
    </p:spTree>
    <p:extLst>
      <p:ext uri="{BB962C8B-B14F-4D97-AF65-F5344CB8AC3E}">
        <p14:creationId xmlns:p14="http://schemas.microsoft.com/office/powerpoint/2010/main" val="418078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1_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133454B-536C-8547-B386-167DF34C5FDD}"/>
              </a:ext>
            </a:extLst>
          </p:cNvPr>
          <p:cNvSpPr>
            <a:spLocks noGrp="1"/>
          </p:cNvSpPr>
          <p:nvPr>
            <p:ph type="title"/>
          </p:nvPr>
        </p:nvSpPr>
        <p:spPr>
          <a:xfrm>
            <a:off x="1666468"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4AD16F91-E89B-AF44-A663-D2508142488F}"/>
              </a:ext>
            </a:extLst>
          </p:cNvPr>
          <p:cNvSpPr>
            <a:spLocks noGrp="1"/>
          </p:cNvSpPr>
          <p:nvPr>
            <p:ph sz="half" idx="1"/>
          </p:nvPr>
        </p:nvSpPr>
        <p:spPr>
          <a:xfrm>
            <a:off x="1666468" y="3651250"/>
            <a:ext cx="10301804" cy="8702676"/>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4" name="Θέση περιεχομένου 3">
            <a:extLst>
              <a:ext uri="{FF2B5EF4-FFF2-40B4-BE49-F238E27FC236}">
                <a16:creationId xmlns:a16="http://schemas.microsoft.com/office/drawing/2014/main" id="{0C2A62E8-7553-2A4C-B342-EFA0CF161C24}"/>
              </a:ext>
            </a:extLst>
          </p:cNvPr>
          <p:cNvSpPr>
            <a:spLocks noGrp="1"/>
          </p:cNvSpPr>
          <p:nvPr>
            <p:ph sz="half" idx="2"/>
          </p:nvPr>
        </p:nvSpPr>
        <p:spPr>
          <a:xfrm>
            <a:off x="12271266" y="3651250"/>
            <a:ext cx="10301804" cy="8702676"/>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32568681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3.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18" Type="http://schemas.openxmlformats.org/officeDocument/2006/relationships/slideLayout" Target="../slideLayouts/slideLayout21.xml"/><Relationship Id="rId3" Type="http://schemas.openxmlformats.org/officeDocument/2006/relationships/slideLayout" Target="../slideLayouts/slideLayout6.xml"/><Relationship Id="rId21" Type="http://schemas.openxmlformats.org/officeDocument/2006/relationships/image" Target="../media/image4.jpeg"/><Relationship Id="rId7" Type="http://schemas.openxmlformats.org/officeDocument/2006/relationships/slideLayout" Target="../slideLayouts/slideLayout10.xml"/><Relationship Id="rId12" Type="http://schemas.openxmlformats.org/officeDocument/2006/relationships/slideLayout" Target="../slideLayouts/slideLayout15.xml"/><Relationship Id="rId17" Type="http://schemas.openxmlformats.org/officeDocument/2006/relationships/slideLayout" Target="../slideLayouts/slideLayout20.xml"/><Relationship Id="rId2" Type="http://schemas.openxmlformats.org/officeDocument/2006/relationships/slideLayout" Target="../slideLayouts/slideLayout5.xml"/><Relationship Id="rId16" Type="http://schemas.openxmlformats.org/officeDocument/2006/relationships/slideLayout" Target="../slideLayouts/slideLayout19.xml"/><Relationship Id="rId20" Type="http://schemas.openxmlformats.org/officeDocument/2006/relationships/theme" Target="../theme/theme3.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slideLayout" Target="../slideLayouts/slideLayout18.xml"/><Relationship Id="rId10" Type="http://schemas.openxmlformats.org/officeDocument/2006/relationships/slideLayout" Target="../slideLayouts/slideLayout13.xml"/><Relationship Id="rId19" Type="http://schemas.openxmlformats.org/officeDocument/2006/relationships/slideLayout" Target="../slideLayouts/slideLayout22.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72EFEEE7-16A3-129E-A980-495951F3EEFA}"/>
              </a:ext>
            </a:extLst>
          </p:cNvPr>
          <p:cNvSpPr>
            <a:spLocks noGrp="1"/>
          </p:cNvSpPr>
          <p:nvPr>
            <p:ph type="title"/>
          </p:nvPr>
        </p:nvSpPr>
        <p:spPr>
          <a:xfrm>
            <a:off x="1406758" y="1775281"/>
            <a:ext cx="20906602" cy="2651126"/>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4" name="Θέση ημερομηνίας 3">
            <a:extLst>
              <a:ext uri="{FF2B5EF4-FFF2-40B4-BE49-F238E27FC236}">
                <a16:creationId xmlns:a16="http://schemas.microsoft.com/office/drawing/2014/main" id="{6DB554EC-C5F1-0DD1-BF83-B5ECC01592B0}"/>
              </a:ext>
            </a:extLst>
          </p:cNvPr>
          <p:cNvSpPr>
            <a:spLocks noGrp="1"/>
          </p:cNvSpPr>
          <p:nvPr>
            <p:ph type="dt" sz="half" idx="2"/>
          </p:nvPr>
        </p:nvSpPr>
        <p:spPr>
          <a:xfrm>
            <a:off x="1666468" y="12712703"/>
            <a:ext cx="5453896" cy="730250"/>
          </a:xfrm>
          <a:prstGeom prst="rect">
            <a:avLst/>
          </a:prstGeom>
        </p:spPr>
        <p:txBody>
          <a:bodyPr vert="horz" lIns="91440" tIns="45720" rIns="91440" bIns="45720" rtlCol="0" anchor="ctr"/>
          <a:lstStyle>
            <a:lvl1pPr algn="l">
              <a:defRPr sz="2386">
                <a:solidFill>
                  <a:schemeClr val="tx1">
                    <a:tint val="75000"/>
                  </a:schemeClr>
                </a:solidFill>
              </a:defRPr>
            </a:lvl1pPr>
          </a:lstStyle>
          <a:p>
            <a:fld id="{FA18AEA9-71C6-468C-BEB2-7FB1CAECB70F}" type="datetimeFigureOut">
              <a:rPr lang="el-GR" smtClean="0"/>
              <a:t>22/11/2023</a:t>
            </a:fld>
            <a:endParaRPr lang="el-GR"/>
          </a:p>
        </p:txBody>
      </p:sp>
      <p:sp>
        <p:nvSpPr>
          <p:cNvPr id="5" name="Θέση υποσέλιδου 4">
            <a:extLst>
              <a:ext uri="{FF2B5EF4-FFF2-40B4-BE49-F238E27FC236}">
                <a16:creationId xmlns:a16="http://schemas.microsoft.com/office/drawing/2014/main" id="{40269398-EA6B-43F4-1772-65E972F5A303}"/>
              </a:ext>
            </a:extLst>
          </p:cNvPr>
          <p:cNvSpPr>
            <a:spLocks noGrp="1"/>
          </p:cNvSpPr>
          <p:nvPr>
            <p:ph type="ftr" sz="quarter" idx="3"/>
          </p:nvPr>
        </p:nvSpPr>
        <p:spPr>
          <a:xfrm>
            <a:off x="8029347" y="12712703"/>
            <a:ext cx="8180844" cy="730250"/>
          </a:xfrm>
          <a:prstGeom prst="rect">
            <a:avLst/>
          </a:prstGeom>
        </p:spPr>
        <p:txBody>
          <a:bodyPr vert="horz" lIns="91440" tIns="45720" rIns="91440" bIns="45720" rtlCol="0" anchor="ctr"/>
          <a:lstStyle>
            <a:lvl1pPr algn="ctr">
              <a:defRPr sz="2386">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2CDBA4EF-1999-F613-70F6-2AD4EF7FFCD6}"/>
              </a:ext>
            </a:extLst>
          </p:cNvPr>
          <p:cNvSpPr>
            <a:spLocks noGrp="1"/>
          </p:cNvSpPr>
          <p:nvPr>
            <p:ph type="sldNum" sz="quarter" idx="4"/>
          </p:nvPr>
        </p:nvSpPr>
        <p:spPr>
          <a:xfrm>
            <a:off x="17119174" y="12712703"/>
            <a:ext cx="5453896" cy="730250"/>
          </a:xfrm>
          <a:prstGeom prst="rect">
            <a:avLst/>
          </a:prstGeom>
        </p:spPr>
        <p:txBody>
          <a:bodyPr vert="horz" lIns="91440" tIns="45720" rIns="91440" bIns="45720" rtlCol="0" anchor="ctr"/>
          <a:lstStyle>
            <a:lvl1pPr algn="r">
              <a:defRPr sz="2386">
                <a:solidFill>
                  <a:schemeClr val="tx1">
                    <a:tint val="75000"/>
                  </a:schemeClr>
                </a:solidFill>
              </a:defRPr>
            </a:lvl1pPr>
          </a:lstStyle>
          <a:p>
            <a:fld id="{F8B1DC26-6129-45E6-B3DE-8F39747A7F71}" type="slidenum">
              <a:rPr lang="el-GR" smtClean="0"/>
              <a:t>‹#›</a:t>
            </a:fld>
            <a:endParaRPr lang="el-GR"/>
          </a:p>
        </p:txBody>
      </p:sp>
    </p:spTree>
    <p:extLst>
      <p:ext uri="{BB962C8B-B14F-4D97-AF65-F5344CB8AC3E}">
        <p14:creationId xmlns:p14="http://schemas.microsoft.com/office/powerpoint/2010/main" val="3857993587"/>
      </p:ext>
    </p:extLst>
  </p:cSld>
  <p:clrMap bg1="lt1" tx1="dk1" bg2="lt2" tx2="dk2" accent1="accent1" accent2="accent2" accent3="accent3" accent4="accent4" accent5="accent5" accent6="accent6" hlink="hlink" folHlink="folHlink"/>
  <p:sldLayoutIdLst>
    <p:sldLayoutId id="2147483664" r:id="rId1"/>
    <p:sldLayoutId id="2147483703" r:id="rId2"/>
  </p:sldLayoutIdLst>
  <p:txStyles>
    <p:titleStyle>
      <a:lvl1pPr algn="l" defTabSz="1817964" rtl="0" eaLnBrk="1" latinLnBrk="0" hangingPunct="1">
        <a:lnSpc>
          <a:spcPct val="90000"/>
        </a:lnSpc>
        <a:spcBef>
          <a:spcPct val="0"/>
        </a:spcBef>
        <a:buNone/>
        <a:defRPr sz="7158" kern="1200">
          <a:solidFill>
            <a:srgbClr val="19BEDE"/>
          </a:solidFill>
          <a:latin typeface="Trebuchet MS" panose="020B0603020202020204" pitchFamily="34" charset="0"/>
          <a:ea typeface="+mj-ea"/>
          <a:cs typeface="+mj-cs"/>
        </a:defRPr>
      </a:lvl1pPr>
    </p:titleStyle>
    <p:bodyStyle>
      <a:lvl1pPr marL="454491" indent="-454491" algn="l" defTabSz="1817964"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474" indent="-454491" algn="l" defTabSz="1817964"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455" indent="-454491" algn="l" defTabSz="1817964"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438"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421"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402"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386"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367"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350"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l-GR"/>
      </a:defPPr>
      <a:lvl1pPr marL="0" algn="l" defTabSz="1817964" rtl="0" eaLnBrk="1" latinLnBrk="0" hangingPunct="1">
        <a:defRPr sz="3579" kern="1200">
          <a:solidFill>
            <a:schemeClr val="tx1"/>
          </a:solidFill>
          <a:latin typeface="+mn-lt"/>
          <a:ea typeface="+mn-ea"/>
          <a:cs typeface="+mn-cs"/>
        </a:defRPr>
      </a:lvl1pPr>
      <a:lvl2pPr marL="908983" algn="l" defTabSz="1817964" rtl="0" eaLnBrk="1" latinLnBrk="0" hangingPunct="1">
        <a:defRPr sz="3579" kern="1200">
          <a:solidFill>
            <a:schemeClr val="tx1"/>
          </a:solidFill>
          <a:latin typeface="+mn-lt"/>
          <a:ea typeface="+mn-ea"/>
          <a:cs typeface="+mn-cs"/>
        </a:defRPr>
      </a:lvl2pPr>
      <a:lvl3pPr marL="1817964" algn="l" defTabSz="1817964" rtl="0" eaLnBrk="1" latinLnBrk="0" hangingPunct="1">
        <a:defRPr sz="3579" kern="1200">
          <a:solidFill>
            <a:schemeClr val="tx1"/>
          </a:solidFill>
          <a:latin typeface="+mn-lt"/>
          <a:ea typeface="+mn-ea"/>
          <a:cs typeface="+mn-cs"/>
        </a:defRPr>
      </a:lvl3pPr>
      <a:lvl4pPr marL="2726948" algn="l" defTabSz="1817964" rtl="0" eaLnBrk="1" latinLnBrk="0" hangingPunct="1">
        <a:defRPr sz="3579" kern="1200">
          <a:solidFill>
            <a:schemeClr val="tx1"/>
          </a:solidFill>
          <a:latin typeface="+mn-lt"/>
          <a:ea typeface="+mn-ea"/>
          <a:cs typeface="+mn-cs"/>
        </a:defRPr>
      </a:lvl4pPr>
      <a:lvl5pPr marL="3635929" algn="l" defTabSz="1817964" rtl="0" eaLnBrk="1" latinLnBrk="0" hangingPunct="1">
        <a:defRPr sz="3579" kern="1200">
          <a:solidFill>
            <a:schemeClr val="tx1"/>
          </a:solidFill>
          <a:latin typeface="+mn-lt"/>
          <a:ea typeface="+mn-ea"/>
          <a:cs typeface="+mn-cs"/>
        </a:defRPr>
      </a:lvl5pPr>
      <a:lvl6pPr marL="4544912" algn="l" defTabSz="1817964" rtl="0" eaLnBrk="1" latinLnBrk="0" hangingPunct="1">
        <a:defRPr sz="3579" kern="1200">
          <a:solidFill>
            <a:schemeClr val="tx1"/>
          </a:solidFill>
          <a:latin typeface="+mn-lt"/>
          <a:ea typeface="+mn-ea"/>
          <a:cs typeface="+mn-cs"/>
        </a:defRPr>
      </a:lvl6pPr>
      <a:lvl7pPr marL="5453893" algn="l" defTabSz="1817964" rtl="0" eaLnBrk="1" latinLnBrk="0" hangingPunct="1">
        <a:defRPr sz="3579" kern="1200">
          <a:solidFill>
            <a:schemeClr val="tx1"/>
          </a:solidFill>
          <a:latin typeface="+mn-lt"/>
          <a:ea typeface="+mn-ea"/>
          <a:cs typeface="+mn-cs"/>
        </a:defRPr>
      </a:lvl7pPr>
      <a:lvl8pPr marL="6362876" algn="l" defTabSz="1817964" rtl="0" eaLnBrk="1" latinLnBrk="0" hangingPunct="1">
        <a:defRPr sz="3579" kern="1200">
          <a:solidFill>
            <a:schemeClr val="tx1"/>
          </a:solidFill>
          <a:latin typeface="+mn-lt"/>
          <a:ea typeface="+mn-ea"/>
          <a:cs typeface="+mn-cs"/>
        </a:defRPr>
      </a:lvl8pPr>
      <a:lvl9pPr marL="7271859" algn="l" defTabSz="1817964" rtl="0" eaLnBrk="1" latinLnBrk="0" hangingPunct="1">
        <a:defRPr sz="357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0476B8E4-27FB-B4E2-8FCB-08D14D204737}"/>
              </a:ext>
            </a:extLst>
          </p:cNvPr>
          <p:cNvSpPr/>
          <p:nvPr userDrawn="1"/>
        </p:nvSpPr>
        <p:spPr>
          <a:xfrm>
            <a:off x="9077311" y="1845425"/>
            <a:ext cx="6084916" cy="3042459"/>
          </a:xfrm>
          <a:prstGeom prst="rect">
            <a:avLst/>
          </a:prstGeom>
          <a:solidFill>
            <a:srgbClr val="0D4F8C"/>
          </a:solidFill>
          <a:ln>
            <a:solidFill>
              <a:srgbClr val="0D4F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3" name="Εικόνα 2"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683660FE-CD0A-89BD-6FAF-25A7B1818AD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12973" y="2421162"/>
            <a:ext cx="3413592" cy="1890983"/>
          </a:xfrm>
          <a:prstGeom prst="rect">
            <a:avLst/>
          </a:prstGeom>
        </p:spPr>
      </p:pic>
    </p:spTree>
    <p:extLst>
      <p:ext uri="{BB962C8B-B14F-4D97-AF65-F5344CB8AC3E}">
        <p14:creationId xmlns:p14="http://schemas.microsoft.com/office/powerpoint/2010/main" val="70257106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1817964" rtl="0" eaLnBrk="1" latinLnBrk="0" hangingPunct="1">
        <a:lnSpc>
          <a:spcPct val="90000"/>
        </a:lnSpc>
        <a:spcBef>
          <a:spcPct val="0"/>
        </a:spcBef>
        <a:buNone/>
        <a:defRPr sz="8748" kern="1200">
          <a:solidFill>
            <a:schemeClr val="tx1"/>
          </a:solidFill>
          <a:latin typeface="+mj-lt"/>
          <a:ea typeface="+mj-ea"/>
          <a:cs typeface="+mj-cs"/>
        </a:defRPr>
      </a:lvl1pPr>
    </p:titleStyle>
    <p:bodyStyle>
      <a:lvl1pPr marL="454491" indent="-454491" algn="l" defTabSz="1817964"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474" indent="-454491" algn="l" defTabSz="1817964"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455" indent="-454491" algn="l" defTabSz="1817964"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438"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421"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402"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386"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367"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350"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l-GR"/>
      </a:defPPr>
      <a:lvl1pPr marL="0" algn="l" defTabSz="1817964" rtl="0" eaLnBrk="1" latinLnBrk="0" hangingPunct="1">
        <a:defRPr sz="3579" kern="1200">
          <a:solidFill>
            <a:schemeClr val="tx1"/>
          </a:solidFill>
          <a:latin typeface="+mn-lt"/>
          <a:ea typeface="+mn-ea"/>
          <a:cs typeface="+mn-cs"/>
        </a:defRPr>
      </a:lvl1pPr>
      <a:lvl2pPr marL="908983" algn="l" defTabSz="1817964" rtl="0" eaLnBrk="1" latinLnBrk="0" hangingPunct="1">
        <a:defRPr sz="3579" kern="1200">
          <a:solidFill>
            <a:schemeClr val="tx1"/>
          </a:solidFill>
          <a:latin typeface="+mn-lt"/>
          <a:ea typeface="+mn-ea"/>
          <a:cs typeface="+mn-cs"/>
        </a:defRPr>
      </a:lvl2pPr>
      <a:lvl3pPr marL="1817964" algn="l" defTabSz="1817964" rtl="0" eaLnBrk="1" latinLnBrk="0" hangingPunct="1">
        <a:defRPr sz="3579" kern="1200">
          <a:solidFill>
            <a:schemeClr val="tx1"/>
          </a:solidFill>
          <a:latin typeface="+mn-lt"/>
          <a:ea typeface="+mn-ea"/>
          <a:cs typeface="+mn-cs"/>
        </a:defRPr>
      </a:lvl3pPr>
      <a:lvl4pPr marL="2726948" algn="l" defTabSz="1817964" rtl="0" eaLnBrk="1" latinLnBrk="0" hangingPunct="1">
        <a:defRPr sz="3579" kern="1200">
          <a:solidFill>
            <a:schemeClr val="tx1"/>
          </a:solidFill>
          <a:latin typeface="+mn-lt"/>
          <a:ea typeface="+mn-ea"/>
          <a:cs typeface="+mn-cs"/>
        </a:defRPr>
      </a:lvl4pPr>
      <a:lvl5pPr marL="3635929" algn="l" defTabSz="1817964" rtl="0" eaLnBrk="1" latinLnBrk="0" hangingPunct="1">
        <a:defRPr sz="3579" kern="1200">
          <a:solidFill>
            <a:schemeClr val="tx1"/>
          </a:solidFill>
          <a:latin typeface="+mn-lt"/>
          <a:ea typeface="+mn-ea"/>
          <a:cs typeface="+mn-cs"/>
        </a:defRPr>
      </a:lvl5pPr>
      <a:lvl6pPr marL="4544912" algn="l" defTabSz="1817964" rtl="0" eaLnBrk="1" latinLnBrk="0" hangingPunct="1">
        <a:defRPr sz="3579" kern="1200">
          <a:solidFill>
            <a:schemeClr val="tx1"/>
          </a:solidFill>
          <a:latin typeface="+mn-lt"/>
          <a:ea typeface="+mn-ea"/>
          <a:cs typeface="+mn-cs"/>
        </a:defRPr>
      </a:lvl6pPr>
      <a:lvl7pPr marL="5453893" algn="l" defTabSz="1817964" rtl="0" eaLnBrk="1" latinLnBrk="0" hangingPunct="1">
        <a:defRPr sz="3579" kern="1200">
          <a:solidFill>
            <a:schemeClr val="tx1"/>
          </a:solidFill>
          <a:latin typeface="+mn-lt"/>
          <a:ea typeface="+mn-ea"/>
          <a:cs typeface="+mn-cs"/>
        </a:defRPr>
      </a:lvl7pPr>
      <a:lvl8pPr marL="6362876" algn="l" defTabSz="1817964" rtl="0" eaLnBrk="1" latinLnBrk="0" hangingPunct="1">
        <a:defRPr sz="3579" kern="1200">
          <a:solidFill>
            <a:schemeClr val="tx1"/>
          </a:solidFill>
          <a:latin typeface="+mn-lt"/>
          <a:ea typeface="+mn-ea"/>
          <a:cs typeface="+mn-cs"/>
        </a:defRPr>
      </a:lvl8pPr>
      <a:lvl9pPr marL="7271859" algn="l" defTabSz="1817964" rtl="0" eaLnBrk="1" latinLnBrk="0" hangingPunct="1">
        <a:defRPr sz="357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66468" y="730251"/>
            <a:ext cx="20906602" cy="2651126"/>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66468" y="3651250"/>
            <a:ext cx="20906602" cy="870267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666468" y="12712701"/>
            <a:ext cx="5453896" cy="730250"/>
          </a:xfrm>
          <a:prstGeom prst="rect">
            <a:avLst/>
          </a:prstGeom>
        </p:spPr>
        <p:txBody>
          <a:bodyPr vert="horz" lIns="91440" tIns="45720" rIns="91440" bIns="45720" rtlCol="0" anchor="ctr"/>
          <a:lstStyle>
            <a:lvl1pPr algn="l">
              <a:defRPr sz="2386">
                <a:solidFill>
                  <a:schemeClr val="tx1">
                    <a:tint val="75000"/>
                  </a:schemeClr>
                </a:solidFill>
              </a:defRPr>
            </a:lvl1pPr>
          </a:lstStyle>
          <a:p>
            <a:fld id="{33312B16-8557-4743-8EE6-3DDFEC79069C}" type="datetimeFigureOut">
              <a:rPr lang="el-GR" smtClean="0"/>
              <a:t>22/11/2023</a:t>
            </a:fld>
            <a:endParaRPr lang="el-GR"/>
          </a:p>
        </p:txBody>
      </p:sp>
      <p:sp>
        <p:nvSpPr>
          <p:cNvPr id="5" name="Footer Placeholder 4"/>
          <p:cNvSpPr>
            <a:spLocks noGrp="1"/>
          </p:cNvSpPr>
          <p:nvPr>
            <p:ph type="ftr" sz="quarter" idx="3"/>
          </p:nvPr>
        </p:nvSpPr>
        <p:spPr>
          <a:xfrm>
            <a:off x="8029347" y="12712701"/>
            <a:ext cx="8180844" cy="730250"/>
          </a:xfrm>
          <a:prstGeom prst="rect">
            <a:avLst/>
          </a:prstGeom>
        </p:spPr>
        <p:txBody>
          <a:bodyPr vert="horz" lIns="91440" tIns="45720" rIns="91440" bIns="45720" rtlCol="0" anchor="ctr"/>
          <a:lstStyle>
            <a:lvl1pPr algn="ctr">
              <a:defRPr sz="2386">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7119174" y="12712701"/>
            <a:ext cx="5453896" cy="730250"/>
          </a:xfrm>
          <a:prstGeom prst="rect">
            <a:avLst/>
          </a:prstGeom>
        </p:spPr>
        <p:txBody>
          <a:bodyPr vert="horz" lIns="91440" tIns="45720" rIns="91440" bIns="45720" rtlCol="0" anchor="ctr"/>
          <a:lstStyle>
            <a:lvl1pPr algn="r">
              <a:defRPr sz="2386">
                <a:solidFill>
                  <a:schemeClr val="tx1">
                    <a:tint val="75000"/>
                  </a:schemeClr>
                </a:solidFill>
              </a:defRPr>
            </a:lvl1pPr>
          </a:lstStyle>
          <a:p>
            <a:fld id="{C6DD6E9A-F6BC-4101-9D32-73E53CB7934B}" type="slidenum">
              <a:rPr lang="el-GR" smtClean="0"/>
              <a:pPr/>
              <a:t>‹#›</a:t>
            </a:fld>
            <a:endParaRPr lang="el-GR" dirty="0"/>
          </a:p>
        </p:txBody>
      </p:sp>
      <p:pic>
        <p:nvPicPr>
          <p:cNvPr id="7" name="Εικόνα 6">
            <a:extLst>
              <a:ext uri="{FF2B5EF4-FFF2-40B4-BE49-F238E27FC236}">
                <a16:creationId xmlns:a16="http://schemas.microsoft.com/office/drawing/2014/main" id="{08BCA747-5152-A44B-9CEA-DF5112260DAB}"/>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526" y="0"/>
            <a:ext cx="24234490" cy="13716000"/>
          </a:xfrm>
          <a:prstGeom prst="rect">
            <a:avLst/>
          </a:prstGeom>
        </p:spPr>
      </p:pic>
      <p:pic>
        <p:nvPicPr>
          <p:cNvPr id="8" name="Εικόνα 7">
            <a:extLst>
              <a:ext uri="{FF2B5EF4-FFF2-40B4-BE49-F238E27FC236}">
                <a16:creationId xmlns:a16="http://schemas.microsoft.com/office/drawing/2014/main" id="{E5CF02F1-D563-934F-9869-0A4A0DEF96C2}"/>
              </a:ext>
            </a:extLst>
          </p:cNvPr>
          <p:cNvPicPr>
            <a:picLocks noChangeAspect="1"/>
          </p:cNvPicPr>
          <p:nvPr userDrawn="1"/>
        </p:nvPicPr>
        <p:blipFill>
          <a:blip r:embed="rId22"/>
          <a:stretch>
            <a:fillRect/>
          </a:stretch>
        </p:blipFill>
        <p:spPr>
          <a:xfrm>
            <a:off x="817970" y="12481771"/>
            <a:ext cx="4855042" cy="961180"/>
          </a:xfrm>
          <a:prstGeom prst="rect">
            <a:avLst/>
          </a:prstGeom>
        </p:spPr>
      </p:pic>
    </p:spTree>
    <p:extLst>
      <p:ext uri="{BB962C8B-B14F-4D97-AF65-F5344CB8AC3E}">
        <p14:creationId xmlns:p14="http://schemas.microsoft.com/office/powerpoint/2010/main" val="1300421988"/>
      </p:ext>
    </p:extLst>
  </p:cSld>
  <p:clrMap bg1="lt1" tx1="dk1" bg2="lt2" tx2="dk2" accent1="accent1" accent2="accent2" accent3="accent3" accent4="accent4" accent5="accent5" accent6="accent6" hlink="hlink" folHlink="folHlink"/>
  <p:sldLayoutIdLst>
    <p:sldLayoutId id="2147483679" r:id="rId1"/>
    <p:sldLayoutId id="2147483702"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680" r:id="rId14"/>
    <p:sldLayoutId id="2147483681" r:id="rId15"/>
    <p:sldLayoutId id="2147483682" r:id="rId16"/>
    <p:sldLayoutId id="2147483683" r:id="rId17"/>
    <p:sldLayoutId id="2147483684" r:id="rId18"/>
    <p:sldLayoutId id="2147483685" r:id="rId19"/>
  </p:sldLayoutIdLst>
  <p:txStyles>
    <p:titleStyle>
      <a:lvl1pPr algn="l" defTabSz="1818010" rtl="0" eaLnBrk="1" latinLnBrk="0" hangingPunct="1">
        <a:lnSpc>
          <a:spcPct val="90000"/>
        </a:lnSpc>
        <a:spcBef>
          <a:spcPct val="0"/>
        </a:spcBef>
        <a:buNone/>
        <a:defRPr sz="8748" kern="1200">
          <a:solidFill>
            <a:schemeClr val="tx1"/>
          </a:solidFill>
          <a:latin typeface="+mj-lt"/>
          <a:ea typeface="+mj-ea"/>
          <a:cs typeface="+mj-cs"/>
        </a:defRPr>
      </a:lvl1pPr>
    </p:titleStyle>
    <p:bodyStyle>
      <a:lvl1pPr marL="454503" indent="-454503" algn="l" defTabSz="1818010"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508" indent="-454503" algn="l" defTabSz="1818010"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513" indent="-454503" algn="l" defTabSz="1818010"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51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52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52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53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53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54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n-US"/>
      </a:defPPr>
      <a:lvl1pPr marL="0" algn="l" defTabSz="1818010" rtl="0" eaLnBrk="1" latinLnBrk="0" hangingPunct="1">
        <a:defRPr sz="3579" kern="1200">
          <a:solidFill>
            <a:schemeClr val="tx1"/>
          </a:solidFill>
          <a:latin typeface="+mn-lt"/>
          <a:ea typeface="+mn-ea"/>
          <a:cs typeface="+mn-cs"/>
        </a:defRPr>
      </a:lvl1pPr>
      <a:lvl2pPr marL="909005" algn="l" defTabSz="1818010" rtl="0" eaLnBrk="1" latinLnBrk="0" hangingPunct="1">
        <a:defRPr sz="3579" kern="1200">
          <a:solidFill>
            <a:schemeClr val="tx1"/>
          </a:solidFill>
          <a:latin typeface="+mn-lt"/>
          <a:ea typeface="+mn-ea"/>
          <a:cs typeface="+mn-cs"/>
        </a:defRPr>
      </a:lvl2pPr>
      <a:lvl3pPr marL="1818010" algn="l" defTabSz="1818010" rtl="0" eaLnBrk="1" latinLnBrk="0" hangingPunct="1">
        <a:defRPr sz="3579" kern="1200">
          <a:solidFill>
            <a:schemeClr val="tx1"/>
          </a:solidFill>
          <a:latin typeface="+mn-lt"/>
          <a:ea typeface="+mn-ea"/>
          <a:cs typeface="+mn-cs"/>
        </a:defRPr>
      </a:lvl3pPr>
      <a:lvl4pPr marL="2727015" algn="l" defTabSz="1818010" rtl="0" eaLnBrk="1" latinLnBrk="0" hangingPunct="1">
        <a:defRPr sz="3579" kern="1200">
          <a:solidFill>
            <a:schemeClr val="tx1"/>
          </a:solidFill>
          <a:latin typeface="+mn-lt"/>
          <a:ea typeface="+mn-ea"/>
          <a:cs typeface="+mn-cs"/>
        </a:defRPr>
      </a:lvl4pPr>
      <a:lvl5pPr marL="3636020" algn="l" defTabSz="1818010" rtl="0" eaLnBrk="1" latinLnBrk="0" hangingPunct="1">
        <a:defRPr sz="3579" kern="1200">
          <a:solidFill>
            <a:schemeClr val="tx1"/>
          </a:solidFill>
          <a:latin typeface="+mn-lt"/>
          <a:ea typeface="+mn-ea"/>
          <a:cs typeface="+mn-cs"/>
        </a:defRPr>
      </a:lvl5pPr>
      <a:lvl6pPr marL="4545025" algn="l" defTabSz="1818010" rtl="0" eaLnBrk="1" latinLnBrk="0" hangingPunct="1">
        <a:defRPr sz="3579" kern="1200">
          <a:solidFill>
            <a:schemeClr val="tx1"/>
          </a:solidFill>
          <a:latin typeface="+mn-lt"/>
          <a:ea typeface="+mn-ea"/>
          <a:cs typeface="+mn-cs"/>
        </a:defRPr>
      </a:lvl6pPr>
      <a:lvl7pPr marL="5454030" algn="l" defTabSz="1818010" rtl="0" eaLnBrk="1" latinLnBrk="0" hangingPunct="1">
        <a:defRPr sz="3579" kern="1200">
          <a:solidFill>
            <a:schemeClr val="tx1"/>
          </a:solidFill>
          <a:latin typeface="+mn-lt"/>
          <a:ea typeface="+mn-ea"/>
          <a:cs typeface="+mn-cs"/>
        </a:defRPr>
      </a:lvl7pPr>
      <a:lvl8pPr marL="6363035" algn="l" defTabSz="1818010" rtl="0" eaLnBrk="1" latinLnBrk="0" hangingPunct="1">
        <a:defRPr sz="3579" kern="1200">
          <a:solidFill>
            <a:schemeClr val="tx1"/>
          </a:solidFill>
          <a:latin typeface="+mn-lt"/>
          <a:ea typeface="+mn-ea"/>
          <a:cs typeface="+mn-cs"/>
        </a:defRPr>
      </a:lvl8pPr>
      <a:lvl9pPr marL="7272040" algn="l" defTabSz="1818010" rtl="0" eaLnBrk="1" latinLnBrk="0" hangingPunct="1">
        <a:defRPr sz="35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985BFCF-8BC1-254C-8BE2-AD13975F9B0E}"/>
              </a:ext>
            </a:extLst>
          </p:cNvPr>
          <p:cNvSpPr txBox="1"/>
          <p:nvPr/>
        </p:nvSpPr>
        <p:spPr>
          <a:xfrm>
            <a:off x="2880930" y="2909817"/>
            <a:ext cx="19840490" cy="4247317"/>
          </a:xfrm>
          <a:prstGeom prst="rect">
            <a:avLst/>
          </a:prstGeom>
          <a:noFill/>
        </p:spPr>
        <p:txBody>
          <a:bodyPr wrap="square">
            <a:spAutoFit/>
          </a:bodyPr>
          <a:lstStyle/>
          <a:p>
            <a:pPr>
              <a:buFont typeface="Wingdings" panose="05000000000000000000" pitchFamily="2" charset="2"/>
              <a:buChar char="§"/>
            </a:pPr>
            <a:endParaRPr lang="el-GR" sz="5400" dirty="0" smtClean="0">
              <a:solidFill>
                <a:srgbClr val="19BEDE"/>
              </a:solidFill>
            </a:endParaRPr>
          </a:p>
          <a:p>
            <a:pPr>
              <a:buFont typeface="Wingdings" panose="05000000000000000000" pitchFamily="2" charset="2"/>
              <a:buChar char="§"/>
            </a:pPr>
            <a:r>
              <a:rPr lang="el-GR" sz="5400" dirty="0" smtClean="0">
                <a:solidFill>
                  <a:srgbClr val="19BEDE"/>
                </a:solidFill>
              </a:rPr>
              <a:t>Αναθεώρηση Πολυετούς Δημοσιονομικού Πλαισίου </a:t>
            </a:r>
            <a:r>
              <a:rPr lang="el-GR" sz="5400" dirty="0">
                <a:solidFill>
                  <a:srgbClr val="19BEDE"/>
                </a:solidFill>
              </a:rPr>
              <a:t>(ΠΔΠ</a:t>
            </a:r>
            <a:r>
              <a:rPr lang="el-GR" sz="5400" dirty="0" smtClean="0">
                <a:solidFill>
                  <a:srgbClr val="19BEDE"/>
                </a:solidFill>
              </a:rPr>
              <a:t>)</a:t>
            </a:r>
          </a:p>
          <a:p>
            <a:endParaRPr lang="el-GR" sz="5400" dirty="0" smtClean="0">
              <a:solidFill>
                <a:srgbClr val="19BEDE"/>
              </a:solidFill>
            </a:endParaRPr>
          </a:p>
          <a:p>
            <a:pPr>
              <a:buFont typeface="Wingdings" panose="05000000000000000000" pitchFamily="2" charset="2"/>
              <a:buChar char="§"/>
            </a:pPr>
            <a:r>
              <a:rPr lang="el-GR" sz="5400" dirty="0" smtClean="0">
                <a:solidFill>
                  <a:srgbClr val="19BEDE"/>
                </a:solidFill>
              </a:rPr>
              <a:t>Διαβούλευση για την Πολιτική Συνοχής μετά το 2027</a:t>
            </a:r>
          </a:p>
          <a:p>
            <a:endParaRPr lang="el-GR" sz="5400" dirty="0">
              <a:solidFill>
                <a:srgbClr val="19BEDE"/>
              </a:solidFill>
            </a:endParaRPr>
          </a:p>
        </p:txBody>
      </p:sp>
      <p:sp>
        <p:nvSpPr>
          <p:cNvPr id="4" name="Υπότιτλος 2"/>
          <p:cNvSpPr>
            <a:spLocks noGrp="1"/>
          </p:cNvSpPr>
          <p:nvPr>
            <p:ph type="subTitle" idx="1"/>
          </p:nvPr>
        </p:nvSpPr>
        <p:spPr>
          <a:xfrm>
            <a:off x="5158225" y="7413244"/>
            <a:ext cx="14503880" cy="1655762"/>
          </a:xfrm>
        </p:spPr>
        <p:txBody>
          <a:bodyPr>
            <a:noAutofit/>
          </a:bodyPr>
          <a:lstStyle/>
          <a:p>
            <a:endParaRPr lang="el-GR" sz="4800" b="1" dirty="0" smtClean="0">
              <a:solidFill>
                <a:schemeClr val="bg1"/>
              </a:solidFill>
            </a:endParaRPr>
          </a:p>
          <a:p>
            <a:r>
              <a:rPr lang="el-GR" sz="4800" b="1" dirty="0" smtClean="0">
                <a:solidFill>
                  <a:schemeClr val="bg1"/>
                </a:solidFill>
              </a:rPr>
              <a:t>ΕΥΣΣΑΕ - ΜΟΝΑΔΑ Α’</a:t>
            </a:r>
          </a:p>
          <a:p>
            <a:r>
              <a:rPr lang="el-GR" sz="4800" b="1" dirty="0" smtClean="0">
                <a:solidFill>
                  <a:schemeClr val="bg1"/>
                </a:solidFill>
              </a:rPr>
              <a:t>Στρατηγική και Παρακολούθηση Πολιτικών</a:t>
            </a:r>
          </a:p>
          <a:p>
            <a:r>
              <a:rPr lang="el-GR" sz="4800" b="1" dirty="0" smtClean="0">
                <a:solidFill>
                  <a:schemeClr val="bg1"/>
                </a:solidFill>
              </a:rPr>
              <a:t>Νοέμβριος 2023</a:t>
            </a:r>
            <a:endParaRPr lang="el-GR" sz="4800" b="1" dirty="0">
              <a:solidFill>
                <a:schemeClr val="bg1"/>
              </a:solidFill>
            </a:endParaRPr>
          </a:p>
        </p:txBody>
      </p:sp>
    </p:spTree>
    <p:extLst>
      <p:ext uri="{BB962C8B-B14F-4D97-AF65-F5344CB8AC3E}">
        <p14:creationId xmlns:p14="http://schemas.microsoft.com/office/powerpoint/2010/main" val="26978039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142948" y="339633"/>
            <a:ext cx="21849140" cy="1750423"/>
          </a:xfrm>
        </p:spPr>
        <p:txBody>
          <a:bodyPr>
            <a:normAutofit fontScale="90000"/>
          </a:bodyPr>
          <a:lstStyle/>
          <a:p>
            <a:pPr algn="ctr"/>
            <a:r>
              <a:rPr lang="el-GR" dirty="0" smtClean="0"/>
              <a:t/>
            </a:r>
            <a:br>
              <a:rPr lang="el-GR" dirty="0" smtClean="0"/>
            </a:br>
            <a:r>
              <a:rPr lang="en-US" dirty="0" smtClean="0"/>
              <a:t>STEP </a:t>
            </a:r>
            <a:r>
              <a:rPr lang="el-GR" dirty="0" smtClean="0"/>
              <a:t>και Πολιτική Συνοχής (</a:t>
            </a:r>
            <a:r>
              <a:rPr lang="el-GR" dirty="0" smtClean="0">
                <a:solidFill>
                  <a:schemeClr val="accent6"/>
                </a:solidFill>
              </a:rPr>
              <a:t>Προγράμματα ΕΣΠΑ</a:t>
            </a:r>
            <a:r>
              <a:rPr lang="en-US" dirty="0" smtClean="0">
                <a:solidFill>
                  <a:schemeClr val="accent6"/>
                </a:solidFill>
              </a:rPr>
              <a:t> 2021-2027</a:t>
            </a:r>
            <a:r>
              <a:rPr lang="el-GR" dirty="0" smtClean="0"/>
              <a:t>)</a:t>
            </a:r>
            <a:br>
              <a:rPr lang="el-GR" dirty="0" smtClean="0"/>
            </a:br>
            <a:r>
              <a:rPr lang="el-GR" dirty="0" smtClean="0"/>
              <a:t/>
            </a:r>
            <a:br>
              <a:rPr lang="el-GR" dirty="0" smtClean="0"/>
            </a:br>
            <a:r>
              <a:rPr lang="el-GR" dirty="0" smtClean="0"/>
              <a:t>Κίνητρα </a:t>
            </a:r>
            <a:r>
              <a:rPr lang="el-GR" dirty="0" smtClean="0"/>
              <a:t>για ενσωμάτωση έργων </a:t>
            </a:r>
            <a:r>
              <a:rPr lang="en-US" dirty="0" smtClean="0"/>
              <a:t>STEP</a:t>
            </a:r>
            <a:endParaRPr lang="el-GR" dirty="0"/>
          </a:p>
        </p:txBody>
      </p:sp>
      <p:sp>
        <p:nvSpPr>
          <p:cNvPr id="4" name="Θέση περιεχομένου 3"/>
          <p:cNvSpPr>
            <a:spLocks noGrp="1"/>
          </p:cNvSpPr>
          <p:nvPr>
            <p:ph idx="1"/>
          </p:nvPr>
        </p:nvSpPr>
        <p:spPr>
          <a:xfrm>
            <a:off x="1614215" y="2759825"/>
            <a:ext cx="21578293" cy="9776981"/>
          </a:xfrm>
        </p:spPr>
        <p:txBody>
          <a:bodyPr>
            <a:normAutofit/>
          </a:bodyPr>
          <a:lstStyle/>
          <a:p>
            <a:pPr marL="401638" lvl="0" indent="0">
              <a:buNone/>
            </a:pPr>
            <a:endParaRPr lang="el-GR" dirty="0"/>
          </a:p>
          <a:p>
            <a:pPr marL="457200" lvl="0" indent="-457200">
              <a:buFont typeface="Wingdings" panose="05000000000000000000" pitchFamily="2" charset="2"/>
              <a:buChar char="ü"/>
            </a:pPr>
            <a:r>
              <a:rPr lang="el-GR" b="1" dirty="0" smtClean="0"/>
              <a:t>Προγράμματα </a:t>
            </a:r>
            <a:r>
              <a:rPr lang="el-GR" b="1" dirty="0"/>
              <a:t>ΕΤΠΑ, ΤΣ και ΕΚΤ+, </a:t>
            </a:r>
          </a:p>
          <a:p>
            <a:pPr marL="725488" lvl="0" indent="-323850"/>
            <a:r>
              <a:rPr lang="el-GR" dirty="0" smtClean="0"/>
              <a:t>Διακριτοί άξονες προτεραιότητας για έργα </a:t>
            </a:r>
            <a:r>
              <a:rPr lang="en-US" dirty="0" smtClean="0"/>
              <a:t>STEP</a:t>
            </a:r>
            <a:endParaRPr lang="el-GR" dirty="0" smtClean="0"/>
          </a:p>
          <a:p>
            <a:pPr marL="725488" lvl="0" indent="-323850"/>
            <a:r>
              <a:rPr lang="el-GR" b="1" dirty="0" smtClean="0"/>
              <a:t>30</a:t>
            </a:r>
            <a:r>
              <a:rPr lang="el-GR" b="1" dirty="0"/>
              <a:t>%</a:t>
            </a:r>
            <a:r>
              <a:rPr lang="el-GR" dirty="0"/>
              <a:t> </a:t>
            </a:r>
            <a:r>
              <a:rPr lang="el-GR" dirty="0" smtClean="0"/>
              <a:t>προχρηματοδότηση</a:t>
            </a:r>
            <a:r>
              <a:rPr lang="en-US" dirty="0" smtClean="0"/>
              <a:t> </a:t>
            </a:r>
            <a:r>
              <a:rPr lang="el-GR" dirty="0" smtClean="0"/>
              <a:t>και έως </a:t>
            </a:r>
            <a:r>
              <a:rPr lang="el-GR" b="1" dirty="0" smtClean="0"/>
              <a:t>100</a:t>
            </a:r>
            <a:r>
              <a:rPr lang="el-GR" b="1" dirty="0"/>
              <a:t>%</a:t>
            </a:r>
            <a:r>
              <a:rPr lang="el-GR" dirty="0"/>
              <a:t> </a:t>
            </a:r>
            <a:r>
              <a:rPr lang="el-GR" dirty="0" smtClean="0"/>
              <a:t>συγχρηματοδότηση</a:t>
            </a:r>
          </a:p>
          <a:p>
            <a:pPr marL="0" lvl="0" indent="0">
              <a:buNone/>
            </a:pPr>
            <a:endParaRPr lang="el-GR" dirty="0"/>
          </a:p>
          <a:p>
            <a:pPr marL="441325" lvl="0" indent="-441325">
              <a:buFont typeface="Wingdings" panose="05000000000000000000" pitchFamily="2" charset="2"/>
              <a:buChar char="ü"/>
            </a:pPr>
            <a:r>
              <a:rPr lang="el-GR" b="1" dirty="0"/>
              <a:t>Πρόγραμμα Δίκαιης Αναπτυξιακής Μετάβασης </a:t>
            </a:r>
            <a:r>
              <a:rPr lang="el-GR" dirty="0"/>
              <a:t>: </a:t>
            </a:r>
          </a:p>
          <a:p>
            <a:pPr marL="725488" lvl="0" indent="-323850"/>
            <a:r>
              <a:rPr lang="el-GR" dirty="0"/>
              <a:t>Συγχρηματοδότηση έως και 85</a:t>
            </a:r>
            <a:r>
              <a:rPr lang="el-GR" dirty="0" smtClean="0"/>
              <a:t>%, </a:t>
            </a:r>
            <a:r>
              <a:rPr lang="el-GR" dirty="0"/>
              <a:t>στις περιοχές που καλύπτονται από εδαφικά σχέδια μετάβασης, </a:t>
            </a:r>
          </a:p>
          <a:p>
            <a:pPr marL="725488" lvl="0" indent="-323850"/>
            <a:r>
              <a:rPr lang="el-GR" dirty="0"/>
              <a:t>Προχρηματοδότηση 30% για έργα που σχετίζονται με το </a:t>
            </a:r>
            <a:r>
              <a:rPr lang="en-US" dirty="0"/>
              <a:t>STEP</a:t>
            </a:r>
            <a:r>
              <a:rPr lang="el-GR" dirty="0"/>
              <a:t> </a:t>
            </a:r>
          </a:p>
          <a:p>
            <a:pPr marL="725488" lvl="0" indent="-323850"/>
            <a:r>
              <a:rPr lang="el-GR" dirty="0"/>
              <a:t>Συγχρηματοδότηση 100% </a:t>
            </a:r>
            <a:r>
              <a:rPr lang="el-GR" dirty="0" smtClean="0"/>
              <a:t>μόνο για άξονες προτεραιότητας </a:t>
            </a:r>
            <a:r>
              <a:rPr lang="el-GR" dirty="0"/>
              <a:t>που περιλαμβάνουν αποκλειστικά έργα </a:t>
            </a:r>
            <a:r>
              <a:rPr lang="en-US" dirty="0" smtClean="0"/>
              <a:t>STEP</a:t>
            </a:r>
            <a:endParaRPr lang="en-US" dirty="0"/>
          </a:p>
          <a:p>
            <a:pPr lvl="0">
              <a:buFont typeface="Wingdings" panose="05000000000000000000" pitchFamily="2" charset="2"/>
              <a:buChar char="ü"/>
            </a:pPr>
            <a:endParaRPr lang="el-GR" dirty="0"/>
          </a:p>
        </p:txBody>
      </p:sp>
    </p:spTree>
    <p:extLst>
      <p:ext uri="{BB962C8B-B14F-4D97-AF65-F5344CB8AC3E}">
        <p14:creationId xmlns:p14="http://schemas.microsoft.com/office/powerpoint/2010/main" val="42009987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06810" y="522513"/>
            <a:ext cx="21849140" cy="4548251"/>
          </a:xfrm>
        </p:spPr>
        <p:txBody>
          <a:bodyPr>
            <a:normAutofit/>
          </a:bodyPr>
          <a:lstStyle/>
          <a:p>
            <a:pPr algn="ctr"/>
            <a:r>
              <a:rPr lang="el-GR" dirty="0" smtClean="0"/>
              <a:t/>
            </a:r>
            <a:br>
              <a:rPr lang="el-GR" dirty="0" smtClean="0"/>
            </a:br>
            <a:r>
              <a:rPr lang="el-GR" dirty="0" smtClean="0"/>
              <a:t/>
            </a:r>
            <a:br>
              <a:rPr lang="el-GR" dirty="0" smtClean="0"/>
            </a:br>
            <a:r>
              <a:rPr lang="en-US" dirty="0" smtClean="0"/>
              <a:t>STEP </a:t>
            </a:r>
            <a:r>
              <a:rPr lang="el-GR" dirty="0" smtClean="0"/>
              <a:t>και Πολιτική Συνοχής (</a:t>
            </a:r>
            <a:r>
              <a:rPr lang="el-GR" b="1" dirty="0" smtClean="0">
                <a:solidFill>
                  <a:schemeClr val="accent6"/>
                </a:solidFill>
              </a:rPr>
              <a:t>Προγράμματα ΕΣΠΑ</a:t>
            </a:r>
            <a:r>
              <a:rPr lang="en-US" b="1" dirty="0" smtClean="0">
                <a:solidFill>
                  <a:schemeClr val="accent6"/>
                </a:solidFill>
              </a:rPr>
              <a:t> 2014-2020</a:t>
            </a:r>
            <a:r>
              <a:rPr lang="el-GR" dirty="0" smtClean="0"/>
              <a:t>)</a:t>
            </a:r>
            <a:r>
              <a:rPr lang="en-US" dirty="0" smtClean="0"/>
              <a:t/>
            </a:r>
            <a:br>
              <a:rPr lang="en-US" dirty="0" smtClean="0"/>
            </a:br>
            <a:r>
              <a:rPr lang="en-US" dirty="0" smtClean="0"/>
              <a:t/>
            </a:r>
            <a:br>
              <a:rPr lang="en-US" dirty="0" smtClean="0"/>
            </a:br>
            <a:endParaRPr lang="el-GR" dirty="0"/>
          </a:p>
        </p:txBody>
      </p:sp>
      <p:sp>
        <p:nvSpPr>
          <p:cNvPr id="4" name="Θέση περιεχομένου 3"/>
          <p:cNvSpPr>
            <a:spLocks noGrp="1"/>
          </p:cNvSpPr>
          <p:nvPr>
            <p:ph idx="1"/>
          </p:nvPr>
        </p:nvSpPr>
        <p:spPr>
          <a:xfrm>
            <a:off x="1614217" y="3203962"/>
            <a:ext cx="20906602" cy="9776981"/>
          </a:xfrm>
        </p:spPr>
        <p:txBody>
          <a:bodyPr>
            <a:normAutofit/>
          </a:bodyPr>
          <a:lstStyle/>
          <a:p>
            <a:pPr lvl="0" algn="just"/>
            <a:endParaRPr lang="en-US" dirty="0" smtClean="0"/>
          </a:p>
          <a:p>
            <a:pPr lvl="0" algn="just"/>
            <a:endParaRPr lang="en-US" dirty="0"/>
          </a:p>
          <a:p>
            <a:pPr lvl="0" algn="just"/>
            <a:endParaRPr lang="en-US" dirty="0" smtClean="0"/>
          </a:p>
          <a:p>
            <a:pPr lvl="0" algn="just">
              <a:lnSpc>
                <a:spcPct val="200000"/>
              </a:lnSpc>
            </a:pPr>
            <a:r>
              <a:rPr lang="el-GR" dirty="0" smtClean="0"/>
              <a:t>Δίνεται </a:t>
            </a:r>
            <a:r>
              <a:rPr lang="el-GR" dirty="0"/>
              <a:t>δυνατότητα αύξησης ποσοστού συγχρηματοδότησης 100% για το λογιστικό έτος 2023-2024 για έναν ή περισσότερους άξονες προτεραιότητας, που αφορούν τα Ταμεία ΕΤΠΑ, ΕΚΤ και </a:t>
            </a:r>
            <a:r>
              <a:rPr lang="el-GR" dirty="0" smtClean="0"/>
              <a:t>ΤΣ</a:t>
            </a:r>
            <a:endParaRPr lang="el-GR" dirty="0"/>
          </a:p>
          <a:p>
            <a:pPr marL="0" lvl="0" indent="0">
              <a:buNone/>
            </a:pPr>
            <a:endParaRPr lang="el-GR" dirty="0"/>
          </a:p>
          <a:p>
            <a:endParaRPr lang="el-GR" dirty="0"/>
          </a:p>
        </p:txBody>
      </p:sp>
    </p:spTree>
    <p:extLst>
      <p:ext uri="{BB962C8B-B14F-4D97-AF65-F5344CB8AC3E}">
        <p14:creationId xmlns:p14="http://schemas.microsoft.com/office/powerpoint/2010/main" val="29180970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21411" y="764755"/>
            <a:ext cx="21849140" cy="2719850"/>
          </a:xfrm>
        </p:spPr>
        <p:txBody>
          <a:bodyPr>
            <a:normAutofit fontScale="90000"/>
          </a:bodyPr>
          <a:lstStyle/>
          <a:p>
            <a:pPr algn="ctr"/>
            <a:r>
              <a:rPr lang="el-GR" dirty="0" smtClean="0"/>
              <a:t/>
            </a:r>
            <a:br>
              <a:rPr lang="el-GR" dirty="0" smtClean="0"/>
            </a:br>
            <a:r>
              <a:rPr lang="el-GR" dirty="0"/>
              <a:t>Αναθεώρηση Πολυετούς Δημοσιονομικού Πλαισίου (ΠΔΠ)</a:t>
            </a:r>
            <a:br>
              <a:rPr lang="el-GR" dirty="0"/>
            </a:br>
            <a:r>
              <a:rPr lang="en-US" dirty="0" smtClean="0"/>
              <a:t/>
            </a:r>
            <a:br>
              <a:rPr lang="en-US" dirty="0" smtClean="0"/>
            </a:br>
            <a:r>
              <a:rPr lang="el-GR" b="1" dirty="0" smtClean="0">
                <a:solidFill>
                  <a:schemeClr val="accent6"/>
                </a:solidFill>
              </a:rPr>
              <a:t>Θέσεις της Ελλάδας</a:t>
            </a:r>
            <a:r>
              <a:rPr lang="el-GR" dirty="0"/>
              <a:t/>
            </a:r>
            <a:br>
              <a:rPr lang="el-GR" dirty="0"/>
            </a:br>
            <a:endParaRPr lang="el-GR" dirty="0"/>
          </a:p>
        </p:txBody>
      </p:sp>
      <p:sp>
        <p:nvSpPr>
          <p:cNvPr id="3" name="Θέση περιεχομένου 2"/>
          <p:cNvSpPr>
            <a:spLocks noGrp="1"/>
          </p:cNvSpPr>
          <p:nvPr>
            <p:ph idx="1"/>
          </p:nvPr>
        </p:nvSpPr>
        <p:spPr>
          <a:xfrm>
            <a:off x="1666468" y="2967486"/>
            <a:ext cx="20906602" cy="8005313"/>
          </a:xfrm>
        </p:spPr>
        <p:txBody>
          <a:bodyPr>
            <a:noAutofit/>
          </a:bodyPr>
          <a:lstStyle/>
          <a:p>
            <a:pPr marL="0" indent="0">
              <a:buNone/>
            </a:pPr>
            <a:endParaRPr lang="el-GR" sz="4400" dirty="0" smtClean="0"/>
          </a:p>
          <a:p>
            <a:pPr>
              <a:spcAft>
                <a:spcPts val="2400"/>
              </a:spcAft>
              <a:buFont typeface="Wingdings" panose="05000000000000000000" pitchFamily="2" charset="2"/>
              <a:buChar char="ü"/>
            </a:pPr>
            <a:endParaRPr lang="el-GR" sz="4400" dirty="0" smtClean="0"/>
          </a:p>
          <a:p>
            <a:pPr marL="0" indent="0">
              <a:spcAft>
                <a:spcPts val="2400"/>
              </a:spcAft>
              <a:buNone/>
            </a:pPr>
            <a:endParaRPr lang="en-US" sz="4400" dirty="0" smtClean="0"/>
          </a:p>
          <a:p>
            <a:pPr>
              <a:spcAft>
                <a:spcPts val="2400"/>
              </a:spcAft>
              <a:buFont typeface="Wingdings" panose="05000000000000000000" pitchFamily="2" charset="2"/>
              <a:buChar char="ü"/>
            </a:pPr>
            <a:r>
              <a:rPr lang="el-GR" sz="4400" dirty="0" smtClean="0"/>
              <a:t>Υποστήριξη της πρότασης </a:t>
            </a:r>
            <a:r>
              <a:rPr lang="en-US" sz="4400" dirty="0"/>
              <a:t>STEP</a:t>
            </a:r>
          </a:p>
          <a:p>
            <a:pPr>
              <a:spcAft>
                <a:spcPts val="2400"/>
              </a:spcAft>
              <a:buFont typeface="Wingdings" panose="05000000000000000000" pitchFamily="2" charset="2"/>
              <a:buChar char="ü"/>
            </a:pPr>
            <a:r>
              <a:rPr lang="el-GR" sz="4400" dirty="0"/>
              <a:t>Διατήρηση των πόρων όπως έχουν κατανεμηθεί στα Ταμεία και στους χρηματοδοτικούς </a:t>
            </a:r>
            <a:r>
              <a:rPr lang="el-GR" sz="4400" dirty="0" smtClean="0"/>
              <a:t>μηχανισμούς</a:t>
            </a:r>
            <a:r>
              <a:rPr lang="en-US" sz="4400" dirty="0" smtClean="0"/>
              <a:t> </a:t>
            </a:r>
            <a:endParaRPr lang="el-GR" sz="4400" dirty="0" smtClean="0"/>
          </a:p>
          <a:p>
            <a:pPr>
              <a:spcAft>
                <a:spcPts val="2400"/>
              </a:spcAft>
              <a:buFont typeface="Wingdings" panose="05000000000000000000" pitchFamily="2" charset="2"/>
              <a:buChar char="ü"/>
            </a:pPr>
            <a:r>
              <a:rPr lang="el-GR" sz="4400" dirty="0" smtClean="0"/>
              <a:t>Καμία αλλαγή στους πόρους της επιμερισμένης διαχείρισης</a:t>
            </a:r>
            <a:endParaRPr lang="el-GR" sz="4400" dirty="0"/>
          </a:p>
          <a:p>
            <a:pPr marL="0" indent="0">
              <a:buNone/>
            </a:pPr>
            <a:endParaRPr lang="el-GR" sz="4400" dirty="0"/>
          </a:p>
          <a:p>
            <a:pPr marL="0" indent="0">
              <a:buNone/>
            </a:pPr>
            <a:endParaRPr lang="el-GR" sz="4400" dirty="0"/>
          </a:p>
        </p:txBody>
      </p:sp>
    </p:spTree>
    <p:extLst>
      <p:ext uri="{BB962C8B-B14F-4D97-AF65-F5344CB8AC3E}">
        <p14:creationId xmlns:p14="http://schemas.microsoft.com/office/powerpoint/2010/main" val="23603471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985BFCF-8BC1-254C-8BE2-AD13975F9B0E}"/>
              </a:ext>
            </a:extLst>
          </p:cNvPr>
          <p:cNvSpPr txBox="1"/>
          <p:nvPr/>
        </p:nvSpPr>
        <p:spPr>
          <a:xfrm>
            <a:off x="2910427" y="2732836"/>
            <a:ext cx="19840490" cy="1754326"/>
          </a:xfrm>
          <a:prstGeom prst="rect">
            <a:avLst/>
          </a:prstGeom>
          <a:noFill/>
        </p:spPr>
        <p:txBody>
          <a:bodyPr wrap="square">
            <a:spAutoFit/>
          </a:bodyPr>
          <a:lstStyle/>
          <a:p>
            <a:endParaRPr lang="el-GR" sz="5400" dirty="0" smtClean="0">
              <a:solidFill>
                <a:srgbClr val="19BEDE"/>
              </a:solidFill>
            </a:endParaRPr>
          </a:p>
          <a:p>
            <a:endParaRPr lang="el-GR" sz="5400" dirty="0" smtClean="0">
              <a:solidFill>
                <a:srgbClr val="19BEDE"/>
              </a:solidFill>
            </a:endParaRPr>
          </a:p>
        </p:txBody>
      </p:sp>
      <p:sp>
        <p:nvSpPr>
          <p:cNvPr id="4" name="Υπότιτλος 2"/>
          <p:cNvSpPr>
            <a:spLocks noGrp="1"/>
          </p:cNvSpPr>
          <p:nvPr>
            <p:ph type="subTitle" idx="1"/>
          </p:nvPr>
        </p:nvSpPr>
        <p:spPr>
          <a:xfrm>
            <a:off x="5158225" y="7413244"/>
            <a:ext cx="14503880" cy="1655762"/>
          </a:xfrm>
        </p:spPr>
        <p:txBody>
          <a:bodyPr>
            <a:noAutofit/>
          </a:bodyPr>
          <a:lstStyle/>
          <a:p>
            <a:r>
              <a:rPr lang="el-GR" sz="4800" b="1" dirty="0" smtClean="0">
                <a:solidFill>
                  <a:schemeClr val="bg1"/>
                </a:solidFill>
              </a:rPr>
              <a:t>ΕΥΣΣΑΕ - ΜΟΝΑΔΑ Α’</a:t>
            </a:r>
          </a:p>
          <a:p>
            <a:r>
              <a:rPr lang="el-GR" sz="4800" b="1" dirty="0" smtClean="0">
                <a:solidFill>
                  <a:schemeClr val="bg1"/>
                </a:solidFill>
              </a:rPr>
              <a:t>Στρατηγική και Παρακολούθηση Πολιτικών</a:t>
            </a:r>
          </a:p>
          <a:p>
            <a:endParaRPr lang="el-GR" sz="4800" b="1" dirty="0">
              <a:solidFill>
                <a:srgbClr val="19BEDE"/>
              </a:solidFill>
            </a:endParaRPr>
          </a:p>
          <a:p>
            <a:r>
              <a:rPr lang="el-GR" sz="4800" b="1" dirty="0" smtClean="0">
                <a:solidFill>
                  <a:schemeClr val="bg1"/>
                </a:solidFill>
              </a:rPr>
              <a:t>Νοέμβριος 2023</a:t>
            </a:r>
            <a:endParaRPr lang="el-GR" sz="4800" b="1" dirty="0">
              <a:solidFill>
                <a:schemeClr val="bg1"/>
              </a:solidFill>
            </a:endParaRPr>
          </a:p>
        </p:txBody>
      </p:sp>
      <p:sp>
        <p:nvSpPr>
          <p:cNvPr id="5" name="TextBox 4">
            <a:extLst>
              <a:ext uri="{FF2B5EF4-FFF2-40B4-BE49-F238E27FC236}">
                <a16:creationId xmlns:a16="http://schemas.microsoft.com/office/drawing/2014/main" id="{F985BFCF-8BC1-254C-8BE2-AD13975F9B0E}"/>
              </a:ext>
            </a:extLst>
          </p:cNvPr>
          <p:cNvSpPr txBox="1"/>
          <p:nvPr/>
        </p:nvSpPr>
        <p:spPr>
          <a:xfrm>
            <a:off x="2910427" y="2589004"/>
            <a:ext cx="19840490" cy="2585323"/>
          </a:xfrm>
          <a:prstGeom prst="rect">
            <a:avLst/>
          </a:prstGeom>
          <a:noFill/>
        </p:spPr>
        <p:txBody>
          <a:bodyPr wrap="square">
            <a:spAutoFit/>
          </a:bodyPr>
          <a:lstStyle/>
          <a:p>
            <a:endParaRPr lang="el-GR" sz="5400" dirty="0" smtClean="0">
              <a:solidFill>
                <a:srgbClr val="19BEDE"/>
              </a:solidFill>
            </a:endParaRPr>
          </a:p>
          <a:p>
            <a:pPr algn="ctr"/>
            <a:r>
              <a:rPr lang="el-GR" sz="5400" b="1" dirty="0" smtClean="0">
                <a:solidFill>
                  <a:srgbClr val="19BEDE"/>
                </a:solidFill>
              </a:rPr>
              <a:t>Διαβούλευση για την Πολιτική Συνοχής μετά το 2027</a:t>
            </a:r>
          </a:p>
          <a:p>
            <a:endParaRPr lang="el-GR" sz="5400" dirty="0">
              <a:solidFill>
                <a:srgbClr val="19BEDE"/>
              </a:solidFill>
            </a:endParaRPr>
          </a:p>
        </p:txBody>
      </p:sp>
    </p:spTree>
    <p:extLst>
      <p:ext uri="{BB962C8B-B14F-4D97-AF65-F5344CB8AC3E}">
        <p14:creationId xmlns:p14="http://schemas.microsoft.com/office/powerpoint/2010/main" val="12708547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21411" y="764755"/>
            <a:ext cx="21849140" cy="1650641"/>
          </a:xfrm>
        </p:spPr>
        <p:txBody>
          <a:bodyPr>
            <a:normAutofit fontScale="90000"/>
          </a:bodyPr>
          <a:lstStyle/>
          <a:p>
            <a:pPr algn="ctr"/>
            <a:r>
              <a:rPr lang="el-GR" dirty="0" smtClean="0"/>
              <a:t/>
            </a:r>
            <a:br>
              <a:rPr lang="el-GR" dirty="0" smtClean="0"/>
            </a:br>
            <a:r>
              <a:rPr lang="el-GR" dirty="0"/>
              <a:t>Διαβούλευση για την Πολιτική Συνοχής μετά το 2027</a:t>
            </a:r>
            <a:r>
              <a:rPr lang="el-GR" b="1" dirty="0"/>
              <a:t/>
            </a:r>
            <a:br>
              <a:rPr lang="el-GR" b="1" dirty="0"/>
            </a:br>
            <a:r>
              <a:rPr lang="el-GR" dirty="0"/>
              <a:t/>
            </a:r>
            <a:br>
              <a:rPr lang="el-GR" dirty="0"/>
            </a:br>
            <a:endParaRPr lang="el-GR" dirty="0"/>
          </a:p>
        </p:txBody>
      </p:sp>
      <p:sp>
        <p:nvSpPr>
          <p:cNvPr id="4" name="Θέση περιεχομένου 3"/>
          <p:cNvSpPr>
            <a:spLocks noGrp="1"/>
          </p:cNvSpPr>
          <p:nvPr>
            <p:ph idx="1"/>
          </p:nvPr>
        </p:nvSpPr>
        <p:spPr>
          <a:xfrm>
            <a:off x="2058353" y="2733699"/>
            <a:ext cx="20906602" cy="9776981"/>
          </a:xfrm>
        </p:spPr>
        <p:txBody>
          <a:bodyPr>
            <a:normAutofit/>
          </a:bodyPr>
          <a:lstStyle/>
          <a:p>
            <a:pPr lvl="0">
              <a:buFont typeface="Wingdings" panose="05000000000000000000" pitchFamily="2" charset="2"/>
              <a:buChar char="ü"/>
            </a:pPr>
            <a:r>
              <a:rPr lang="el-GR" b="1" u="sng" dirty="0"/>
              <a:t>Ανάληψη πρωτοβουλίας από </a:t>
            </a:r>
            <a:r>
              <a:rPr lang="el-GR" b="1" u="sng" dirty="0" smtClean="0"/>
              <a:t>ΕΕ</a:t>
            </a:r>
          </a:p>
          <a:p>
            <a:pPr marL="0" lvl="0" indent="0">
              <a:buNone/>
            </a:pPr>
            <a:endParaRPr lang="el-GR" u="sng" dirty="0"/>
          </a:p>
          <a:p>
            <a:pPr marL="1331913" lvl="0" indent="-454025"/>
            <a:r>
              <a:rPr lang="el-GR" dirty="0"/>
              <a:t>Συγκρότηση</a:t>
            </a:r>
            <a:r>
              <a:rPr lang="en-US" dirty="0"/>
              <a:t>  high-level expert Group for the future of cohesion Policy post </a:t>
            </a:r>
            <a:r>
              <a:rPr lang="en-US" dirty="0" smtClean="0"/>
              <a:t>2027</a:t>
            </a:r>
            <a:r>
              <a:rPr lang="en-US" dirty="0"/>
              <a:t> </a:t>
            </a:r>
            <a:endParaRPr lang="en-US" dirty="0" smtClean="0"/>
          </a:p>
          <a:p>
            <a:pPr marL="877888" lvl="0" indent="0">
              <a:buNone/>
            </a:pPr>
            <a:r>
              <a:rPr lang="en-US" sz="3200" dirty="0"/>
              <a:t> </a:t>
            </a:r>
            <a:r>
              <a:rPr lang="en-US" sz="3200" dirty="0" smtClean="0"/>
              <a:t>   </a:t>
            </a:r>
            <a:r>
              <a:rPr lang="en-US" sz="3600" dirty="0" smtClean="0"/>
              <a:t>(</a:t>
            </a:r>
            <a:r>
              <a:rPr lang="en-US" sz="3600" dirty="0"/>
              <a:t>https://</a:t>
            </a:r>
            <a:r>
              <a:rPr lang="en-US" sz="3600" dirty="0" smtClean="0"/>
              <a:t>ec.europa.eu/regional_policy/policy/how/future-cohesion-policy_en)</a:t>
            </a:r>
            <a:endParaRPr lang="el-GR" sz="3600" dirty="0"/>
          </a:p>
          <a:p>
            <a:pPr marL="1331913" lvl="0" indent="-454025"/>
            <a:r>
              <a:rPr lang="el-GR" dirty="0" smtClean="0"/>
              <a:t>20 </a:t>
            </a:r>
            <a:r>
              <a:rPr lang="el-GR" dirty="0"/>
              <a:t>εμπειρογνώμονες εγνωσμένου κύρους ( πανεπιστημιακοί, πολιτικοί, κοινωνία των πολιτών)</a:t>
            </a:r>
          </a:p>
          <a:p>
            <a:pPr marL="1331913" lvl="0" indent="-454025"/>
            <a:r>
              <a:rPr lang="el-GR" dirty="0"/>
              <a:t>9 θεματικές συναντήσεις εντός του 2023</a:t>
            </a:r>
          </a:p>
          <a:p>
            <a:pPr marL="1331913" lvl="0" indent="-454025"/>
            <a:r>
              <a:rPr lang="el-GR" dirty="0" smtClean="0"/>
              <a:t>προστέθηκε </a:t>
            </a:r>
            <a:r>
              <a:rPr lang="el-GR" dirty="0"/>
              <a:t>μία 10η θεματική συνάντηση με θέμα τη Γεωγραφία της δυσαρέσκειας  </a:t>
            </a:r>
            <a:endParaRPr lang="en-US" dirty="0" smtClean="0"/>
          </a:p>
          <a:p>
            <a:pPr marL="877888" lvl="0" indent="0">
              <a:buNone/>
            </a:pPr>
            <a:endParaRPr lang="el-GR" dirty="0"/>
          </a:p>
        </p:txBody>
      </p:sp>
    </p:spTree>
    <p:extLst>
      <p:ext uri="{BB962C8B-B14F-4D97-AF65-F5344CB8AC3E}">
        <p14:creationId xmlns:p14="http://schemas.microsoft.com/office/powerpoint/2010/main" val="18822254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896176" y="320618"/>
            <a:ext cx="21849140" cy="1650641"/>
          </a:xfrm>
        </p:spPr>
        <p:txBody>
          <a:bodyPr>
            <a:normAutofit fontScale="90000"/>
          </a:bodyPr>
          <a:lstStyle/>
          <a:p>
            <a:pPr algn="ctr"/>
            <a:r>
              <a:rPr lang="el-GR" dirty="0" smtClean="0"/>
              <a:t/>
            </a:r>
            <a:br>
              <a:rPr lang="el-GR" dirty="0" smtClean="0"/>
            </a:br>
            <a:r>
              <a:rPr lang="el-GR" dirty="0" smtClean="0"/>
              <a:t/>
            </a:r>
            <a:br>
              <a:rPr lang="el-GR" dirty="0" smtClean="0"/>
            </a:br>
            <a:r>
              <a:rPr lang="el-GR" dirty="0" smtClean="0"/>
              <a:t>Διαβούλευση </a:t>
            </a:r>
            <a:r>
              <a:rPr lang="el-GR" dirty="0"/>
              <a:t>για την Πολιτική Συνοχής μετά το 2027</a:t>
            </a:r>
            <a:r>
              <a:rPr lang="el-GR" b="1" dirty="0"/>
              <a:t/>
            </a:r>
            <a:br>
              <a:rPr lang="el-GR" b="1" dirty="0"/>
            </a:br>
            <a:r>
              <a:rPr lang="el-GR" dirty="0" smtClean="0"/>
              <a:t/>
            </a:r>
            <a:br>
              <a:rPr lang="el-GR" dirty="0" smtClean="0"/>
            </a:br>
            <a:r>
              <a:rPr lang="el-GR" dirty="0" smtClean="0"/>
              <a:t/>
            </a:r>
            <a:br>
              <a:rPr lang="el-GR" dirty="0" smtClean="0"/>
            </a:br>
            <a:endParaRPr lang="el-GR" dirty="0"/>
          </a:p>
        </p:txBody>
      </p:sp>
      <p:graphicFrame>
        <p:nvGraphicFramePr>
          <p:cNvPr id="10" name="Θέση περιεχομένου 9"/>
          <p:cNvGraphicFramePr>
            <a:graphicFrameLocks noGrp="1"/>
          </p:cNvGraphicFramePr>
          <p:nvPr>
            <p:ph idx="1"/>
            <p:extLst>
              <p:ext uri="{D42A27DB-BD31-4B8C-83A1-F6EECF244321}">
                <p14:modId xmlns:p14="http://schemas.microsoft.com/office/powerpoint/2010/main" val="3592051276"/>
              </p:ext>
            </p:extLst>
          </p:nvPr>
        </p:nvGraphicFramePr>
        <p:xfrm>
          <a:off x="1546395" y="1232591"/>
          <a:ext cx="20905788" cy="87877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Ορθογώνιο 11"/>
          <p:cNvSpPr/>
          <p:nvPr/>
        </p:nvSpPr>
        <p:spPr>
          <a:xfrm>
            <a:off x="1546395" y="9771017"/>
            <a:ext cx="20905788" cy="3135086"/>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685800" indent="-685800" algn="ctr">
              <a:buFont typeface="Wingdings" panose="05000000000000000000" pitchFamily="2" charset="2"/>
              <a:buChar char="ü"/>
            </a:pPr>
            <a:r>
              <a:rPr lang="el-GR" sz="5400" u="sng" dirty="0" smtClean="0"/>
              <a:t>Επιστημονική Υποστήριξη </a:t>
            </a:r>
            <a:r>
              <a:rPr lang="el-GR" sz="5400" dirty="0" smtClean="0"/>
              <a:t>: Ινστιτούτο Περιφερειακής Ανάπτυξης του </a:t>
            </a:r>
            <a:r>
              <a:rPr lang="el-GR" sz="5400" dirty="0" err="1" smtClean="0"/>
              <a:t>Παντείου</a:t>
            </a:r>
            <a:r>
              <a:rPr lang="el-GR" sz="5400" dirty="0" smtClean="0"/>
              <a:t> Πανεπιστημίου</a:t>
            </a:r>
          </a:p>
          <a:p>
            <a:pPr marL="1516063" indent="-685800" algn="just">
              <a:buFont typeface="Wingdings" panose="05000000000000000000" pitchFamily="2" charset="2"/>
              <a:buChar char="ü"/>
            </a:pPr>
            <a:r>
              <a:rPr lang="el-GR" sz="5400" u="sng" dirty="0" smtClean="0"/>
              <a:t>Οργανωτική και Τεχνική Υποστήριξη </a:t>
            </a:r>
            <a:r>
              <a:rPr lang="el-GR" sz="5400" dirty="0" smtClean="0"/>
              <a:t>: ΕΥΣΣΑΕ</a:t>
            </a:r>
          </a:p>
          <a:p>
            <a:pPr algn="ctr"/>
            <a:endParaRPr lang="el-GR" dirty="0"/>
          </a:p>
        </p:txBody>
      </p:sp>
    </p:spTree>
    <p:extLst>
      <p:ext uri="{BB962C8B-B14F-4D97-AF65-F5344CB8AC3E}">
        <p14:creationId xmlns:p14="http://schemas.microsoft.com/office/powerpoint/2010/main" val="22297910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666468" y="3574473"/>
            <a:ext cx="20906602" cy="8779453"/>
          </a:xfrm>
        </p:spPr>
        <p:txBody>
          <a:bodyPr>
            <a:normAutofit lnSpcReduction="10000"/>
          </a:bodyPr>
          <a:lstStyle/>
          <a:p>
            <a:pPr>
              <a:buFont typeface="Wingdings" panose="05000000000000000000" pitchFamily="2" charset="2"/>
              <a:buChar char="ü"/>
            </a:pPr>
            <a:r>
              <a:rPr lang="el-GR" dirty="0" smtClean="0"/>
              <a:t> Σύσταση Ομάδας από 15 Εμπειρογνώμονες προερχόμενοι κυρίως από  πολιτικό</a:t>
            </a:r>
            <a:r>
              <a:rPr lang="en-US" dirty="0" smtClean="0"/>
              <a:t> </a:t>
            </a:r>
            <a:r>
              <a:rPr lang="el-GR" dirty="0" smtClean="0"/>
              <a:t>και ακαδημαϊκό χώρο με γνώση και εμπειρία στο αντικείμενο</a:t>
            </a:r>
          </a:p>
          <a:p>
            <a:pPr marL="0" indent="0">
              <a:buNone/>
            </a:pPr>
            <a:endParaRPr lang="el-GR" b="1" dirty="0" smtClean="0"/>
          </a:p>
          <a:p>
            <a:pPr>
              <a:spcAft>
                <a:spcPts val="1200"/>
              </a:spcAft>
              <a:buFont typeface="Wingdings" panose="05000000000000000000" pitchFamily="2" charset="2"/>
              <a:buChar char="ü"/>
            </a:pPr>
            <a:r>
              <a:rPr lang="el-GR" dirty="0" smtClean="0"/>
              <a:t> 3 θεματικές συνεδριάσεις :</a:t>
            </a:r>
          </a:p>
          <a:p>
            <a:pPr lvl="1">
              <a:spcAft>
                <a:spcPts val="1200"/>
              </a:spcAft>
            </a:pPr>
            <a:r>
              <a:rPr lang="el-GR" sz="4300" i="1" dirty="0" smtClean="0"/>
              <a:t>Ευρωπαϊκό </a:t>
            </a:r>
            <a:r>
              <a:rPr lang="el-GR" sz="4300" i="1" dirty="0"/>
              <a:t>όραμα, πολιτική της Συνοχής και δίκαιη ανάπτυξη: προκλήσεις και ανθεκτικότητα των περιφερειών σήμερα.</a:t>
            </a:r>
            <a:endParaRPr lang="el-GR" sz="4300" dirty="0"/>
          </a:p>
          <a:p>
            <a:pPr lvl="1">
              <a:spcAft>
                <a:spcPts val="1200"/>
              </a:spcAft>
            </a:pPr>
            <a:r>
              <a:rPr lang="el-GR" sz="4300" i="1" dirty="0"/>
              <a:t>Καινοτόμες </a:t>
            </a:r>
            <a:r>
              <a:rPr lang="el-GR" sz="4300" i="1" dirty="0" err="1"/>
              <a:t>τοποκεντρικές</a:t>
            </a:r>
            <a:r>
              <a:rPr lang="el-GR" sz="4300" i="1" dirty="0"/>
              <a:t> πολιτικές για την ευρωπαϊκή ολοκλήρωση.</a:t>
            </a:r>
            <a:endParaRPr lang="el-GR" sz="4300" dirty="0"/>
          </a:p>
          <a:p>
            <a:pPr lvl="1">
              <a:spcAft>
                <a:spcPts val="1200"/>
              </a:spcAft>
            </a:pPr>
            <a:r>
              <a:rPr lang="el-GR" sz="4300" i="1" dirty="0"/>
              <a:t>Μηχανισμοί παρέμβασης, συνέργειες και μεταρρυθμίσεις στην ΕΕ για την αποτελεσματική επίτευξη των στόχων της πολιτικής συνοχής</a:t>
            </a:r>
            <a:r>
              <a:rPr lang="el-GR" sz="4300" i="1" dirty="0" smtClean="0"/>
              <a:t>.</a:t>
            </a:r>
            <a:endParaRPr lang="el-GR" sz="4300" dirty="0"/>
          </a:p>
          <a:p>
            <a:pPr marL="909005" lvl="1" indent="0">
              <a:spcAft>
                <a:spcPts val="1200"/>
              </a:spcAft>
              <a:buNone/>
            </a:pPr>
            <a:endParaRPr lang="el-GR" dirty="0" smtClean="0"/>
          </a:p>
          <a:p>
            <a:pPr>
              <a:buFont typeface="Wingdings" panose="05000000000000000000" pitchFamily="2" charset="2"/>
              <a:buChar char="ü"/>
            </a:pPr>
            <a:r>
              <a:rPr lang="el-GR" dirty="0" smtClean="0"/>
              <a:t> Τελική έκθεση αποτελεσμάτων της Ομάδας Εμπειρογνωμόνων</a:t>
            </a:r>
            <a:endParaRPr lang="el-GR" dirty="0"/>
          </a:p>
          <a:p>
            <a:pPr marL="0" indent="0">
              <a:buNone/>
            </a:pPr>
            <a:endParaRPr lang="el-GR" dirty="0"/>
          </a:p>
        </p:txBody>
      </p:sp>
      <p:sp>
        <p:nvSpPr>
          <p:cNvPr id="4" name="Τίτλος 1"/>
          <p:cNvSpPr>
            <a:spLocks noGrp="1"/>
          </p:cNvSpPr>
          <p:nvPr>
            <p:ph type="title"/>
          </p:nvPr>
        </p:nvSpPr>
        <p:spPr>
          <a:xfrm>
            <a:off x="1321411" y="764755"/>
            <a:ext cx="21849140" cy="1650641"/>
          </a:xfrm>
        </p:spPr>
        <p:txBody>
          <a:bodyPr>
            <a:normAutofit fontScale="90000"/>
          </a:bodyPr>
          <a:lstStyle/>
          <a:p>
            <a:pPr algn="ctr"/>
            <a:r>
              <a:rPr lang="el-GR" dirty="0" smtClean="0"/>
              <a:t/>
            </a:r>
            <a:br>
              <a:rPr lang="el-GR" dirty="0" smtClean="0"/>
            </a:br>
            <a:r>
              <a:rPr lang="el-GR" dirty="0" smtClean="0"/>
              <a:t/>
            </a:r>
            <a:br>
              <a:rPr lang="el-GR" dirty="0" smtClean="0"/>
            </a:br>
            <a:r>
              <a:rPr lang="el-GR" dirty="0" smtClean="0"/>
              <a:t>Το μέλλον της Πολιτικής Συνοχής μετά το 2027</a:t>
            </a:r>
            <a:br>
              <a:rPr lang="el-GR" dirty="0" smtClean="0"/>
            </a:br>
            <a:r>
              <a:rPr lang="el-GR" dirty="0" smtClean="0"/>
              <a:t> </a:t>
            </a:r>
            <a:br>
              <a:rPr lang="el-GR" dirty="0" smtClean="0"/>
            </a:br>
            <a:r>
              <a:rPr lang="el-GR" dirty="0" smtClean="0">
                <a:solidFill>
                  <a:schemeClr val="accent6"/>
                </a:solidFill>
              </a:rPr>
              <a:t>Ομάδα Εμπειρογνωμόνων</a:t>
            </a:r>
            <a:r>
              <a:rPr lang="el-GR" dirty="0"/>
              <a:t/>
            </a:r>
            <a:br>
              <a:rPr lang="el-GR" dirty="0"/>
            </a:br>
            <a:r>
              <a:rPr lang="el-GR" dirty="0" smtClean="0"/>
              <a:t>  </a:t>
            </a:r>
            <a:endParaRPr lang="el-GR" dirty="0"/>
          </a:p>
        </p:txBody>
      </p:sp>
    </p:spTree>
    <p:extLst>
      <p:ext uri="{BB962C8B-B14F-4D97-AF65-F5344CB8AC3E}">
        <p14:creationId xmlns:p14="http://schemas.microsoft.com/office/powerpoint/2010/main" val="37153611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1666468" y="4399005"/>
            <a:ext cx="20906602" cy="7954921"/>
          </a:xfrm>
        </p:spPr>
        <p:txBody>
          <a:bodyPr>
            <a:normAutofit/>
          </a:bodyPr>
          <a:lstStyle/>
          <a:p>
            <a:pPr>
              <a:buFont typeface="Wingdings" panose="05000000000000000000" pitchFamily="2" charset="2"/>
              <a:buChar char="ü"/>
            </a:pPr>
            <a:r>
              <a:rPr lang="el-GR" dirty="0"/>
              <a:t> </a:t>
            </a:r>
            <a:r>
              <a:rPr lang="el-GR" dirty="0" smtClean="0"/>
              <a:t>Εναρκτήρια εκδήλωση, στις 12 Ιουλίου 2023, Ζάππειο Μέγαρο με</a:t>
            </a:r>
            <a:r>
              <a:rPr lang="en-US" dirty="0" smtClean="0"/>
              <a:t> </a:t>
            </a:r>
            <a:r>
              <a:rPr lang="el-GR" dirty="0" smtClean="0"/>
              <a:t>θέμα: </a:t>
            </a:r>
          </a:p>
          <a:p>
            <a:pPr marL="0" indent="0">
              <a:buNone/>
            </a:pPr>
            <a:r>
              <a:rPr lang="el-GR" i="1" dirty="0"/>
              <a:t> </a:t>
            </a:r>
            <a:r>
              <a:rPr lang="el-GR" i="1" dirty="0" smtClean="0"/>
              <a:t> «Προκλήσεις και Προοπτικές της Πολιτικής Συνοχής»</a:t>
            </a:r>
          </a:p>
          <a:p>
            <a:pPr>
              <a:buFont typeface="Wingdings" panose="05000000000000000000" pitchFamily="2" charset="2"/>
              <a:buChar char="ü"/>
            </a:pPr>
            <a:endParaRPr lang="el-GR" dirty="0" smtClean="0"/>
          </a:p>
          <a:p>
            <a:pPr marL="0" indent="0">
              <a:buNone/>
            </a:pPr>
            <a:endParaRPr lang="el-GR" dirty="0"/>
          </a:p>
          <a:p>
            <a:pPr>
              <a:buFont typeface="Wingdings" panose="05000000000000000000" pitchFamily="2" charset="2"/>
              <a:buChar char="ü"/>
            </a:pPr>
            <a:r>
              <a:rPr lang="el-GR" dirty="0" smtClean="0"/>
              <a:t> 2</a:t>
            </a:r>
            <a:r>
              <a:rPr lang="el-GR" baseline="30000" dirty="0" smtClean="0"/>
              <a:t>η</a:t>
            </a:r>
            <a:r>
              <a:rPr lang="el-GR" dirty="0" smtClean="0"/>
              <a:t> Εκδήλωση</a:t>
            </a:r>
            <a:r>
              <a:rPr lang="el-GR" dirty="0"/>
              <a:t>, </a:t>
            </a:r>
            <a:r>
              <a:rPr lang="el-GR" i="1" dirty="0"/>
              <a:t>με θέμα</a:t>
            </a:r>
            <a:r>
              <a:rPr lang="el-GR" i="1" dirty="0" smtClean="0"/>
              <a:t>:   </a:t>
            </a:r>
            <a:r>
              <a:rPr lang="el-GR" i="1" dirty="0"/>
              <a:t>«Η Ελλάδα και η Πολιτική Συνοχής μετά το 2027:  </a:t>
            </a:r>
          </a:p>
          <a:p>
            <a:pPr marL="0" indent="0">
              <a:buNone/>
            </a:pPr>
            <a:r>
              <a:rPr lang="el-GR" i="1" dirty="0"/>
              <a:t>          Περιφερειακή Ανάπτυξη και Ευημερία</a:t>
            </a:r>
            <a:r>
              <a:rPr lang="el-GR" i="1" dirty="0" smtClean="0"/>
              <a:t>», </a:t>
            </a:r>
            <a:r>
              <a:rPr lang="el-GR" b="1" dirty="0" smtClean="0"/>
              <a:t>4 Δεκεμβρίου </a:t>
            </a:r>
            <a:r>
              <a:rPr lang="el-GR" b="1" i="1" dirty="0" smtClean="0"/>
              <a:t>2023</a:t>
            </a:r>
            <a:r>
              <a:rPr lang="el-GR" i="1" dirty="0" smtClean="0"/>
              <a:t>, </a:t>
            </a:r>
          </a:p>
          <a:p>
            <a:pPr marL="0" indent="0" algn="ctr">
              <a:buNone/>
            </a:pPr>
            <a:r>
              <a:rPr lang="el-GR" i="1" dirty="0" smtClean="0"/>
              <a:t>Ζάππειο Μέγαρο, </a:t>
            </a:r>
          </a:p>
          <a:p>
            <a:pPr marL="0" indent="0" algn="ctr">
              <a:buNone/>
            </a:pPr>
            <a:r>
              <a:rPr lang="el-GR" b="1" i="1" dirty="0" smtClean="0"/>
              <a:t>Παρουσίαση συμπερασμάτων της Ομάδας Εμπειρογνωμόνων </a:t>
            </a:r>
          </a:p>
          <a:p>
            <a:pPr>
              <a:buFont typeface="Wingdings" panose="05000000000000000000" pitchFamily="2" charset="2"/>
              <a:buChar char="ü"/>
            </a:pPr>
            <a:endParaRPr lang="el-GR" dirty="0"/>
          </a:p>
          <a:p>
            <a:pPr marL="0" indent="0">
              <a:buNone/>
            </a:pPr>
            <a:endParaRPr lang="el-GR" dirty="0"/>
          </a:p>
        </p:txBody>
      </p:sp>
      <p:sp>
        <p:nvSpPr>
          <p:cNvPr id="4" name="Τίτλος 1"/>
          <p:cNvSpPr>
            <a:spLocks noGrp="1"/>
          </p:cNvSpPr>
          <p:nvPr>
            <p:ph type="title"/>
          </p:nvPr>
        </p:nvSpPr>
        <p:spPr>
          <a:xfrm>
            <a:off x="1321411" y="764755"/>
            <a:ext cx="21849140" cy="2052586"/>
          </a:xfrm>
        </p:spPr>
        <p:txBody>
          <a:bodyPr>
            <a:normAutofit fontScale="90000"/>
          </a:bodyPr>
          <a:lstStyle/>
          <a:p>
            <a:pPr algn="ctr"/>
            <a:r>
              <a:rPr lang="el-GR" dirty="0" smtClean="0"/>
              <a:t/>
            </a:r>
            <a:br>
              <a:rPr lang="el-GR" dirty="0" smtClean="0"/>
            </a:br>
            <a:r>
              <a:rPr lang="el-GR" dirty="0"/>
              <a:t>Το μέλλον της Πολιτικής Συνοχής μετά το 2027</a:t>
            </a:r>
            <a:r>
              <a:rPr lang="el-GR" dirty="0" smtClean="0"/>
              <a:t/>
            </a:r>
            <a:br>
              <a:rPr lang="el-GR" dirty="0" smtClean="0"/>
            </a:br>
            <a:r>
              <a:rPr lang="el-GR" dirty="0" smtClean="0"/>
              <a:t> </a:t>
            </a:r>
            <a:br>
              <a:rPr lang="el-GR" dirty="0" smtClean="0"/>
            </a:br>
            <a:r>
              <a:rPr lang="el-GR" b="1" dirty="0" smtClean="0">
                <a:solidFill>
                  <a:schemeClr val="accent6"/>
                </a:solidFill>
              </a:rPr>
              <a:t>Ανοικτές εκδηλώσεις</a:t>
            </a:r>
            <a:r>
              <a:rPr lang="el-GR" dirty="0"/>
              <a:t/>
            </a:r>
            <a:br>
              <a:rPr lang="el-GR" dirty="0"/>
            </a:br>
            <a:endParaRPr lang="el-GR" dirty="0"/>
          </a:p>
        </p:txBody>
      </p:sp>
    </p:spTree>
    <p:extLst>
      <p:ext uri="{BB962C8B-B14F-4D97-AF65-F5344CB8AC3E}">
        <p14:creationId xmlns:p14="http://schemas.microsoft.com/office/powerpoint/2010/main" val="30044326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1"/>
          <p:cNvSpPr>
            <a:spLocks noGrp="1"/>
          </p:cNvSpPr>
          <p:nvPr>
            <p:ph type="title"/>
          </p:nvPr>
        </p:nvSpPr>
        <p:spPr>
          <a:xfrm>
            <a:off x="1321411" y="764755"/>
            <a:ext cx="21849140" cy="2926096"/>
          </a:xfrm>
        </p:spPr>
        <p:txBody>
          <a:bodyPr>
            <a:normAutofit fontScale="90000"/>
          </a:bodyPr>
          <a:lstStyle/>
          <a:p>
            <a:pPr algn="ctr"/>
            <a:r>
              <a:rPr lang="el-GR" dirty="0" smtClean="0"/>
              <a:t/>
            </a:r>
            <a:br>
              <a:rPr lang="el-GR" dirty="0" smtClean="0"/>
            </a:br>
            <a:r>
              <a:rPr lang="el-GR" dirty="0"/>
              <a:t>Το μέλλον της Πολιτικής Συνοχής μετά το 2027</a:t>
            </a:r>
            <a:r>
              <a:rPr lang="el-GR" dirty="0" smtClean="0"/>
              <a:t/>
            </a:r>
            <a:br>
              <a:rPr lang="el-GR" dirty="0" smtClean="0"/>
            </a:br>
            <a:r>
              <a:rPr lang="el-GR" dirty="0" smtClean="0"/>
              <a:t> </a:t>
            </a:r>
            <a:br>
              <a:rPr lang="el-GR" dirty="0" smtClean="0"/>
            </a:br>
            <a:r>
              <a:rPr lang="el-GR" b="1" dirty="0">
                <a:solidFill>
                  <a:schemeClr val="accent6"/>
                </a:solidFill>
              </a:rPr>
              <a:t>Ε</a:t>
            </a:r>
            <a:r>
              <a:rPr lang="el-GR" b="1" dirty="0" smtClean="0">
                <a:solidFill>
                  <a:schemeClr val="accent6"/>
                </a:solidFill>
              </a:rPr>
              <a:t>ρωτηματολόγιο στο </a:t>
            </a:r>
            <a:r>
              <a:rPr lang="en-US" b="1" dirty="0" smtClean="0">
                <a:solidFill>
                  <a:schemeClr val="accent6"/>
                </a:solidFill>
              </a:rPr>
              <a:t>espa.gr</a:t>
            </a:r>
            <a:r>
              <a:rPr lang="el-GR" dirty="0"/>
              <a:t/>
            </a:r>
            <a:br>
              <a:rPr lang="el-GR" dirty="0"/>
            </a:br>
            <a:endParaRPr lang="el-GR" dirty="0"/>
          </a:p>
        </p:txBody>
      </p:sp>
      <p:sp>
        <p:nvSpPr>
          <p:cNvPr id="5" name="Θέση περιεχομένου 2"/>
          <p:cNvSpPr txBox="1">
            <a:spLocks/>
          </p:cNvSpPr>
          <p:nvPr/>
        </p:nvSpPr>
        <p:spPr>
          <a:xfrm>
            <a:off x="1666468" y="6350924"/>
            <a:ext cx="20906602" cy="3158836"/>
          </a:xfrm>
          <a:prstGeom prst="rect">
            <a:avLst/>
          </a:prstGeom>
        </p:spPr>
        <p:txBody>
          <a:bodyPr vert="horz" lIns="91440" tIns="45720" rIns="91440" bIns="45720" rtlCol="0">
            <a:normAutofit/>
          </a:bodyPr>
          <a:lstStyle>
            <a:lvl1pPr marL="454503" indent="-454503" algn="l" defTabSz="1818010" rtl="0" eaLnBrk="1" latinLnBrk="0" hangingPunct="1">
              <a:lnSpc>
                <a:spcPct val="90000"/>
              </a:lnSpc>
              <a:spcBef>
                <a:spcPts val="1988"/>
              </a:spcBef>
              <a:buFont typeface="Arial" panose="020B0604020202020204" pitchFamily="34" charset="0"/>
              <a:buChar char="•"/>
              <a:defRPr sz="4800" kern="1200">
                <a:solidFill>
                  <a:srgbClr val="0D4F8C"/>
                </a:solidFill>
                <a:latin typeface="Trebuchet MS" panose="020B0603020202020204" pitchFamily="34" charset="0"/>
                <a:ea typeface="+mn-ea"/>
                <a:cs typeface="+mn-cs"/>
              </a:defRPr>
            </a:lvl1pPr>
            <a:lvl2pPr marL="1363508" indent="-454503" algn="l" defTabSz="1818010" rtl="0" eaLnBrk="1" latinLnBrk="0" hangingPunct="1">
              <a:lnSpc>
                <a:spcPct val="90000"/>
              </a:lnSpc>
              <a:spcBef>
                <a:spcPts val="994"/>
              </a:spcBef>
              <a:buFont typeface="Arial" panose="020B0604020202020204" pitchFamily="34" charset="0"/>
              <a:buChar char="•"/>
              <a:defRPr sz="4400" kern="1200">
                <a:solidFill>
                  <a:srgbClr val="0D4F8C"/>
                </a:solidFill>
                <a:latin typeface="Trebuchet MS" panose="020B0603020202020204" pitchFamily="34" charset="0"/>
                <a:ea typeface="+mn-ea"/>
                <a:cs typeface="+mn-cs"/>
              </a:defRPr>
            </a:lvl2pPr>
            <a:lvl3pPr marL="2272513" indent="-454503" algn="l" defTabSz="1818010" rtl="0" eaLnBrk="1" latinLnBrk="0" hangingPunct="1">
              <a:lnSpc>
                <a:spcPct val="90000"/>
              </a:lnSpc>
              <a:spcBef>
                <a:spcPts val="994"/>
              </a:spcBef>
              <a:buFont typeface="Arial" panose="020B0604020202020204" pitchFamily="34" charset="0"/>
              <a:buChar char="•"/>
              <a:defRPr sz="3976" kern="1200">
                <a:solidFill>
                  <a:srgbClr val="0D4F8C"/>
                </a:solidFill>
                <a:latin typeface="Trebuchet MS" panose="020B0603020202020204" pitchFamily="34" charset="0"/>
                <a:ea typeface="+mn-ea"/>
                <a:cs typeface="+mn-cs"/>
              </a:defRPr>
            </a:lvl3pPr>
            <a:lvl4pPr marL="3181518" indent="-454503" algn="l" defTabSz="1818010" rtl="0" eaLnBrk="1" latinLnBrk="0" hangingPunct="1">
              <a:lnSpc>
                <a:spcPct val="90000"/>
              </a:lnSpc>
              <a:spcBef>
                <a:spcPts val="994"/>
              </a:spcBef>
              <a:buFont typeface="Arial" panose="020B0604020202020204" pitchFamily="34" charset="0"/>
              <a:buChar char="•"/>
              <a:defRPr sz="3579" kern="1200">
                <a:solidFill>
                  <a:srgbClr val="0D4F8C"/>
                </a:solidFill>
                <a:latin typeface="Trebuchet MS" panose="020B0603020202020204" pitchFamily="34" charset="0"/>
                <a:ea typeface="+mn-ea"/>
                <a:cs typeface="+mn-cs"/>
              </a:defRPr>
            </a:lvl4pPr>
            <a:lvl5pPr marL="4090523" indent="-454503" algn="l" defTabSz="1818010" rtl="0" eaLnBrk="1" latinLnBrk="0" hangingPunct="1">
              <a:lnSpc>
                <a:spcPct val="90000"/>
              </a:lnSpc>
              <a:spcBef>
                <a:spcPts val="994"/>
              </a:spcBef>
              <a:buFont typeface="Arial" panose="020B0604020202020204" pitchFamily="34" charset="0"/>
              <a:buChar char="•"/>
              <a:defRPr sz="3579" kern="1200">
                <a:solidFill>
                  <a:srgbClr val="0D4F8C"/>
                </a:solidFill>
                <a:latin typeface="Trebuchet MS" panose="020B0603020202020204" pitchFamily="34" charset="0"/>
                <a:ea typeface="+mn-ea"/>
                <a:cs typeface="+mn-cs"/>
              </a:defRPr>
            </a:lvl5pPr>
            <a:lvl6pPr marL="499952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53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53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54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a:lstStyle>
          <a:p>
            <a:pPr>
              <a:buFont typeface="Wingdings" panose="05000000000000000000" pitchFamily="2" charset="2"/>
              <a:buChar char="ü"/>
            </a:pPr>
            <a:r>
              <a:rPr lang="el-GR" dirty="0" smtClean="0"/>
              <a:t>Ανάρτηση τυποποιημένου ερωτηματολογίου στην ιστοσελίδα του </a:t>
            </a:r>
            <a:r>
              <a:rPr lang="en-US" dirty="0" smtClean="0"/>
              <a:t>espa.gr </a:t>
            </a:r>
            <a:r>
              <a:rPr lang="el-GR" dirty="0" smtClean="0"/>
              <a:t>ώστε να δοθεί η δυνατότητα</a:t>
            </a:r>
            <a:r>
              <a:rPr lang="en-US" dirty="0" smtClean="0"/>
              <a:t> </a:t>
            </a:r>
            <a:r>
              <a:rPr lang="el-GR" dirty="0" smtClean="0"/>
              <a:t>δημόσιας συμμετοχής φορέων, φυσικών και νομικών προσώπων στη διαβούλευση</a:t>
            </a:r>
          </a:p>
          <a:p>
            <a:pPr>
              <a:buFont typeface="Wingdings" panose="05000000000000000000" pitchFamily="2" charset="2"/>
              <a:buChar char="ü"/>
            </a:pPr>
            <a:endParaRPr lang="el-GR" dirty="0"/>
          </a:p>
          <a:p>
            <a:pPr marL="0" indent="0">
              <a:buFont typeface="Arial" panose="020B0604020202020204" pitchFamily="34" charset="0"/>
              <a:buNone/>
            </a:pPr>
            <a:endParaRPr lang="el-GR" dirty="0"/>
          </a:p>
        </p:txBody>
      </p:sp>
    </p:spTree>
    <p:extLst>
      <p:ext uri="{BB962C8B-B14F-4D97-AF65-F5344CB8AC3E}">
        <p14:creationId xmlns:p14="http://schemas.microsoft.com/office/powerpoint/2010/main" val="30304407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p:txBody>
          <a:bodyPr/>
          <a:lstStyle/>
          <a:p>
            <a:pPr marL="0" indent="0">
              <a:buNone/>
            </a:pPr>
            <a:endParaRPr lang="en-US" dirty="0" smtClean="0"/>
          </a:p>
          <a:p>
            <a:pPr marL="0" indent="0">
              <a:buNone/>
            </a:pPr>
            <a:endParaRPr lang="el-GR" dirty="0"/>
          </a:p>
        </p:txBody>
      </p:sp>
      <p:sp>
        <p:nvSpPr>
          <p:cNvPr id="4" name="Τίτλος 1"/>
          <p:cNvSpPr>
            <a:spLocks noGrp="1"/>
          </p:cNvSpPr>
          <p:nvPr>
            <p:ph type="title"/>
          </p:nvPr>
        </p:nvSpPr>
        <p:spPr>
          <a:xfrm>
            <a:off x="1236546" y="926304"/>
            <a:ext cx="21849140" cy="1650641"/>
          </a:xfrm>
        </p:spPr>
        <p:txBody>
          <a:bodyPr>
            <a:normAutofit fontScale="90000"/>
          </a:bodyPr>
          <a:lstStyle/>
          <a:p>
            <a:pPr algn="ctr"/>
            <a:r>
              <a:rPr lang="el-GR" dirty="0" smtClean="0"/>
              <a:t/>
            </a:r>
            <a:br>
              <a:rPr lang="el-GR" dirty="0" smtClean="0"/>
            </a:br>
            <a:r>
              <a:rPr lang="el-GR" dirty="0"/>
              <a:t>Το μέλλον της Πολιτικής Συνοχής μετά το 2027</a:t>
            </a:r>
            <a:r>
              <a:rPr lang="el-GR" dirty="0" smtClean="0"/>
              <a:t/>
            </a:r>
            <a:br>
              <a:rPr lang="el-GR" dirty="0" smtClean="0"/>
            </a:br>
            <a:r>
              <a:rPr lang="el-GR" dirty="0" smtClean="0"/>
              <a:t> </a:t>
            </a:r>
            <a:r>
              <a:rPr lang="el-GR" dirty="0" smtClean="0"/>
              <a:t/>
            </a:r>
            <a:br>
              <a:rPr lang="el-GR" dirty="0" smtClean="0"/>
            </a:br>
            <a:r>
              <a:rPr lang="el-GR" b="1" dirty="0" smtClean="0">
                <a:solidFill>
                  <a:schemeClr val="accent6"/>
                </a:solidFill>
              </a:rPr>
              <a:t>Επόμενα </a:t>
            </a:r>
            <a:r>
              <a:rPr lang="el-GR" b="1" dirty="0" smtClean="0">
                <a:solidFill>
                  <a:schemeClr val="accent6"/>
                </a:solidFill>
              </a:rPr>
              <a:t>βήματα</a:t>
            </a:r>
            <a:r>
              <a:rPr lang="el-GR" b="1" dirty="0"/>
              <a:t/>
            </a:r>
            <a:br>
              <a:rPr lang="el-GR" b="1" dirty="0"/>
            </a:br>
            <a:endParaRPr lang="el-GR" b="1" dirty="0"/>
          </a:p>
        </p:txBody>
      </p:sp>
      <p:sp>
        <p:nvSpPr>
          <p:cNvPr id="5" name="Θέση περιεχομένου 2"/>
          <p:cNvSpPr txBox="1">
            <a:spLocks/>
          </p:cNvSpPr>
          <p:nvPr/>
        </p:nvSpPr>
        <p:spPr>
          <a:xfrm>
            <a:off x="2263949" y="3524596"/>
            <a:ext cx="20906602" cy="8829330"/>
          </a:xfrm>
          <a:prstGeom prst="rect">
            <a:avLst/>
          </a:prstGeom>
        </p:spPr>
        <p:txBody>
          <a:bodyPr vert="horz" lIns="91440" tIns="45720" rIns="91440" bIns="45720" rtlCol="0">
            <a:normAutofit fontScale="25000" lnSpcReduction="20000"/>
          </a:bodyPr>
          <a:lstStyle>
            <a:lvl1pPr marL="454503" indent="-454503" algn="l" defTabSz="1818010" rtl="0" eaLnBrk="1" latinLnBrk="0" hangingPunct="1">
              <a:lnSpc>
                <a:spcPct val="90000"/>
              </a:lnSpc>
              <a:spcBef>
                <a:spcPts val="1988"/>
              </a:spcBef>
              <a:buFont typeface="Arial" panose="020B0604020202020204" pitchFamily="34" charset="0"/>
              <a:buChar char="•"/>
              <a:defRPr sz="4800" kern="1200">
                <a:solidFill>
                  <a:srgbClr val="0D4F8C"/>
                </a:solidFill>
                <a:latin typeface="Trebuchet MS" panose="020B0603020202020204" pitchFamily="34" charset="0"/>
                <a:ea typeface="+mn-ea"/>
                <a:cs typeface="+mn-cs"/>
              </a:defRPr>
            </a:lvl1pPr>
            <a:lvl2pPr marL="1363508" indent="-454503" algn="l" defTabSz="1818010" rtl="0" eaLnBrk="1" latinLnBrk="0" hangingPunct="1">
              <a:lnSpc>
                <a:spcPct val="90000"/>
              </a:lnSpc>
              <a:spcBef>
                <a:spcPts val="994"/>
              </a:spcBef>
              <a:buFont typeface="Arial" panose="020B0604020202020204" pitchFamily="34" charset="0"/>
              <a:buChar char="•"/>
              <a:defRPr sz="4400" kern="1200">
                <a:solidFill>
                  <a:srgbClr val="0D4F8C"/>
                </a:solidFill>
                <a:latin typeface="Trebuchet MS" panose="020B0603020202020204" pitchFamily="34" charset="0"/>
                <a:ea typeface="+mn-ea"/>
                <a:cs typeface="+mn-cs"/>
              </a:defRPr>
            </a:lvl2pPr>
            <a:lvl3pPr marL="2272513" indent="-454503" algn="l" defTabSz="1818010" rtl="0" eaLnBrk="1" latinLnBrk="0" hangingPunct="1">
              <a:lnSpc>
                <a:spcPct val="90000"/>
              </a:lnSpc>
              <a:spcBef>
                <a:spcPts val="994"/>
              </a:spcBef>
              <a:buFont typeface="Arial" panose="020B0604020202020204" pitchFamily="34" charset="0"/>
              <a:buChar char="•"/>
              <a:defRPr sz="3976" kern="1200">
                <a:solidFill>
                  <a:srgbClr val="0D4F8C"/>
                </a:solidFill>
                <a:latin typeface="Trebuchet MS" panose="020B0603020202020204" pitchFamily="34" charset="0"/>
                <a:ea typeface="+mn-ea"/>
                <a:cs typeface="+mn-cs"/>
              </a:defRPr>
            </a:lvl3pPr>
            <a:lvl4pPr marL="3181518" indent="-454503" algn="l" defTabSz="1818010" rtl="0" eaLnBrk="1" latinLnBrk="0" hangingPunct="1">
              <a:lnSpc>
                <a:spcPct val="90000"/>
              </a:lnSpc>
              <a:spcBef>
                <a:spcPts val="994"/>
              </a:spcBef>
              <a:buFont typeface="Arial" panose="020B0604020202020204" pitchFamily="34" charset="0"/>
              <a:buChar char="•"/>
              <a:defRPr sz="3579" kern="1200">
                <a:solidFill>
                  <a:srgbClr val="0D4F8C"/>
                </a:solidFill>
                <a:latin typeface="Trebuchet MS" panose="020B0603020202020204" pitchFamily="34" charset="0"/>
                <a:ea typeface="+mn-ea"/>
                <a:cs typeface="+mn-cs"/>
              </a:defRPr>
            </a:lvl4pPr>
            <a:lvl5pPr marL="4090523" indent="-454503" algn="l" defTabSz="1818010" rtl="0" eaLnBrk="1" latinLnBrk="0" hangingPunct="1">
              <a:lnSpc>
                <a:spcPct val="90000"/>
              </a:lnSpc>
              <a:spcBef>
                <a:spcPts val="994"/>
              </a:spcBef>
              <a:buFont typeface="Arial" panose="020B0604020202020204" pitchFamily="34" charset="0"/>
              <a:buChar char="•"/>
              <a:defRPr sz="3579" kern="1200">
                <a:solidFill>
                  <a:srgbClr val="0D4F8C"/>
                </a:solidFill>
                <a:latin typeface="Trebuchet MS" panose="020B0603020202020204" pitchFamily="34" charset="0"/>
                <a:ea typeface="+mn-ea"/>
                <a:cs typeface="+mn-cs"/>
              </a:defRPr>
            </a:lvl5pPr>
            <a:lvl6pPr marL="499952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53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53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54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a:lstStyle>
          <a:p>
            <a:pPr>
              <a:spcAft>
                <a:spcPts val="1200"/>
              </a:spcAft>
            </a:pPr>
            <a:r>
              <a:rPr lang="el-GR" sz="21600" b="1" dirty="0" smtClean="0"/>
              <a:t>2024</a:t>
            </a:r>
          </a:p>
          <a:p>
            <a:pPr marL="0" indent="0">
              <a:buNone/>
            </a:pPr>
            <a:r>
              <a:rPr lang="el-GR" sz="21600" dirty="0" smtClean="0"/>
              <a:t>Κατάρτιση εθνικού κειμένου θέσεων για αποστολή στην Ε.Ε.</a:t>
            </a:r>
          </a:p>
          <a:p>
            <a:pPr marL="0" indent="0">
              <a:lnSpc>
                <a:spcPct val="170000"/>
              </a:lnSpc>
              <a:buNone/>
            </a:pPr>
            <a:r>
              <a:rPr lang="el-GR" sz="21600" dirty="0" smtClean="0"/>
              <a:t>Δημοσίευση της 9</a:t>
            </a:r>
            <a:r>
              <a:rPr lang="el-GR" sz="21600" baseline="30000" dirty="0" smtClean="0"/>
              <a:t>ης</a:t>
            </a:r>
            <a:r>
              <a:rPr lang="el-GR" sz="21600" dirty="0" smtClean="0"/>
              <a:t> Έκθεσης για την Πολιτική Συνοχής</a:t>
            </a:r>
          </a:p>
          <a:p>
            <a:pPr marL="0" indent="0">
              <a:lnSpc>
                <a:spcPct val="170000"/>
              </a:lnSpc>
              <a:buNone/>
            </a:pPr>
            <a:r>
              <a:rPr lang="el-GR" sz="21600" dirty="0" smtClean="0"/>
              <a:t>6-9 Ιουνίου: Εκλογές Ευρωκοινοβουλίου</a:t>
            </a:r>
          </a:p>
          <a:p>
            <a:pPr>
              <a:lnSpc>
                <a:spcPct val="170000"/>
              </a:lnSpc>
            </a:pPr>
            <a:r>
              <a:rPr lang="el-GR" sz="21600" b="1" dirty="0" smtClean="0"/>
              <a:t>2025</a:t>
            </a:r>
          </a:p>
          <a:p>
            <a:pPr marL="0" indent="0">
              <a:lnSpc>
                <a:spcPct val="170000"/>
              </a:lnSpc>
              <a:buNone/>
            </a:pPr>
            <a:r>
              <a:rPr lang="el-GR" sz="21600" dirty="0" smtClean="0"/>
              <a:t>Πρόταση Ευρωπαϊκής Επιτροπής για το Πολυετές Δημοσιονομικό Πλαίσιο και κανονισμούς Συνοχής μετά το 2027</a:t>
            </a:r>
          </a:p>
          <a:p>
            <a:pPr marL="0" indent="0">
              <a:lnSpc>
                <a:spcPct val="170000"/>
              </a:lnSpc>
              <a:buNone/>
            </a:pPr>
            <a:endParaRPr lang="el-GR" sz="21600" dirty="0"/>
          </a:p>
          <a:p>
            <a:pPr marL="0" indent="0">
              <a:buFont typeface="Arial" panose="020B0604020202020204" pitchFamily="34" charset="0"/>
              <a:buNone/>
            </a:pPr>
            <a:endParaRPr lang="el-GR" sz="9800" dirty="0"/>
          </a:p>
        </p:txBody>
      </p:sp>
    </p:spTree>
    <p:extLst>
      <p:ext uri="{BB962C8B-B14F-4D97-AF65-F5344CB8AC3E}">
        <p14:creationId xmlns:p14="http://schemas.microsoft.com/office/powerpoint/2010/main" val="3002070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985BFCF-8BC1-254C-8BE2-AD13975F9B0E}"/>
              </a:ext>
            </a:extLst>
          </p:cNvPr>
          <p:cNvSpPr txBox="1"/>
          <p:nvPr/>
        </p:nvSpPr>
        <p:spPr>
          <a:xfrm>
            <a:off x="3028414" y="3352268"/>
            <a:ext cx="19840490" cy="1754326"/>
          </a:xfrm>
          <a:prstGeom prst="rect">
            <a:avLst/>
          </a:prstGeom>
          <a:noFill/>
        </p:spPr>
        <p:txBody>
          <a:bodyPr wrap="square">
            <a:spAutoFit/>
          </a:bodyPr>
          <a:lstStyle/>
          <a:p>
            <a:pPr algn="ctr">
              <a:buFont typeface="Wingdings" panose="05000000000000000000" pitchFamily="2" charset="2"/>
              <a:buChar char="§"/>
            </a:pPr>
            <a:r>
              <a:rPr lang="el-GR" sz="5400" dirty="0">
                <a:solidFill>
                  <a:srgbClr val="19BEDE"/>
                </a:solidFill>
              </a:rPr>
              <a:t>Αναθεώρηση Πολυετούς Δημοσιονομικού Πλαισίου (ΠΔΠ)</a:t>
            </a:r>
          </a:p>
          <a:p>
            <a:endParaRPr lang="el-GR" sz="5400" dirty="0" smtClean="0">
              <a:solidFill>
                <a:srgbClr val="19BEDE"/>
              </a:solidFill>
            </a:endParaRPr>
          </a:p>
        </p:txBody>
      </p:sp>
      <p:sp>
        <p:nvSpPr>
          <p:cNvPr id="4" name="Υπότιτλος 2"/>
          <p:cNvSpPr>
            <a:spLocks noGrp="1"/>
          </p:cNvSpPr>
          <p:nvPr>
            <p:ph type="subTitle" idx="1"/>
          </p:nvPr>
        </p:nvSpPr>
        <p:spPr>
          <a:xfrm>
            <a:off x="5158225" y="7413244"/>
            <a:ext cx="14503880" cy="1655762"/>
          </a:xfrm>
        </p:spPr>
        <p:txBody>
          <a:bodyPr>
            <a:noAutofit/>
          </a:bodyPr>
          <a:lstStyle/>
          <a:p>
            <a:r>
              <a:rPr lang="el-GR" sz="4800" b="1" dirty="0" smtClean="0">
                <a:solidFill>
                  <a:schemeClr val="bg1"/>
                </a:solidFill>
              </a:rPr>
              <a:t>ΕΥΣΣΑΕ - ΜΟΝΑΔΑ </a:t>
            </a:r>
            <a:r>
              <a:rPr lang="el-GR" sz="4800" b="1" dirty="0" smtClean="0">
                <a:solidFill>
                  <a:schemeClr val="bg1"/>
                </a:solidFill>
              </a:rPr>
              <a:t>Α’</a:t>
            </a:r>
            <a:endParaRPr lang="el-GR" sz="4800" b="1" dirty="0" smtClean="0">
              <a:solidFill>
                <a:schemeClr val="bg1"/>
              </a:solidFill>
            </a:endParaRPr>
          </a:p>
          <a:p>
            <a:r>
              <a:rPr lang="el-GR" sz="4800" b="1" dirty="0" smtClean="0">
                <a:solidFill>
                  <a:schemeClr val="bg1"/>
                </a:solidFill>
              </a:rPr>
              <a:t>Στρατηγική και Παρακολούθηση Πολιτικών</a:t>
            </a:r>
          </a:p>
          <a:p>
            <a:endParaRPr lang="el-GR" sz="4800" b="1" dirty="0">
              <a:solidFill>
                <a:srgbClr val="19BEDE"/>
              </a:solidFill>
            </a:endParaRPr>
          </a:p>
          <a:p>
            <a:r>
              <a:rPr lang="el-GR" sz="4800" b="1" dirty="0" smtClean="0">
                <a:solidFill>
                  <a:schemeClr val="bg1"/>
                </a:solidFill>
              </a:rPr>
              <a:t>Νοέμβριος </a:t>
            </a:r>
            <a:r>
              <a:rPr lang="el-GR" sz="4800" b="1" dirty="0" smtClean="0">
                <a:solidFill>
                  <a:schemeClr val="bg1"/>
                </a:solidFill>
              </a:rPr>
              <a:t>2023</a:t>
            </a:r>
            <a:endParaRPr lang="el-GR" sz="4800" b="1" dirty="0">
              <a:solidFill>
                <a:schemeClr val="bg1"/>
              </a:solidFill>
            </a:endParaRPr>
          </a:p>
        </p:txBody>
      </p:sp>
    </p:spTree>
    <p:extLst>
      <p:ext uri="{BB962C8B-B14F-4D97-AF65-F5344CB8AC3E}">
        <p14:creationId xmlns:p14="http://schemas.microsoft.com/office/powerpoint/2010/main" val="725427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pPr algn="ctr"/>
            <a:r>
              <a:rPr lang="el-GR" i="1" dirty="0" smtClean="0"/>
              <a:t>Ευχαριστούμε για την προσοχή σας</a:t>
            </a:r>
            <a:endParaRPr lang="el-GR" i="1" dirty="0"/>
          </a:p>
        </p:txBody>
      </p:sp>
    </p:spTree>
    <p:extLst>
      <p:ext uri="{BB962C8B-B14F-4D97-AF65-F5344CB8AC3E}">
        <p14:creationId xmlns:p14="http://schemas.microsoft.com/office/powerpoint/2010/main" val="1355244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66468" y="471458"/>
            <a:ext cx="21849140" cy="1131800"/>
          </a:xfrm>
        </p:spPr>
        <p:txBody>
          <a:bodyPr>
            <a:normAutofit fontScale="90000"/>
          </a:bodyPr>
          <a:lstStyle/>
          <a:p>
            <a:pPr algn="ctr"/>
            <a:r>
              <a:rPr lang="el-GR" dirty="0" smtClean="0"/>
              <a:t/>
            </a:r>
            <a:br>
              <a:rPr lang="el-GR" dirty="0" smtClean="0"/>
            </a:br>
            <a:r>
              <a:rPr lang="el-GR" dirty="0" smtClean="0"/>
              <a:t/>
            </a:r>
            <a:br>
              <a:rPr lang="el-GR" dirty="0" smtClean="0"/>
            </a:br>
            <a:r>
              <a:rPr lang="el-GR" dirty="0" smtClean="0"/>
              <a:t/>
            </a:r>
            <a:br>
              <a:rPr lang="el-GR" dirty="0" smtClean="0"/>
            </a:br>
            <a:r>
              <a:rPr lang="el-GR" dirty="0"/>
              <a:t>Αναθεώρηση Πολυετούς Δημοσιονομικού Πλαισίου (ΠΔΠ</a:t>
            </a:r>
            <a:r>
              <a:rPr lang="el-GR" dirty="0" smtClean="0"/>
              <a:t>)</a:t>
            </a:r>
            <a:endParaRPr lang="el-GR" dirty="0"/>
          </a:p>
        </p:txBody>
      </p:sp>
      <p:sp>
        <p:nvSpPr>
          <p:cNvPr id="3" name="Θέση περιεχομένου 2"/>
          <p:cNvSpPr>
            <a:spLocks noGrp="1"/>
          </p:cNvSpPr>
          <p:nvPr>
            <p:ph idx="1"/>
          </p:nvPr>
        </p:nvSpPr>
        <p:spPr>
          <a:xfrm>
            <a:off x="1666468" y="4355869"/>
            <a:ext cx="20906602" cy="7844840"/>
          </a:xfrm>
        </p:spPr>
        <p:txBody>
          <a:bodyPr>
            <a:noAutofit/>
          </a:bodyPr>
          <a:lstStyle/>
          <a:p>
            <a:pPr>
              <a:buFont typeface="Wingdings" panose="05000000000000000000" pitchFamily="2" charset="2"/>
              <a:buChar char="ü"/>
            </a:pPr>
            <a:endParaRPr lang="el-GR" sz="4400" dirty="0" smtClean="0">
              <a:latin typeface="Arial" panose="020B0604020202020204" pitchFamily="34" charset="0"/>
              <a:cs typeface="Arial" panose="020B0604020202020204" pitchFamily="34" charset="0"/>
            </a:endParaRPr>
          </a:p>
          <a:p>
            <a:pPr>
              <a:buFont typeface="Wingdings" panose="05000000000000000000" pitchFamily="2" charset="2"/>
              <a:buChar char="ü"/>
            </a:pPr>
            <a:r>
              <a:rPr lang="el-GR" sz="4400" dirty="0" smtClean="0">
                <a:latin typeface="Arial" panose="020B0604020202020204" pitchFamily="34" charset="0"/>
                <a:cs typeface="Arial" panose="020B0604020202020204" pitchFamily="34" charset="0"/>
              </a:rPr>
              <a:t>Μάιος 2022 : Κοινοβούλιο ζητάει νομοθετική πρόταση για την πλήρη αναθεώρηση του ΠΔΠ </a:t>
            </a:r>
            <a:endParaRPr lang="en-US" sz="4400" dirty="0" smtClean="0">
              <a:latin typeface="Arial" panose="020B0604020202020204" pitchFamily="34" charset="0"/>
              <a:cs typeface="Arial" panose="020B0604020202020204" pitchFamily="34" charset="0"/>
            </a:endParaRPr>
          </a:p>
          <a:p>
            <a:pPr marL="0" indent="0">
              <a:buNone/>
            </a:pPr>
            <a:endParaRPr lang="el-GR" sz="4400" dirty="0" smtClean="0">
              <a:latin typeface="Arial" panose="020B0604020202020204" pitchFamily="34" charset="0"/>
              <a:cs typeface="Arial" panose="020B0604020202020204" pitchFamily="34" charset="0"/>
            </a:endParaRPr>
          </a:p>
          <a:p>
            <a:pPr marL="0" indent="0">
              <a:buNone/>
            </a:pPr>
            <a:endParaRPr lang="el-GR" sz="4400" dirty="0">
              <a:latin typeface="Arial" panose="020B0604020202020204" pitchFamily="34" charset="0"/>
              <a:cs typeface="Arial" panose="020B0604020202020204" pitchFamily="34" charset="0"/>
            </a:endParaRPr>
          </a:p>
          <a:p>
            <a:pPr>
              <a:buFont typeface="Wingdings" panose="05000000000000000000" pitchFamily="2" charset="2"/>
              <a:buChar char="ü"/>
            </a:pPr>
            <a:r>
              <a:rPr lang="el-GR" sz="4400" dirty="0">
                <a:latin typeface="Arial" panose="020B0604020202020204" pitchFamily="34" charset="0"/>
                <a:cs typeface="Arial" panose="020B0604020202020204" pitchFamily="34" charset="0"/>
              </a:rPr>
              <a:t>Ιούνιος </a:t>
            </a:r>
            <a:r>
              <a:rPr lang="el-GR" sz="4400" dirty="0" smtClean="0">
                <a:latin typeface="Arial" panose="020B0604020202020204" pitchFamily="34" charset="0"/>
                <a:cs typeface="Arial" panose="020B0604020202020204" pitchFamily="34" charset="0"/>
              </a:rPr>
              <a:t>2023, παρουσίαση των σχεδίων κανονισμών για το ΠΔΠ, τη στήριξη της Ουκρανίας και το </a:t>
            </a:r>
            <a:r>
              <a:rPr lang="en-US" sz="4400" dirty="0" smtClean="0">
                <a:latin typeface="Arial" panose="020B0604020202020204" pitchFamily="34" charset="0"/>
                <a:cs typeface="Arial" panose="020B0604020202020204" pitchFamily="34" charset="0"/>
              </a:rPr>
              <a:t>Strategic Technology European Platform (STEP)</a:t>
            </a:r>
            <a:r>
              <a:rPr lang="el-GR" sz="4400" dirty="0" smtClean="0">
                <a:latin typeface="Arial" panose="020B0604020202020204" pitchFamily="34" charset="0"/>
                <a:cs typeface="Arial" panose="020B0604020202020204" pitchFamily="34" charset="0"/>
              </a:rPr>
              <a:t> </a:t>
            </a:r>
            <a:endParaRPr lang="en-US" sz="4400" dirty="0" smtClean="0">
              <a:latin typeface="Arial" panose="020B0604020202020204" pitchFamily="34" charset="0"/>
              <a:cs typeface="Arial" panose="020B0604020202020204" pitchFamily="34" charset="0"/>
            </a:endParaRPr>
          </a:p>
          <a:p>
            <a:pPr marL="0" indent="0">
              <a:buNone/>
            </a:pPr>
            <a:endParaRPr lang="el-GR" sz="4400" dirty="0">
              <a:latin typeface="Arial" panose="020B0604020202020204" pitchFamily="34" charset="0"/>
              <a:cs typeface="Arial" panose="020B0604020202020204" pitchFamily="34" charset="0"/>
            </a:endParaRPr>
          </a:p>
          <a:p>
            <a:endParaRPr lang="el-GR" sz="4400" dirty="0"/>
          </a:p>
        </p:txBody>
      </p:sp>
    </p:spTree>
    <p:extLst>
      <p:ext uri="{BB962C8B-B14F-4D97-AF65-F5344CB8AC3E}">
        <p14:creationId xmlns:p14="http://schemas.microsoft.com/office/powerpoint/2010/main" val="4647771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666468" y="1541133"/>
            <a:ext cx="21849140" cy="1131800"/>
          </a:xfrm>
        </p:spPr>
        <p:txBody>
          <a:bodyPr>
            <a:normAutofit fontScale="90000"/>
          </a:bodyPr>
          <a:lstStyle/>
          <a:p>
            <a:pPr algn="ctr"/>
            <a:r>
              <a:rPr lang="el-GR" dirty="0" smtClean="0"/>
              <a:t/>
            </a:r>
            <a:br>
              <a:rPr lang="el-GR" dirty="0" smtClean="0"/>
            </a:br>
            <a:r>
              <a:rPr lang="el-GR" dirty="0"/>
              <a:t>Αναθεώρηση Πολυετούς Δημοσιονομικού Πλαισίου (ΠΔΠ)</a:t>
            </a:r>
            <a:br>
              <a:rPr lang="el-GR" dirty="0"/>
            </a:br>
            <a:endParaRPr lang="el-GR" dirty="0"/>
          </a:p>
        </p:txBody>
      </p:sp>
      <p:sp>
        <p:nvSpPr>
          <p:cNvPr id="3" name="Θέση περιεχομένου 2"/>
          <p:cNvSpPr>
            <a:spLocks noGrp="1"/>
          </p:cNvSpPr>
          <p:nvPr>
            <p:ph idx="1"/>
          </p:nvPr>
        </p:nvSpPr>
        <p:spPr>
          <a:xfrm>
            <a:off x="1666468" y="3890355"/>
            <a:ext cx="20906602" cy="7248700"/>
          </a:xfrm>
        </p:spPr>
        <p:txBody>
          <a:bodyPr>
            <a:noAutofit/>
          </a:bodyPr>
          <a:lstStyle/>
          <a:p>
            <a:pPr marL="0" indent="0">
              <a:buNone/>
            </a:pPr>
            <a:r>
              <a:rPr lang="el-GR" sz="4400" dirty="0"/>
              <a:t>Ανάγκη  </a:t>
            </a:r>
            <a:r>
              <a:rPr lang="el-GR" sz="4400" dirty="0" err="1"/>
              <a:t>στοχευμένης</a:t>
            </a:r>
            <a:r>
              <a:rPr lang="el-GR" sz="4400" dirty="0"/>
              <a:t> αναθεώρησης για την αντιμετώπιση κρίσεων και προκλήσεων </a:t>
            </a:r>
            <a:r>
              <a:rPr lang="el-GR" sz="4400" dirty="0" smtClean="0"/>
              <a:t>όπως : </a:t>
            </a:r>
            <a:endParaRPr lang="el-GR" sz="4400" dirty="0"/>
          </a:p>
          <a:p>
            <a:pPr>
              <a:buFont typeface="Wingdings" panose="05000000000000000000" pitchFamily="2" charset="2"/>
              <a:buChar char="ü"/>
            </a:pPr>
            <a:endParaRPr lang="el-GR" sz="4400" dirty="0" smtClean="0"/>
          </a:p>
          <a:p>
            <a:pPr>
              <a:buFont typeface="Wingdings" panose="05000000000000000000" pitchFamily="2" charset="2"/>
              <a:buChar char="ü"/>
            </a:pPr>
            <a:r>
              <a:rPr lang="el-GR" sz="4400" dirty="0" smtClean="0"/>
              <a:t>εισβολή </a:t>
            </a:r>
            <a:r>
              <a:rPr lang="el-GR" sz="4400" dirty="0"/>
              <a:t>της Ρωσίας στην Ουκρανία, </a:t>
            </a:r>
          </a:p>
          <a:p>
            <a:pPr>
              <a:buFont typeface="Wingdings" panose="05000000000000000000" pitchFamily="2" charset="2"/>
              <a:buChar char="ü"/>
            </a:pPr>
            <a:r>
              <a:rPr lang="el-GR" sz="4400" dirty="0"/>
              <a:t>ενεργειακή κρίση, </a:t>
            </a:r>
          </a:p>
          <a:p>
            <a:pPr>
              <a:buFont typeface="Wingdings" panose="05000000000000000000" pitchFamily="2" charset="2"/>
              <a:buChar char="ü"/>
            </a:pPr>
            <a:r>
              <a:rPr lang="el-GR" sz="4400" dirty="0"/>
              <a:t>άνοδος του πληθωρισμού και των επιτοκίων για την κάλυψη του κόστους δανεισμού του </a:t>
            </a:r>
            <a:r>
              <a:rPr lang="en-US" sz="4400" dirty="0" smtClean="0"/>
              <a:t>NGEU</a:t>
            </a:r>
            <a:r>
              <a:rPr lang="el-GR" sz="4400" dirty="0" smtClean="0"/>
              <a:t>,</a:t>
            </a:r>
            <a:endParaRPr lang="en-US" sz="4400" dirty="0"/>
          </a:p>
          <a:p>
            <a:pPr>
              <a:buFont typeface="Wingdings" panose="05000000000000000000" pitchFamily="2" charset="2"/>
              <a:buChar char="ü"/>
            </a:pPr>
            <a:r>
              <a:rPr lang="el-GR" sz="4400" dirty="0" smtClean="0"/>
              <a:t>επιτάχυνση </a:t>
            </a:r>
            <a:r>
              <a:rPr lang="el-GR" sz="4400" dirty="0"/>
              <a:t>δίδυμης μετάβασης (πράσινη και ψηφιακή</a:t>
            </a:r>
            <a:r>
              <a:rPr lang="el-GR" sz="4400" dirty="0" smtClean="0"/>
              <a:t>)</a:t>
            </a:r>
          </a:p>
          <a:p>
            <a:pPr>
              <a:buFont typeface="Wingdings" panose="05000000000000000000" pitchFamily="2" charset="2"/>
              <a:buChar char="ü"/>
            </a:pPr>
            <a:r>
              <a:rPr lang="el-GR" sz="4400" dirty="0"/>
              <a:t>ε</a:t>
            </a:r>
            <a:r>
              <a:rPr lang="el-GR" sz="4400" dirty="0" smtClean="0"/>
              <a:t>νίσχυση ανταγωνιστικότητας της Ε. Ένωσης σε στρατηγικές τεχνολογίες</a:t>
            </a:r>
            <a:endParaRPr lang="el-GR" sz="4400" dirty="0"/>
          </a:p>
          <a:p>
            <a:pPr>
              <a:buFont typeface="Wingdings" panose="05000000000000000000" pitchFamily="2" charset="2"/>
              <a:buChar char="ü"/>
            </a:pPr>
            <a:endParaRPr lang="el-GR" sz="4400" dirty="0"/>
          </a:p>
          <a:p>
            <a:endParaRPr lang="el-GR" sz="4400" dirty="0"/>
          </a:p>
        </p:txBody>
      </p:sp>
    </p:spTree>
    <p:extLst>
      <p:ext uri="{BB962C8B-B14F-4D97-AF65-F5344CB8AC3E}">
        <p14:creationId xmlns:p14="http://schemas.microsoft.com/office/powerpoint/2010/main" val="26692073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21411" y="764755"/>
            <a:ext cx="21849140" cy="1650641"/>
          </a:xfrm>
        </p:spPr>
        <p:txBody>
          <a:bodyPr>
            <a:normAutofit fontScale="90000"/>
          </a:bodyPr>
          <a:lstStyle/>
          <a:p>
            <a:pPr algn="ctr"/>
            <a:r>
              <a:rPr lang="el-GR" dirty="0" smtClean="0"/>
              <a:t/>
            </a:r>
            <a:br>
              <a:rPr lang="el-GR" dirty="0" smtClean="0"/>
            </a:br>
            <a:r>
              <a:rPr lang="el-GR" dirty="0"/>
              <a:t>Αναθεώρηση Πολυετούς Δημοσιονομικού Πλαισίου (ΠΔΠ)</a:t>
            </a:r>
            <a:br>
              <a:rPr lang="el-GR" dirty="0"/>
            </a:br>
            <a:r>
              <a:rPr lang="el-GR" b="1" dirty="0" smtClean="0">
                <a:solidFill>
                  <a:schemeClr val="accent6"/>
                </a:solidFill>
              </a:rPr>
              <a:t>Βασικές </a:t>
            </a:r>
            <a:r>
              <a:rPr lang="el-GR" b="1" dirty="0" smtClean="0">
                <a:solidFill>
                  <a:schemeClr val="accent6"/>
                </a:solidFill>
              </a:rPr>
              <a:t>Τροποποιήσεις </a:t>
            </a:r>
            <a:r>
              <a:rPr lang="el-GR" dirty="0"/>
              <a:t/>
            </a:r>
            <a:br>
              <a:rPr lang="el-GR" dirty="0"/>
            </a:br>
            <a:endParaRPr lang="el-GR" dirty="0"/>
          </a:p>
        </p:txBody>
      </p:sp>
      <p:sp>
        <p:nvSpPr>
          <p:cNvPr id="3" name="Θέση περιεχομένου 2"/>
          <p:cNvSpPr>
            <a:spLocks noGrp="1"/>
          </p:cNvSpPr>
          <p:nvPr>
            <p:ph idx="1"/>
          </p:nvPr>
        </p:nvSpPr>
        <p:spPr>
          <a:xfrm>
            <a:off x="1666468" y="2967486"/>
            <a:ext cx="20906602" cy="9609827"/>
          </a:xfrm>
        </p:spPr>
        <p:txBody>
          <a:bodyPr>
            <a:noAutofit/>
          </a:bodyPr>
          <a:lstStyle/>
          <a:p>
            <a:pPr>
              <a:buFont typeface="Wingdings" panose="05000000000000000000" pitchFamily="2" charset="2"/>
              <a:buChar char="ü"/>
            </a:pPr>
            <a:r>
              <a:rPr lang="el-GR" sz="4400" dirty="0" smtClean="0"/>
              <a:t>Οικονομική Ενίσχυση Ουκρανίας (πρόταση Κανονισμού)</a:t>
            </a:r>
          </a:p>
          <a:p>
            <a:pPr>
              <a:buFont typeface="Wingdings" panose="05000000000000000000" pitchFamily="2" charset="2"/>
              <a:buChar char="ü"/>
            </a:pPr>
            <a:r>
              <a:rPr lang="el-GR" sz="4400" b="1" dirty="0" smtClean="0">
                <a:solidFill>
                  <a:schemeClr val="accent6"/>
                </a:solidFill>
              </a:rPr>
              <a:t>Ενίσχυση της ανταγωνιστικότητας μέσω τεχνολογιών στρατηγικής σημασίας (πρόταση Κανονισμού </a:t>
            </a:r>
            <a:r>
              <a:rPr lang="en-US" sz="4400" b="1" dirty="0" smtClean="0">
                <a:solidFill>
                  <a:schemeClr val="accent6"/>
                </a:solidFill>
              </a:rPr>
              <a:t>STEP</a:t>
            </a:r>
            <a:r>
              <a:rPr lang="el-GR" sz="4400" b="1" dirty="0" smtClean="0">
                <a:solidFill>
                  <a:schemeClr val="accent6"/>
                </a:solidFill>
              </a:rPr>
              <a:t>, το οποίο δύναται να εξελιχθεί σε Ταμείο Κυριαρχίας</a:t>
            </a:r>
            <a:r>
              <a:rPr lang="en-US" sz="4400" b="1" dirty="0" smtClean="0">
                <a:solidFill>
                  <a:schemeClr val="accent6"/>
                </a:solidFill>
              </a:rPr>
              <a:t>)</a:t>
            </a:r>
          </a:p>
          <a:p>
            <a:pPr>
              <a:buFont typeface="Wingdings" panose="05000000000000000000" pitchFamily="2" charset="2"/>
              <a:buChar char="ü"/>
            </a:pPr>
            <a:r>
              <a:rPr lang="el-GR" sz="4400" dirty="0" smtClean="0"/>
              <a:t>Αύξηση των ποσών εντός των ορίων των Τομέων της Ενιαίας Αγοράς, των Φυσικών πόρων και Περιβάλλοντος, Μετανάστευσης,  Ασφάλειας και Άμυνας και Γειτονίας και κόσμος</a:t>
            </a:r>
          </a:p>
          <a:p>
            <a:pPr>
              <a:buFont typeface="Wingdings" panose="05000000000000000000" pitchFamily="2" charset="2"/>
              <a:buChar char="ü"/>
            </a:pPr>
            <a:r>
              <a:rPr lang="el-GR" sz="4400" dirty="0" smtClean="0"/>
              <a:t>Εισαγωγή νέου ειδικού θεματικού μέσου για την κάλυψη των δαπανών χρηματοδότησης </a:t>
            </a:r>
            <a:r>
              <a:rPr lang="en-US" sz="4400" dirty="0" err="1" smtClean="0"/>
              <a:t>NextGeneration</a:t>
            </a:r>
            <a:r>
              <a:rPr lang="en-US" sz="4400" dirty="0" smtClean="0"/>
              <a:t> EU</a:t>
            </a:r>
          </a:p>
          <a:p>
            <a:pPr>
              <a:buFont typeface="Wingdings" panose="05000000000000000000" pitchFamily="2" charset="2"/>
              <a:buChar char="ü"/>
            </a:pPr>
            <a:r>
              <a:rPr lang="el-GR" sz="4400" dirty="0" smtClean="0"/>
              <a:t>Αύξηση ειδικού θεματικού μέσου «Αλληλεγγύη και Αποθεματικό Βοήθειας Έκτακτης Ανάγκης» (</a:t>
            </a:r>
            <a:r>
              <a:rPr lang="en-US" sz="4400" dirty="0" smtClean="0"/>
              <a:t>SEAR)</a:t>
            </a:r>
            <a:endParaRPr lang="el-GR" sz="4400" dirty="0" smtClean="0"/>
          </a:p>
          <a:p>
            <a:pPr>
              <a:buFont typeface="Wingdings" panose="05000000000000000000" pitchFamily="2" charset="2"/>
              <a:buChar char="ü"/>
            </a:pPr>
            <a:r>
              <a:rPr lang="el-GR" sz="4400" dirty="0" smtClean="0"/>
              <a:t>Αύξηση του μη ειδικού θεματικού μέσου ευελιξίας</a:t>
            </a:r>
            <a:endParaRPr lang="en-US" sz="4400" dirty="0" smtClean="0"/>
          </a:p>
          <a:p>
            <a:pPr marL="0" indent="0">
              <a:buNone/>
            </a:pPr>
            <a:endParaRPr lang="el-GR" sz="3200" i="1" dirty="0" smtClean="0"/>
          </a:p>
          <a:p>
            <a:pPr marL="0" indent="0">
              <a:buNone/>
            </a:pPr>
            <a:endParaRPr lang="el-GR" sz="4400" dirty="0" smtClean="0"/>
          </a:p>
          <a:p>
            <a:pPr>
              <a:buFont typeface="Wingdings" panose="05000000000000000000" pitchFamily="2" charset="2"/>
              <a:buChar char="ü"/>
            </a:pPr>
            <a:endParaRPr lang="el-GR" sz="4400" dirty="0"/>
          </a:p>
          <a:p>
            <a:endParaRPr lang="el-GR" sz="4400" dirty="0"/>
          </a:p>
        </p:txBody>
      </p:sp>
    </p:spTree>
    <p:extLst>
      <p:ext uri="{BB962C8B-B14F-4D97-AF65-F5344CB8AC3E}">
        <p14:creationId xmlns:p14="http://schemas.microsoft.com/office/powerpoint/2010/main" val="1791939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321411" y="764755"/>
            <a:ext cx="21849140" cy="1650641"/>
          </a:xfrm>
        </p:spPr>
        <p:txBody>
          <a:bodyPr>
            <a:normAutofit fontScale="90000"/>
          </a:bodyPr>
          <a:lstStyle/>
          <a:p>
            <a:pPr algn="ctr"/>
            <a:r>
              <a:rPr lang="el-GR" dirty="0" smtClean="0"/>
              <a:t/>
            </a:r>
            <a:br>
              <a:rPr lang="el-GR" dirty="0" smtClean="0"/>
            </a:br>
            <a:r>
              <a:rPr lang="en-US" dirty="0" smtClean="0"/>
              <a:t>Strategic Technology European Platform (STEP)</a:t>
            </a:r>
            <a:r>
              <a:rPr lang="el-GR" dirty="0"/>
              <a:t/>
            </a:r>
            <a:br>
              <a:rPr lang="el-GR" dirty="0"/>
            </a:br>
            <a:endParaRPr lang="el-GR" dirty="0"/>
          </a:p>
        </p:txBody>
      </p:sp>
      <p:sp>
        <p:nvSpPr>
          <p:cNvPr id="4" name="Θέση περιεχομένου 3"/>
          <p:cNvSpPr>
            <a:spLocks noGrp="1"/>
          </p:cNvSpPr>
          <p:nvPr>
            <p:ph idx="1"/>
          </p:nvPr>
        </p:nvSpPr>
        <p:spPr/>
        <p:txBody>
          <a:bodyPr>
            <a:normAutofit fontScale="85000" lnSpcReduction="20000"/>
          </a:bodyPr>
          <a:lstStyle/>
          <a:p>
            <a:pPr>
              <a:lnSpc>
                <a:spcPct val="170000"/>
              </a:lnSpc>
              <a:buFont typeface="Wingdings" panose="05000000000000000000" pitchFamily="2" charset="2"/>
              <a:buChar char="ü"/>
            </a:pPr>
            <a:r>
              <a:rPr lang="el-GR" dirty="0"/>
              <a:t>Διασφάλιση κυριαρχίας και ανταγωνιστικότητας της Ε.Ε. σε στρατηγικούς τομείς</a:t>
            </a:r>
          </a:p>
          <a:p>
            <a:pPr>
              <a:lnSpc>
                <a:spcPct val="170000"/>
              </a:lnSpc>
              <a:buFont typeface="Wingdings" panose="05000000000000000000" pitchFamily="2" charset="2"/>
              <a:buChar char="ü"/>
            </a:pPr>
            <a:r>
              <a:rPr lang="el-GR" dirty="0"/>
              <a:t>Επένδυση σε κρίσιμες τεχνολογίες όπως </a:t>
            </a:r>
            <a:r>
              <a:rPr lang="el-GR" dirty="0" smtClean="0"/>
              <a:t>:</a:t>
            </a:r>
            <a:endParaRPr lang="en-US" dirty="0" smtClean="0"/>
          </a:p>
          <a:p>
            <a:pPr marL="0" indent="0">
              <a:buNone/>
            </a:pPr>
            <a:endParaRPr lang="el-GR" dirty="0"/>
          </a:p>
          <a:p>
            <a:pPr marL="633413">
              <a:buFont typeface="Courier New" panose="02070309020205020404" pitchFamily="49" charset="0"/>
              <a:buChar char="o"/>
            </a:pPr>
            <a:r>
              <a:rPr lang="el-GR" dirty="0"/>
              <a:t>    </a:t>
            </a:r>
            <a:r>
              <a:rPr lang="el-GR" u="sng" dirty="0"/>
              <a:t>Τεχνολογίες αιχμής (</a:t>
            </a:r>
            <a:r>
              <a:rPr lang="el-GR" u="sng" dirty="0" err="1"/>
              <a:t>deep</a:t>
            </a:r>
            <a:r>
              <a:rPr lang="el-GR" u="sng" dirty="0"/>
              <a:t>) και ψηφιακές τεχνολογίες</a:t>
            </a:r>
          </a:p>
          <a:p>
            <a:pPr marL="984250" indent="0">
              <a:buNone/>
            </a:pPr>
            <a:r>
              <a:rPr lang="el-GR" sz="4400" i="1" dirty="0"/>
              <a:t> (</a:t>
            </a:r>
            <a:r>
              <a:rPr lang="el-GR" sz="4400" i="1" dirty="0" err="1"/>
              <a:t>φωτονική</a:t>
            </a:r>
            <a:r>
              <a:rPr lang="el-GR" sz="4400" i="1" dirty="0"/>
              <a:t>, ημιαγωγούς, τεχνολογίες επικοινωνίας, προηγμένες τεχνολογίες </a:t>
            </a:r>
            <a:r>
              <a:rPr lang="el-GR" sz="4400" i="1" dirty="0" smtClean="0"/>
              <a:t>υλικών)</a:t>
            </a:r>
            <a:endParaRPr lang="el-GR" sz="4400" i="1" dirty="0"/>
          </a:p>
          <a:p>
            <a:pPr marL="984250" indent="0">
              <a:buNone/>
            </a:pPr>
            <a:endParaRPr lang="el-GR" sz="4400" i="1" dirty="0"/>
          </a:p>
          <a:p>
            <a:pPr marL="633413">
              <a:buFont typeface="Courier New" panose="02070309020205020404" pitchFamily="49" charset="0"/>
              <a:buChar char="o"/>
            </a:pPr>
            <a:r>
              <a:rPr lang="el-GR" dirty="0"/>
              <a:t>    </a:t>
            </a:r>
            <a:r>
              <a:rPr lang="el-GR" u="sng" dirty="0"/>
              <a:t>Καθαρές τεχνολογίες και αποδοτική χρήση πόρων</a:t>
            </a:r>
          </a:p>
          <a:p>
            <a:pPr marL="900113" indent="0">
              <a:buNone/>
            </a:pPr>
            <a:r>
              <a:rPr lang="el-GR" sz="4400" i="1" dirty="0"/>
              <a:t>(ΑΠΕ, αποθήκευση ηλεκτρικής ενέργειας οχήματα πιο αποτελεσματικής κινητικότητας, αντλίες θερμότητας, κυψέλες καυσίμου)</a:t>
            </a:r>
          </a:p>
          <a:p>
            <a:pPr marL="404813" indent="0">
              <a:buNone/>
            </a:pPr>
            <a:r>
              <a:rPr lang="el-GR" dirty="0"/>
              <a:t>    </a:t>
            </a:r>
          </a:p>
          <a:p>
            <a:pPr marL="900113" indent="-534988">
              <a:buFont typeface="Courier New" panose="02070309020205020404" pitchFamily="49" charset="0"/>
              <a:buChar char="o"/>
            </a:pPr>
            <a:r>
              <a:rPr lang="el-GR" u="sng" dirty="0"/>
              <a:t>Βιοτεχνολογίες</a:t>
            </a:r>
          </a:p>
          <a:p>
            <a:pPr marL="900113" indent="0">
              <a:buNone/>
            </a:pPr>
            <a:r>
              <a:rPr lang="el-GR" i="1" dirty="0"/>
              <a:t>(φαρμακευτικά προϊόντα, ιατρικές τεχνολογίες, βιομηχανική βιοτεχνολογία, διάθεση </a:t>
            </a:r>
            <a:r>
              <a:rPr lang="el-GR" i="1" dirty="0" smtClean="0"/>
              <a:t>απορριμμάτων </a:t>
            </a:r>
            <a:r>
              <a:rPr lang="el-GR" i="1" dirty="0"/>
              <a:t>και </a:t>
            </a:r>
            <a:r>
              <a:rPr lang="el-GR" i="1" dirty="0" err="1"/>
              <a:t>βιοκατασκευή</a:t>
            </a:r>
            <a:r>
              <a:rPr lang="el-GR" i="1" dirty="0"/>
              <a:t>)</a:t>
            </a:r>
            <a:endParaRPr lang="el-GR" i="1" u="sng" dirty="0"/>
          </a:p>
          <a:p>
            <a:endParaRPr lang="el-GR" dirty="0"/>
          </a:p>
        </p:txBody>
      </p:sp>
    </p:spTree>
    <p:extLst>
      <p:ext uri="{BB962C8B-B14F-4D97-AF65-F5344CB8AC3E}">
        <p14:creationId xmlns:p14="http://schemas.microsoft.com/office/powerpoint/2010/main" val="17392973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723930" y="425120"/>
            <a:ext cx="21849140" cy="1650641"/>
          </a:xfrm>
        </p:spPr>
        <p:txBody>
          <a:bodyPr>
            <a:normAutofit fontScale="90000"/>
          </a:bodyPr>
          <a:lstStyle/>
          <a:p>
            <a:pPr algn="ctr"/>
            <a:r>
              <a:rPr lang="el-GR" dirty="0" smtClean="0"/>
              <a:t/>
            </a:r>
            <a:br>
              <a:rPr lang="el-GR" dirty="0" smtClean="0"/>
            </a:br>
            <a:r>
              <a:rPr lang="en-US" dirty="0" smtClean="0"/>
              <a:t>Strategic Technology European Platform (STEP)</a:t>
            </a:r>
            <a:r>
              <a:rPr lang="el-GR" dirty="0"/>
              <a:t/>
            </a:r>
            <a:br>
              <a:rPr lang="el-GR" dirty="0"/>
            </a:br>
            <a:endParaRPr lang="el-GR" dirty="0"/>
          </a:p>
        </p:txBody>
      </p:sp>
      <p:sp>
        <p:nvSpPr>
          <p:cNvPr id="4" name="Θέση περιεχομένου 3"/>
          <p:cNvSpPr>
            <a:spLocks noGrp="1"/>
          </p:cNvSpPr>
          <p:nvPr>
            <p:ph idx="1"/>
          </p:nvPr>
        </p:nvSpPr>
        <p:spPr>
          <a:xfrm>
            <a:off x="1666468" y="1996747"/>
            <a:ext cx="20906602" cy="10357180"/>
          </a:xfrm>
        </p:spPr>
        <p:txBody>
          <a:bodyPr>
            <a:normAutofit fontScale="77500" lnSpcReduction="20000"/>
          </a:bodyPr>
          <a:lstStyle/>
          <a:p>
            <a:pPr marL="0" indent="0">
              <a:lnSpc>
                <a:spcPct val="170000"/>
              </a:lnSpc>
              <a:buNone/>
            </a:pPr>
            <a:r>
              <a:rPr lang="el-GR" b="1" dirty="0"/>
              <a:t>Τρεις Πυλώνες </a:t>
            </a:r>
            <a:r>
              <a:rPr lang="en-US" b="1" dirty="0"/>
              <a:t>STEP</a:t>
            </a:r>
          </a:p>
          <a:p>
            <a:pPr>
              <a:lnSpc>
                <a:spcPct val="170000"/>
              </a:lnSpc>
              <a:buFont typeface="Wingdings" panose="05000000000000000000" pitchFamily="2" charset="2"/>
              <a:buChar char="ü"/>
            </a:pPr>
            <a:r>
              <a:rPr lang="el-GR" b="1" u="sng" dirty="0"/>
              <a:t>Πυλώνας Ι</a:t>
            </a:r>
            <a:r>
              <a:rPr lang="el-GR" u="sng" dirty="0"/>
              <a:t> </a:t>
            </a:r>
          </a:p>
          <a:p>
            <a:r>
              <a:rPr lang="el-GR" dirty="0" smtClean="0"/>
              <a:t>Ταμεία  </a:t>
            </a:r>
            <a:r>
              <a:rPr lang="el-GR" dirty="0"/>
              <a:t>της Πολιτικής Συνοχής (ERDF, CF, JTF, E</a:t>
            </a:r>
            <a:r>
              <a:rPr lang="en-US" dirty="0"/>
              <a:t>S</a:t>
            </a:r>
            <a:r>
              <a:rPr lang="el-GR" dirty="0"/>
              <a:t>F</a:t>
            </a:r>
            <a:r>
              <a:rPr lang="el-GR" dirty="0" smtClean="0"/>
              <a:t>+),</a:t>
            </a:r>
            <a:endParaRPr lang="el-GR" dirty="0"/>
          </a:p>
          <a:p>
            <a:r>
              <a:rPr lang="el-GR" dirty="0" smtClean="0"/>
              <a:t>Χρηματοδοτικά μέσα  </a:t>
            </a:r>
            <a:r>
              <a:rPr lang="el-GR" dirty="0"/>
              <a:t>RRF, </a:t>
            </a:r>
            <a:r>
              <a:rPr lang="el-GR" dirty="0" err="1"/>
              <a:t>Digital</a:t>
            </a:r>
            <a:r>
              <a:rPr lang="el-GR" dirty="0"/>
              <a:t> Europe, EU4Health, </a:t>
            </a:r>
            <a:endParaRPr lang="en-US" dirty="0" smtClean="0"/>
          </a:p>
          <a:p>
            <a:r>
              <a:rPr lang="el-GR" dirty="0"/>
              <a:t>Δ</a:t>
            </a:r>
            <a:r>
              <a:rPr lang="el-GR" dirty="0" smtClean="0"/>
              <a:t>υνατότητα </a:t>
            </a:r>
            <a:r>
              <a:rPr lang="el-GR" dirty="0"/>
              <a:t>χρήσης πόρων από το </a:t>
            </a:r>
            <a:r>
              <a:rPr lang="en-US" dirty="0" smtClean="0"/>
              <a:t>BAR</a:t>
            </a:r>
            <a:r>
              <a:rPr lang="el-GR" dirty="0" smtClean="0"/>
              <a:t>.</a:t>
            </a:r>
            <a:endParaRPr lang="el-GR" dirty="0"/>
          </a:p>
          <a:p>
            <a:endParaRPr lang="el-GR" dirty="0"/>
          </a:p>
          <a:p>
            <a:pPr>
              <a:buFont typeface="Wingdings" panose="05000000000000000000" pitchFamily="2" charset="2"/>
              <a:buChar char="ü"/>
            </a:pPr>
            <a:r>
              <a:rPr lang="el-GR" b="1" u="sng" dirty="0"/>
              <a:t>Πυλώνας ΙΙ</a:t>
            </a:r>
            <a:r>
              <a:rPr lang="el-GR" u="sng" dirty="0"/>
              <a:t> (ενίσχυση με 10 </a:t>
            </a:r>
            <a:r>
              <a:rPr lang="el-GR" u="sng" dirty="0" smtClean="0"/>
              <a:t>δις ΕΥΡΩ</a:t>
            </a:r>
            <a:r>
              <a:rPr lang="en-US" u="sng" dirty="0" smtClean="0"/>
              <a:t>, </a:t>
            </a:r>
            <a:r>
              <a:rPr lang="el-GR" u="sng" dirty="0" smtClean="0"/>
              <a:t>αρχική πρόταση)</a:t>
            </a:r>
            <a:endParaRPr lang="el-GR" u="sng" dirty="0"/>
          </a:p>
          <a:p>
            <a:r>
              <a:rPr lang="el-GR" dirty="0"/>
              <a:t>μέσα άμεσης διαχείρισης, </a:t>
            </a:r>
            <a:r>
              <a:rPr lang="el-GR" dirty="0" err="1"/>
              <a:t>InvestEU</a:t>
            </a:r>
            <a:r>
              <a:rPr lang="el-GR" dirty="0"/>
              <a:t>, European </a:t>
            </a:r>
            <a:r>
              <a:rPr lang="el-GR" dirty="0" err="1"/>
              <a:t>Innovation</a:t>
            </a:r>
            <a:r>
              <a:rPr lang="el-GR" dirty="0"/>
              <a:t> Council, </a:t>
            </a:r>
            <a:r>
              <a:rPr lang="el-GR" dirty="0" err="1"/>
              <a:t>Innovation</a:t>
            </a:r>
            <a:r>
              <a:rPr lang="el-GR" dirty="0"/>
              <a:t> Fund, και European </a:t>
            </a:r>
            <a:r>
              <a:rPr lang="el-GR" dirty="0" err="1"/>
              <a:t>Defence</a:t>
            </a:r>
            <a:r>
              <a:rPr lang="el-GR" dirty="0"/>
              <a:t> Fund</a:t>
            </a:r>
          </a:p>
          <a:p>
            <a:endParaRPr lang="el-GR" dirty="0"/>
          </a:p>
          <a:p>
            <a:pPr>
              <a:buFont typeface="Wingdings" panose="05000000000000000000" pitchFamily="2" charset="2"/>
              <a:buChar char="ü"/>
            </a:pPr>
            <a:r>
              <a:rPr lang="el-GR" b="1" u="sng" dirty="0"/>
              <a:t>Πυλώνας ΙΙΙ</a:t>
            </a:r>
          </a:p>
          <a:p>
            <a:r>
              <a:rPr lang="el-GR" dirty="0"/>
              <a:t>Συνέργειες μεταξύ των 2 πρώτων Πυλώνων</a:t>
            </a:r>
          </a:p>
          <a:p>
            <a:r>
              <a:rPr lang="el-GR" dirty="0"/>
              <a:t>Σφραγίδα κυριαρχίας</a:t>
            </a:r>
          </a:p>
          <a:p>
            <a:r>
              <a:rPr lang="el-GR" dirty="0"/>
              <a:t>Δημιουργία ενιαίας πλατφόρμας </a:t>
            </a:r>
          </a:p>
          <a:p>
            <a:r>
              <a:rPr lang="el-GR" dirty="0"/>
              <a:t>Εθνικό σημείο για το </a:t>
            </a:r>
            <a:r>
              <a:rPr lang="en-US" dirty="0"/>
              <a:t>STEP</a:t>
            </a:r>
          </a:p>
          <a:p>
            <a:endParaRPr lang="el-GR" dirty="0"/>
          </a:p>
        </p:txBody>
      </p:sp>
    </p:spTree>
    <p:extLst>
      <p:ext uri="{BB962C8B-B14F-4D97-AF65-F5344CB8AC3E}">
        <p14:creationId xmlns:p14="http://schemas.microsoft.com/office/powerpoint/2010/main" val="45988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06810" y="522514"/>
            <a:ext cx="21849140" cy="717224"/>
          </a:xfrm>
        </p:spPr>
        <p:txBody>
          <a:bodyPr>
            <a:normAutofit fontScale="90000"/>
          </a:bodyPr>
          <a:lstStyle/>
          <a:p>
            <a:pPr algn="ctr"/>
            <a:r>
              <a:rPr lang="el-GR" dirty="0" smtClean="0"/>
              <a:t/>
            </a:r>
            <a:br>
              <a:rPr lang="el-GR" dirty="0" smtClean="0"/>
            </a:br>
            <a:r>
              <a:rPr lang="en-US" dirty="0" smtClean="0"/>
              <a:t>STEP </a:t>
            </a:r>
            <a:r>
              <a:rPr lang="el-GR" dirty="0" smtClean="0"/>
              <a:t>και Πολιτική Συνοχής (Προγράμματα ΕΣΠΑ)</a:t>
            </a:r>
            <a:endParaRPr lang="el-GR" dirty="0"/>
          </a:p>
        </p:txBody>
      </p:sp>
      <p:sp>
        <p:nvSpPr>
          <p:cNvPr id="4" name="Θέση περιεχομένου 3"/>
          <p:cNvSpPr>
            <a:spLocks noGrp="1"/>
          </p:cNvSpPr>
          <p:nvPr>
            <p:ph idx="1"/>
          </p:nvPr>
        </p:nvSpPr>
        <p:spPr/>
        <p:txBody>
          <a:bodyPr>
            <a:normAutofit/>
          </a:bodyPr>
          <a:lstStyle/>
          <a:p>
            <a:pPr>
              <a:buFont typeface="Wingdings" panose="05000000000000000000" pitchFamily="2" charset="2"/>
              <a:buChar char="ü"/>
            </a:pPr>
            <a:r>
              <a:rPr lang="el-GR" sz="4400" dirty="0"/>
              <a:t>Τροποποίηση Κανονισμών για αξιοποίηση των προγραμμάτων της Πολιτικής Συνοχής</a:t>
            </a:r>
          </a:p>
          <a:p>
            <a:pPr>
              <a:buFont typeface="Wingdings" panose="05000000000000000000" pitchFamily="2" charset="2"/>
              <a:buChar char="ü"/>
            </a:pPr>
            <a:endParaRPr lang="el-GR" sz="4400" dirty="0"/>
          </a:p>
          <a:p>
            <a:pPr marL="717550" lvl="0"/>
            <a:r>
              <a:rPr lang="el-GR" sz="4400" dirty="0"/>
              <a:t>Καν.(Ε.Ε.) 2021/1060, Κανονισμός Κοινών Διατάξεων για την περίοδο 2021-2027</a:t>
            </a:r>
          </a:p>
          <a:p>
            <a:pPr marL="717550" lvl="0"/>
            <a:r>
              <a:rPr lang="el-GR" sz="4400" dirty="0"/>
              <a:t>Καν.(Ε.Ε.) 2021/1056 για το Ταμείο Δίκαιης Μετάβασης, (ΤΔΜ)</a:t>
            </a:r>
          </a:p>
          <a:p>
            <a:pPr marL="717550" lvl="0"/>
            <a:r>
              <a:rPr lang="el-GR" sz="4400" dirty="0"/>
              <a:t>Καν.(Ε.Ε.) 2021/1057 για το  Ευρωπαϊκό Κοινωνικό Ταμείο, (ΕΚΤ+) </a:t>
            </a:r>
          </a:p>
          <a:p>
            <a:pPr marL="717550" lvl="0"/>
            <a:r>
              <a:rPr lang="el-GR" sz="4400" dirty="0"/>
              <a:t>Καν.(Ε.Ε.) 2021/1058 για το Ευρωπαϊκό Ταμείο Περιφερειακής Ανάπτυξης (ΕΤΠΑ) και Ταμείο Συνοχής (ΤΣ)</a:t>
            </a:r>
          </a:p>
          <a:p>
            <a:pPr marL="717550"/>
            <a:r>
              <a:rPr lang="el-GR" sz="4400" dirty="0"/>
              <a:t>Καν.(Ε.Ε.) 1303/2013 Κανονισμός Κοινών Διατάξεων για την περίοδο 2014-2020</a:t>
            </a:r>
          </a:p>
          <a:p>
            <a:pPr marL="717550" lvl="0"/>
            <a:r>
              <a:rPr lang="el-GR" sz="4400" dirty="0"/>
              <a:t>Καν. (Ε.Ε.) 2021/1755, Κανονισμός για τη θέσπιση του αποθεματικού προσαρμογής στο </a:t>
            </a:r>
            <a:r>
              <a:rPr lang="en-US" sz="4400" dirty="0" err="1" smtClean="0"/>
              <a:t>Brexit</a:t>
            </a:r>
            <a:endParaRPr lang="el-GR" sz="4400" dirty="0"/>
          </a:p>
          <a:p>
            <a:endParaRPr lang="el-GR" dirty="0"/>
          </a:p>
        </p:txBody>
      </p:sp>
    </p:spTree>
    <p:extLst>
      <p:ext uri="{BB962C8B-B14F-4D97-AF65-F5344CB8AC3E}">
        <p14:creationId xmlns:p14="http://schemas.microsoft.com/office/powerpoint/2010/main" val="16774987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06810" y="522514"/>
            <a:ext cx="21849140" cy="717224"/>
          </a:xfrm>
        </p:spPr>
        <p:txBody>
          <a:bodyPr>
            <a:normAutofit fontScale="90000"/>
          </a:bodyPr>
          <a:lstStyle/>
          <a:p>
            <a:pPr algn="ctr"/>
            <a:r>
              <a:rPr lang="el-GR" dirty="0" smtClean="0"/>
              <a:t/>
            </a:r>
            <a:br>
              <a:rPr lang="el-GR" dirty="0" smtClean="0"/>
            </a:br>
            <a:r>
              <a:rPr lang="el-GR" dirty="0" smtClean="0"/>
              <a:t/>
            </a:r>
            <a:br>
              <a:rPr lang="el-GR" dirty="0" smtClean="0"/>
            </a:br>
            <a:r>
              <a:rPr lang="en-US" dirty="0" smtClean="0"/>
              <a:t>STEP </a:t>
            </a:r>
            <a:r>
              <a:rPr lang="el-GR" dirty="0" smtClean="0"/>
              <a:t>και Πολιτική Συνοχής (</a:t>
            </a:r>
            <a:r>
              <a:rPr lang="el-GR" b="1" dirty="0" smtClean="0">
                <a:solidFill>
                  <a:schemeClr val="accent6"/>
                </a:solidFill>
              </a:rPr>
              <a:t>Προγράμματα ΕΣΠΑ 2021-2027</a:t>
            </a:r>
            <a:r>
              <a:rPr lang="el-GR" dirty="0" smtClean="0"/>
              <a:t>)</a:t>
            </a:r>
            <a:endParaRPr lang="el-GR" dirty="0"/>
          </a:p>
        </p:txBody>
      </p:sp>
      <p:sp>
        <p:nvSpPr>
          <p:cNvPr id="4" name="Θέση περιεχομένου 3"/>
          <p:cNvSpPr>
            <a:spLocks noGrp="1"/>
          </p:cNvSpPr>
          <p:nvPr>
            <p:ph idx="1"/>
          </p:nvPr>
        </p:nvSpPr>
        <p:spPr>
          <a:xfrm>
            <a:off x="1666468" y="3474720"/>
            <a:ext cx="20906602" cy="8879206"/>
          </a:xfrm>
        </p:spPr>
        <p:txBody>
          <a:bodyPr>
            <a:normAutofit/>
          </a:bodyPr>
          <a:lstStyle/>
          <a:p>
            <a:r>
              <a:rPr lang="el-GR" dirty="0" smtClean="0"/>
              <a:t>Προαιρετική </a:t>
            </a:r>
            <a:r>
              <a:rPr lang="el-GR" dirty="0"/>
              <a:t>συνεισφορά των προγραμμάτων ΕΣΠΑ για το </a:t>
            </a:r>
            <a:r>
              <a:rPr lang="en-US" dirty="0"/>
              <a:t>STEP</a:t>
            </a:r>
            <a:endParaRPr lang="el-GR" dirty="0"/>
          </a:p>
          <a:p>
            <a:endParaRPr lang="en-US" dirty="0"/>
          </a:p>
          <a:p>
            <a:r>
              <a:rPr lang="el-GR" dirty="0"/>
              <a:t>Δυνατότητα </a:t>
            </a:r>
            <a:r>
              <a:rPr lang="el-GR" dirty="0" smtClean="0"/>
              <a:t>στήριξης </a:t>
            </a:r>
            <a:r>
              <a:rPr lang="el-GR" dirty="0"/>
              <a:t>και </a:t>
            </a:r>
            <a:r>
              <a:rPr lang="el-GR" u="sng" dirty="0"/>
              <a:t>μεγάλων επιχειρήσεων</a:t>
            </a:r>
          </a:p>
          <a:p>
            <a:endParaRPr lang="el-GR" dirty="0"/>
          </a:p>
          <a:p>
            <a:r>
              <a:rPr lang="el-GR" dirty="0"/>
              <a:t>Οι τεχνολογίες </a:t>
            </a:r>
            <a:r>
              <a:rPr lang="en-US" dirty="0"/>
              <a:t>STEP </a:t>
            </a:r>
            <a:r>
              <a:rPr lang="el-GR" dirty="0"/>
              <a:t>δεν είναι απαραίτητο να εντάσσονται στο πλαίσιο της Εθνικής Στρατηγικής Έξυπνης Εξειδίκευσης</a:t>
            </a:r>
          </a:p>
          <a:p>
            <a:pPr marL="0" indent="0">
              <a:buNone/>
            </a:pPr>
            <a:endParaRPr lang="el-GR" dirty="0"/>
          </a:p>
          <a:p>
            <a:r>
              <a:rPr lang="el-GR" dirty="0"/>
              <a:t>Απαιτείται αναθεώρηση των προγραμμάτων ΕΣΠΑ, η οποία θα πρέπει να έχει εγκριθεί από την Ε.Ε. το αργότερο έως τις </a:t>
            </a:r>
            <a:r>
              <a:rPr lang="el-GR" dirty="0" smtClean="0"/>
              <a:t>31-10-2024</a:t>
            </a:r>
            <a:endParaRPr lang="el-GR" dirty="0"/>
          </a:p>
        </p:txBody>
      </p:sp>
    </p:spTree>
    <p:extLst>
      <p:ext uri="{BB962C8B-B14F-4D97-AF65-F5344CB8AC3E}">
        <p14:creationId xmlns:p14="http://schemas.microsoft.com/office/powerpoint/2010/main" val="3035942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as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7834</TotalTime>
  <Words>2589</Words>
  <Application>Microsoft Office PowerPoint</Application>
  <PresentationFormat>Προσαρμογή</PresentationFormat>
  <Paragraphs>249</Paragraphs>
  <Slides>20</Slides>
  <Notes>18</Notes>
  <HiddenSlides>0</HiddenSlides>
  <MMClips>0</MMClips>
  <ScaleCrop>false</ScaleCrop>
  <HeadingPairs>
    <vt:vector size="6" baseType="variant">
      <vt:variant>
        <vt:lpstr>Γραμματοσειρές που χρησιμοποιούνται</vt:lpstr>
      </vt:variant>
      <vt:variant>
        <vt:i4>6</vt:i4>
      </vt:variant>
      <vt:variant>
        <vt:lpstr>Θέμα</vt:lpstr>
      </vt:variant>
      <vt:variant>
        <vt:i4>3</vt:i4>
      </vt:variant>
      <vt:variant>
        <vt:lpstr>Τίτλοι διαφανειών</vt:lpstr>
      </vt:variant>
      <vt:variant>
        <vt:i4>20</vt:i4>
      </vt:variant>
    </vt:vector>
  </HeadingPairs>
  <TitlesOfParts>
    <vt:vector size="29" baseType="lpstr">
      <vt:lpstr>Arial</vt:lpstr>
      <vt:lpstr>Calibri</vt:lpstr>
      <vt:lpstr>Calibri Light</vt:lpstr>
      <vt:lpstr>Courier New</vt:lpstr>
      <vt:lpstr>Trebuchet MS</vt:lpstr>
      <vt:lpstr>Wingdings</vt:lpstr>
      <vt:lpstr>Προσαρμοσμένη σχεδίαση</vt:lpstr>
      <vt:lpstr>1_Προσαρμοσμένη σχεδίαση</vt:lpstr>
      <vt:lpstr>base</vt:lpstr>
      <vt:lpstr>Παρουσίαση του PowerPoint</vt:lpstr>
      <vt:lpstr>Παρουσίαση του PowerPoint</vt:lpstr>
      <vt:lpstr>   Αναθεώρηση Πολυετούς Δημοσιονομικού Πλαισίου (ΠΔΠ)</vt:lpstr>
      <vt:lpstr> Αναθεώρηση Πολυετούς Δημοσιονομικού Πλαισίου (ΠΔΠ) </vt:lpstr>
      <vt:lpstr> Αναθεώρηση Πολυετούς Δημοσιονομικού Πλαισίου (ΠΔΠ) Βασικές Τροποποιήσεις  </vt:lpstr>
      <vt:lpstr> Strategic Technology European Platform (STEP) </vt:lpstr>
      <vt:lpstr> Strategic Technology European Platform (STEP) </vt:lpstr>
      <vt:lpstr> STEP και Πολιτική Συνοχής (Προγράμματα ΕΣΠΑ)</vt:lpstr>
      <vt:lpstr>  STEP και Πολιτική Συνοχής (Προγράμματα ΕΣΠΑ 2021-2027)</vt:lpstr>
      <vt:lpstr> STEP και Πολιτική Συνοχής (Προγράμματα ΕΣΠΑ 2021-2027)  Κίνητρα για ενσωμάτωση έργων STEP</vt:lpstr>
      <vt:lpstr>  STEP και Πολιτική Συνοχής (Προγράμματα ΕΣΠΑ 2014-2020)  </vt:lpstr>
      <vt:lpstr> Αναθεώρηση Πολυετούς Δημοσιονομικού Πλαισίου (ΠΔΠ)  Θέσεις της Ελλάδας </vt:lpstr>
      <vt:lpstr>Παρουσίαση του PowerPoint</vt:lpstr>
      <vt:lpstr> Διαβούλευση για την Πολιτική Συνοχής μετά το 2027  </vt:lpstr>
      <vt:lpstr>  Διαβούλευση για την Πολιτική Συνοχής μετά το 2027   </vt:lpstr>
      <vt:lpstr>  Το μέλλον της Πολιτικής Συνοχής μετά το 2027   Ομάδα Εμπειρογνωμόνων   </vt:lpstr>
      <vt:lpstr> Το μέλλον της Πολιτικής Συνοχής μετά το 2027   Ανοικτές εκδηλώσεις </vt:lpstr>
      <vt:lpstr> Το μέλλον της Πολιτικής Συνοχής μετά το 2027   Ερωτηματολόγιο στο espa.gr </vt:lpstr>
      <vt:lpstr> Το μέλλον της Πολιτικής Συνοχής μετά το 2027   Επόμενα βήματα </vt:lpstr>
      <vt:lpstr>Ευχαριστούμε για την προσοχή σας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Vasilis Vasilopoulos</dc:creator>
  <cp:lastModifiedBy>Κωστοπούλου, Μαρία</cp:lastModifiedBy>
  <cp:revision>123</cp:revision>
  <cp:lastPrinted>2023-11-22T10:28:29Z</cp:lastPrinted>
  <dcterms:created xsi:type="dcterms:W3CDTF">2022-06-03T15:25:51Z</dcterms:created>
  <dcterms:modified xsi:type="dcterms:W3CDTF">2023-11-22T13:24:47Z</dcterms:modified>
</cp:coreProperties>
</file>