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  <p:sldMasterId id="2147483675" r:id="rId5"/>
    <p:sldMasterId id="2147483678" r:id="rId6"/>
  </p:sldMasterIdLst>
  <p:notesMasterIdLst>
    <p:notesMasterId r:id="rId12"/>
  </p:notesMasterIdLst>
  <p:sldIdLst>
    <p:sldId id="260" r:id="rId7"/>
    <p:sldId id="280" r:id="rId8"/>
    <p:sldId id="302" r:id="rId9"/>
    <p:sldId id="303" r:id="rId10"/>
    <p:sldId id="270" r:id="rId11"/>
  </p:sldIdLst>
  <p:sldSz cx="24239538" cy="13716000"/>
  <p:notesSz cx="6858000" cy="9144000"/>
  <p:defaultTextStyle>
    <a:defPPr>
      <a:defRPr lang="el-GR"/>
    </a:defPPr>
    <a:lvl1pPr marL="0" algn="l" defTabSz="1821805" rtl="0" eaLnBrk="1" latinLnBrk="0" hangingPunct="1">
      <a:defRPr sz="3586" kern="1200">
        <a:solidFill>
          <a:schemeClr val="tx1"/>
        </a:solidFill>
        <a:latin typeface="+mn-lt"/>
        <a:ea typeface="+mn-ea"/>
        <a:cs typeface="+mn-cs"/>
      </a:defRPr>
    </a:lvl1pPr>
    <a:lvl2pPr marL="910903" algn="l" defTabSz="1821805" rtl="0" eaLnBrk="1" latinLnBrk="0" hangingPunct="1">
      <a:defRPr sz="3586" kern="1200">
        <a:solidFill>
          <a:schemeClr val="tx1"/>
        </a:solidFill>
        <a:latin typeface="+mn-lt"/>
        <a:ea typeface="+mn-ea"/>
        <a:cs typeface="+mn-cs"/>
      </a:defRPr>
    </a:lvl2pPr>
    <a:lvl3pPr marL="1821805" algn="l" defTabSz="1821805" rtl="0" eaLnBrk="1" latinLnBrk="0" hangingPunct="1">
      <a:defRPr sz="3586" kern="1200">
        <a:solidFill>
          <a:schemeClr val="tx1"/>
        </a:solidFill>
        <a:latin typeface="+mn-lt"/>
        <a:ea typeface="+mn-ea"/>
        <a:cs typeface="+mn-cs"/>
      </a:defRPr>
    </a:lvl3pPr>
    <a:lvl4pPr marL="2732708" algn="l" defTabSz="1821805" rtl="0" eaLnBrk="1" latinLnBrk="0" hangingPunct="1">
      <a:defRPr sz="3586" kern="1200">
        <a:solidFill>
          <a:schemeClr val="tx1"/>
        </a:solidFill>
        <a:latin typeface="+mn-lt"/>
        <a:ea typeface="+mn-ea"/>
        <a:cs typeface="+mn-cs"/>
      </a:defRPr>
    </a:lvl4pPr>
    <a:lvl5pPr marL="3643609" algn="l" defTabSz="1821805" rtl="0" eaLnBrk="1" latinLnBrk="0" hangingPunct="1">
      <a:defRPr sz="3586" kern="1200">
        <a:solidFill>
          <a:schemeClr val="tx1"/>
        </a:solidFill>
        <a:latin typeface="+mn-lt"/>
        <a:ea typeface="+mn-ea"/>
        <a:cs typeface="+mn-cs"/>
      </a:defRPr>
    </a:lvl5pPr>
    <a:lvl6pPr marL="4554513" algn="l" defTabSz="1821805" rtl="0" eaLnBrk="1" latinLnBrk="0" hangingPunct="1">
      <a:defRPr sz="3586" kern="1200">
        <a:solidFill>
          <a:schemeClr val="tx1"/>
        </a:solidFill>
        <a:latin typeface="+mn-lt"/>
        <a:ea typeface="+mn-ea"/>
        <a:cs typeface="+mn-cs"/>
      </a:defRPr>
    </a:lvl6pPr>
    <a:lvl7pPr marL="5465414" algn="l" defTabSz="1821805" rtl="0" eaLnBrk="1" latinLnBrk="0" hangingPunct="1">
      <a:defRPr sz="3586" kern="1200">
        <a:solidFill>
          <a:schemeClr val="tx1"/>
        </a:solidFill>
        <a:latin typeface="+mn-lt"/>
        <a:ea typeface="+mn-ea"/>
        <a:cs typeface="+mn-cs"/>
      </a:defRPr>
    </a:lvl7pPr>
    <a:lvl8pPr marL="6376318" algn="l" defTabSz="1821805" rtl="0" eaLnBrk="1" latinLnBrk="0" hangingPunct="1">
      <a:defRPr sz="3586" kern="1200">
        <a:solidFill>
          <a:schemeClr val="tx1"/>
        </a:solidFill>
        <a:latin typeface="+mn-lt"/>
        <a:ea typeface="+mn-ea"/>
        <a:cs typeface="+mn-cs"/>
      </a:defRPr>
    </a:lvl8pPr>
    <a:lvl9pPr marL="7287221" algn="l" defTabSz="1821805" rtl="0" eaLnBrk="1" latinLnBrk="0" hangingPunct="1">
      <a:defRPr sz="358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" initials="a" lastIdx="3" clrIdx="0">
    <p:extLst>
      <p:ext uri="{19B8F6BF-5375-455C-9EA6-DF929625EA0E}">
        <p15:presenceInfo xmlns:p15="http://schemas.microsoft.com/office/powerpoint/2012/main" userId="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4F8C"/>
    <a:srgbClr val="19BEDE"/>
    <a:srgbClr val="79CA4C"/>
    <a:srgbClr val="3399FF"/>
    <a:srgbClr val="2AB6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48" autoAdjust="0"/>
    <p:restoredTop sz="94660"/>
  </p:normalViewPr>
  <p:slideViewPr>
    <p:cSldViewPr snapToGrid="0">
      <p:cViewPr varScale="1">
        <p:scale>
          <a:sx n="50" d="100"/>
          <a:sy n="50" d="100"/>
        </p:scale>
        <p:origin x="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30" d="100"/>
          <a:sy n="130" d="100"/>
        </p:scale>
        <p:origin x="416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.pagonis\Documents\Projects\Q&amp;As-small-projects\Presentations\&#925;&#959;&#941;&#956;&#946;&#961;&#953;&#959;&#962;-&#916;&#949;&#954;&#941;&#956;&#946;&#961;&#953;&#959;&#962;%2023\21-27\graphs-21-27-&#927;&#928;&#931;_&#922;&#913;&#932;&#913;&#935;&#937;&#929;&#921;&#931;&#924;&#917;&#925;&#913;%20&#931;&#932;&#927;&#921;&#935;&#917;&#921;&#913;%20&#917;&#931;&#928;&#913;%202021-2027_2023111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.pagonis\Documents\Projects\Q&amp;As-small-projects\Presentations\&#925;&#959;&#941;&#956;&#946;&#961;&#953;&#959;&#962;-&#916;&#949;&#954;&#941;&#956;&#946;&#961;&#953;&#959;&#962;%2023\21-27\graphs-21-27-&#927;&#928;&#931;_&#922;&#913;&#932;&#913;&#935;&#937;&#929;&#921;&#931;&#924;&#917;&#925;&#913;%20&#931;&#932;&#927;&#921;&#935;&#917;&#921;&#913;%20&#917;&#931;&#928;&#913;%202021-2027_20231113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.pagonis\Documents\Projects\Q&amp;As-small-projects\Presentations\&#925;&#959;&#941;&#956;&#946;&#961;&#953;&#959;&#962;-&#916;&#949;&#954;&#941;&#956;&#946;&#961;&#953;&#959;&#962;%2023\21-27\graph-&#965;&#955;&#959;&#960;&#959;&#943;&#951;&#963;&#951;%20&#963;&#964;&#972;&#967;&#969;&#957;%20&#960;&#959;&#955;&#953;&#964;&#953;&#954;&#942;&#962;%20&#917;&#931;&#928;&#913;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'graph-espa-EndofYear (NO-TC)'!$B$1</c:f>
              <c:strCache>
                <c:ptCount val="1"/>
                <c:pt idx="0">
                  <c:v>Συν. Δημόσια Χρημ.</c:v>
                </c:pt>
              </c:strCache>
            </c:strRef>
          </c:tx>
          <c:spPr>
            <a:solidFill>
              <a:srgbClr val="2C7BB6"/>
            </a:solidFill>
            <a:ln>
              <a:noFill/>
            </a:ln>
          </c:spPr>
          <c:invertIfNegative val="0"/>
          <c:cat>
            <c:strRef>
              <c:extLst>
                <c:ext xmlns:c15="http://schemas.microsoft.com/office/drawing/2012/chart" uri="{02D57815-91ED-43cb-92C2-25804820EDAC}">
                  <c15:fullRef>
                    <c15:sqref>'graph-espa-EndofYear (NO-TC)'!$A$2:$A$6</c15:sqref>
                  </c15:fullRef>
                </c:ext>
              </c:extLst>
              <c:f>('graph-espa-EndofYear (NO-TC)'!$A$2:$A$3,'graph-espa-EndofYear (NO-TC)'!$A$6)</c:f>
              <c:strCache>
                <c:ptCount val="3"/>
                <c:pt idx="0">
                  <c:v>ΤΟΜΕΑΚΑ</c:v>
                </c:pt>
                <c:pt idx="1">
                  <c:v>ΠΕΡΙΦΕΡΕΙΑΚΑ</c:v>
                </c:pt>
                <c:pt idx="2">
                  <c:v>ΣΥΝΟΛΟ ΕΣΠΑ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'graph-espa-EndofYear (NO-TC)'!$B$2:$B$6</c15:sqref>
                  </c15:fullRef>
                </c:ext>
              </c:extLst>
              <c:f>('graph-espa-EndofYear (NO-TC)'!$B$2:$B$3,'graph-espa-EndofYear (NO-TC)'!$B$6)</c:f>
              <c:numCache>
                <c:formatCode>#,##0</c:formatCode>
                <c:ptCount val="3"/>
                <c:pt idx="0">
                  <c:v>18187.598262</c:v>
                </c:pt>
                <c:pt idx="1">
                  <c:v>8066.364482</c:v>
                </c:pt>
                <c:pt idx="2">
                  <c:v>26253.962744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27-4CA5-8B8C-4A11C8822BCA}"/>
            </c:ext>
          </c:extLst>
        </c:ser>
        <c:ser>
          <c:idx val="1"/>
          <c:order val="1"/>
          <c:tx>
            <c:strRef>
              <c:f>'graph-espa-EndofYear (NO-TC)'!$C$1</c:f>
              <c:strCache>
                <c:ptCount val="1"/>
                <c:pt idx="0">
                  <c:v>Προσκλήσεις</c:v>
                </c:pt>
              </c:strCache>
            </c:strRef>
          </c:tx>
          <c:spPr>
            <a:solidFill>
              <a:srgbClr val="ABD9E9"/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9.040028034642808E-3"/>
                  <c:y val="-4.1700394927269603E-4"/>
                </c:manualLayout>
              </c:layout>
              <c:tx>
                <c:strRef>
                  <c:f>'graph-espa-EndofYear (NO-TC)'!$G$2</c:f>
                  <c:strCache>
                    <c:ptCount val="1"/>
                    <c:pt idx="0">
                      <c:v>24,7%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{A0C2789C-BA18-44F1-944E-6CC24E6FA876}</c15:txfldGUID>
                      <c15:f>'graph-espa-EndofYear (NO-TC)'!$G$2</c15:f>
                      <c15:dlblFieldTableCache>
                        <c:ptCount val="1"/>
                        <c:pt idx="0">
                          <c:v>24,7%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1-7F27-4CA5-8B8C-4A11C8822BCA}"/>
                </c:ext>
              </c:extLst>
            </c:dLbl>
            <c:dLbl>
              <c:idx val="1"/>
              <c:layout>
                <c:manualLayout>
                  <c:x val="1.0856558461527459E-2"/>
                  <c:y val="-9.2920744719995254E-3"/>
                </c:manualLayout>
              </c:layout>
              <c:tx>
                <c:strRef>
                  <c:f>'graph-espa-EndofYear (NO-TC)'!$G$3</c:f>
                  <c:strCache>
                    <c:ptCount val="1"/>
                    <c:pt idx="0">
                      <c:v>32,4%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{2F82A163-41BC-410A-86B1-D90BD4F4DC2D}</c15:txfldGUID>
                      <c15:f>'graph-espa-EndofYear (NO-TC)'!$G$3</c15:f>
                      <c15:dlblFieldTableCache>
                        <c:ptCount val="1"/>
                        <c:pt idx="0">
                          <c:v>32,4%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2-7F27-4CA5-8B8C-4A11C8822BCA}"/>
                </c:ext>
              </c:extLst>
            </c:dLbl>
            <c:dLbl>
              <c:idx val="2"/>
              <c:layout>
                <c:manualLayout>
                  <c:x val="7.1379633404135114E-3"/>
                  <c:y val="-8.6930605636912212E-3"/>
                </c:manualLayout>
              </c:layout>
              <c:tx>
                <c:strRef>
                  <c:f>'graph-espa-EndofYear (NO-TC)'!$G$6</c:f>
                  <c:strCache>
                    <c:ptCount val="1"/>
                    <c:pt idx="0">
                      <c:v>27,0%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{7BE2F73B-A7C2-4B48-88D8-9B4FAC447CDE}</c15:txfldGUID>
                      <c15:f>'graph-espa-EndofYear (NO-TC)'!$G$6</c15:f>
                      <c15:dlblFieldTableCache>
                        <c:ptCount val="1"/>
                        <c:pt idx="0">
                          <c:v>27,0%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3-7F27-4CA5-8B8C-4A11C8822BCA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'graph-espa-EndofYear (NO-TC)'!$A$2:$A$6</c15:sqref>
                  </c15:fullRef>
                </c:ext>
              </c:extLst>
              <c:f>('graph-espa-EndofYear (NO-TC)'!$A$2:$A$3,'graph-espa-EndofYear (NO-TC)'!$A$6)</c:f>
              <c:strCache>
                <c:ptCount val="3"/>
                <c:pt idx="0">
                  <c:v>ΤΟΜΕΑΚΑ</c:v>
                </c:pt>
                <c:pt idx="1">
                  <c:v>ΠΕΡΙΦΕΡΕΙΑΚΑ</c:v>
                </c:pt>
                <c:pt idx="2">
                  <c:v>ΣΥΝΟΛΟ ΕΣΠΑ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'graph-espa-EndofYear (NO-TC)'!$C$2:$C$6</c15:sqref>
                  </c15:fullRef>
                </c:ext>
              </c:extLst>
              <c:f>('graph-espa-EndofYear (NO-TC)'!$C$2:$C$3,'graph-espa-EndofYear (NO-TC)'!$C$6)</c:f>
              <c:numCache>
                <c:formatCode>#,##0</c:formatCode>
                <c:ptCount val="3"/>
                <c:pt idx="0">
                  <c:v>4490.4889149999999</c:v>
                </c:pt>
                <c:pt idx="1">
                  <c:v>2610.9611559999998</c:v>
                </c:pt>
                <c:pt idx="2">
                  <c:v>7101.4500710000002</c:v>
                </c:pt>
              </c:numCache>
            </c:numRef>
          </c:val>
          <c:extLst>
            <c:ext xmlns:c15="http://schemas.microsoft.com/office/drawing/2012/chart" uri="{02D57815-91ED-43cb-92C2-25804820EDAC}">
              <c15:categoryFilterExceptions>
                <c15:categoryFilterException>
                  <c15:sqref>'graph-espa-EndofYear (NO-TC)'!$C$4</c15:sqref>
                  <c15:dLbl>
                    <c:idx val="1"/>
                    <c:layout>
                      <c:manualLayout>
                        <c:x val="7.3302008911011463E-3"/>
                        <c:y val="-9.5275590551181094E-3"/>
                      </c:manualLayout>
                    </c:layout>
                    <c:tx>
                      <c:strRef>
                        <c:f>'graph-espa-EndofYear (NO-TC)'!$G$4</c:f>
                        <c:strCache>
                          <c:ptCount val="1"/>
                          <c:pt idx="0">
                            <c:v>0,0%</c:v>
                          </c:pt>
                        </c:strCache>
                      </c:strRef>
                    </c:tx>
                    <c:spPr/>
                    <c:txPr>
                      <a:bodyPr/>
                      <a:lstStyle/>
                      <a:p>
                        <a:pPr>
                          <a:defRPr sz="2000" b="1" i="0" u="none" strike="noStrike" baseline="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</a:defRPr>
                        </a:pPr>
                        <a:endParaRPr lang="el-GR"/>
                      </a:p>
                    </c:txPr>
                    <c:dLblPos val="outEnd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>
                          <c15:dlblFTEntry>
                            <c15:txfldGUID>{D459637E-BA12-464A-A8EE-CF2EDED2A670}</c15:txfldGUID>
                            <c15:f>'graph-espa-EndofYear (NO-TC)'!$G$4</c15:f>
                            <c15:dlblFieldTableCache>
                              <c:ptCount val="1"/>
                              <c:pt idx="0">
                                <c:v>0,0%</c:v>
                              </c:pt>
                            </c15:dlblFieldTableCache>
                          </c15:dlblFTEntry>
                        </c15:dlblFieldTable>
                        <c15:showDataLabelsRange val="0"/>
                      </c:ext>
                      <c:ext xmlns:c16="http://schemas.microsoft.com/office/drawing/2014/chart" uri="{C3380CC4-5D6E-409C-BE32-E72D297353CC}">
                        <c16:uniqueId val="{00000011-7F27-4CA5-8B8C-4A11C8822BCA}"/>
                      </c:ext>
                    </c:extLst>
                  </c15:dLbl>
                </c15:categoryFilterException>
                <c15:categoryFilterException>
                  <c15:sqref>'graph-espa-EndofYear (NO-TC)'!$C$5</c15:sqref>
                  <c15:dLbl>
                    <c:idx val="1"/>
                    <c:layout>
                      <c:manualLayout>
                        <c:x val="1.1027340928432992E-2"/>
                        <c:y val="-1.2407339269507199E-2"/>
                      </c:manualLayout>
                    </c:layout>
                    <c:tx>
                      <c:strRef>
                        <c:f>'graph-espa-EndofYear (NO-TC)'!$G$5</c:f>
                        <c:strCache>
                          <c:ptCount val="1"/>
                          <c:pt idx="0">
                            <c:v>61,7%</c:v>
                          </c:pt>
                        </c:strCache>
                      </c:strRef>
                    </c:tx>
                    <c:spPr/>
                    <c:txPr>
                      <a:bodyPr/>
                      <a:lstStyle/>
                      <a:p>
                        <a:pPr>
                          <a:defRPr sz="2000" b="1" i="0" u="none" strike="noStrike" baseline="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</a:defRPr>
                        </a:pPr>
                        <a:endParaRPr lang="el-GR"/>
                      </a:p>
                    </c:txPr>
                    <c:dLblPos val="outEnd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>
                          <c15:dlblFTEntry>
                            <c15:txfldGUID>{EDF581B9-4CC0-4D63-9CD6-8ED5C7AD3412}</c15:txfldGUID>
                            <c15:f>'graph-espa-EndofYear (NO-TC)'!$G$5</c15:f>
                            <c15:dlblFieldTableCache>
                              <c:ptCount val="1"/>
                              <c:pt idx="0">
                                <c:v>61,7%</c:v>
                              </c:pt>
                            </c15:dlblFieldTableCache>
                          </c15:dlblFTEntry>
                        </c15:dlblFieldTable>
                        <c15:showDataLabelsRange val="0"/>
                      </c:ext>
                      <c:ext xmlns:c16="http://schemas.microsoft.com/office/drawing/2014/chart" uri="{C3380CC4-5D6E-409C-BE32-E72D297353CC}">
                        <c16:uniqueId val="{00000012-7F27-4CA5-8B8C-4A11C8822BCA}"/>
                      </c:ext>
                    </c:extLst>
                  </c15:dLbl>
                </c15:categoryFilterException>
              </c15:categoryFilterExceptions>
            </c:ext>
            <c:ext xmlns:c16="http://schemas.microsoft.com/office/drawing/2014/chart" uri="{C3380CC4-5D6E-409C-BE32-E72D297353CC}">
              <c16:uniqueId val="{00000004-7F27-4CA5-8B8C-4A11C8822BCA}"/>
            </c:ext>
          </c:extLst>
        </c:ser>
        <c:ser>
          <c:idx val="2"/>
          <c:order val="2"/>
          <c:tx>
            <c:strRef>
              <c:f>'graph-espa-EndofYear (NO-TC)'!$D$1</c:f>
              <c:strCache>
                <c:ptCount val="1"/>
                <c:pt idx="0">
                  <c:v>Εντάξεις</c:v>
                </c:pt>
              </c:strCache>
            </c:strRef>
          </c:tx>
          <c:spPr>
            <a:solidFill>
              <a:srgbClr val="FFFFBF"/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9.0826521344232521E-3"/>
                  <c:y val="2.6980155517943435E-3"/>
                </c:manualLayout>
              </c:layout>
              <c:tx>
                <c:strRef>
                  <c:f>'graph-espa-EndofYear (NO-TC)'!$H$2</c:f>
                  <c:strCache>
                    <c:ptCount val="1"/>
                    <c:pt idx="0">
                      <c:v>13,2%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{866D6B07-03C6-40C1-B798-8C3CB50D60AC}</c15:txfldGUID>
                      <c15:f>'graph-espa-EndofYear (NO-TC)'!$H$2</c15:f>
                      <c15:dlblFieldTableCache>
                        <c:ptCount val="1"/>
                        <c:pt idx="0">
                          <c:v>13,2%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5-7F27-4CA5-8B8C-4A11C8822BCA}"/>
                </c:ext>
              </c:extLst>
            </c:dLbl>
            <c:dLbl>
              <c:idx val="1"/>
              <c:layout>
                <c:manualLayout>
                  <c:x val="1.2715712988192485E-2"/>
                  <c:y val="-3.767998626339932E-3"/>
                </c:manualLayout>
              </c:layout>
              <c:tx>
                <c:strRef>
                  <c:f>'graph-espa-EndofYear (NO-TC)'!$H$3</c:f>
                  <c:strCache>
                    <c:ptCount val="1"/>
                    <c:pt idx="0">
                      <c:v>16,0%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{68DB8333-B593-481C-9FAF-42642EC2DDF2}</c15:txfldGUID>
                      <c15:f>'graph-espa-EndofYear (NO-TC)'!$H$3</c15:f>
                      <c15:dlblFieldTableCache>
                        <c:ptCount val="1"/>
                        <c:pt idx="0">
                          <c:v>16,0%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6-7F27-4CA5-8B8C-4A11C8822BCA}"/>
                </c:ext>
              </c:extLst>
            </c:dLbl>
            <c:dLbl>
              <c:idx val="2"/>
              <c:layout>
                <c:manualLayout>
                  <c:x val="1.0514850493824378E-2"/>
                  <c:y val="5.2346260455760785E-3"/>
                </c:manualLayout>
              </c:layout>
              <c:tx>
                <c:strRef>
                  <c:f>'graph-espa-EndofYear (NO-TC)'!$H$6</c:f>
                  <c:strCache>
                    <c:ptCount val="1"/>
                    <c:pt idx="0">
                      <c:v>14,1%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{28C49D15-15DB-4563-ABDE-54203E878664}</c15:txfldGUID>
                      <c15:f>'graph-espa-EndofYear (NO-TC)'!$H$6</c15:f>
                      <c15:dlblFieldTableCache>
                        <c:ptCount val="1"/>
                        <c:pt idx="0">
                          <c:v>14,1%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7-7F27-4CA5-8B8C-4A11C8822BCA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'graph-espa-EndofYear (NO-TC)'!$A$2:$A$6</c15:sqref>
                  </c15:fullRef>
                </c:ext>
              </c:extLst>
              <c:f>('graph-espa-EndofYear (NO-TC)'!$A$2:$A$3,'graph-espa-EndofYear (NO-TC)'!$A$6)</c:f>
              <c:strCache>
                <c:ptCount val="3"/>
                <c:pt idx="0">
                  <c:v>ΤΟΜΕΑΚΑ</c:v>
                </c:pt>
                <c:pt idx="1">
                  <c:v>ΠΕΡΙΦΕΡΕΙΑΚΑ</c:v>
                </c:pt>
                <c:pt idx="2">
                  <c:v>ΣΥΝΟΛΟ ΕΣΠΑ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'graph-espa-EndofYear (NO-TC)'!$D$2:$D$6</c15:sqref>
                  </c15:fullRef>
                </c:ext>
              </c:extLst>
              <c:f>('graph-espa-EndofYear (NO-TC)'!$D$2:$D$3,'graph-espa-EndofYear (NO-TC)'!$D$6)</c:f>
              <c:numCache>
                <c:formatCode>#,##0</c:formatCode>
                <c:ptCount val="3"/>
                <c:pt idx="0">
                  <c:v>2404.8545570000001</c:v>
                </c:pt>
                <c:pt idx="1">
                  <c:v>1292.5699750000001</c:v>
                </c:pt>
                <c:pt idx="2">
                  <c:v>3697.424532</c:v>
                </c:pt>
              </c:numCache>
            </c:numRef>
          </c:val>
          <c:extLst>
            <c:ext xmlns:c15="http://schemas.microsoft.com/office/drawing/2012/chart" uri="{02D57815-91ED-43cb-92C2-25804820EDAC}">
              <c15:categoryFilterExceptions>
                <c15:categoryFilterException>
                  <c15:sqref>'graph-espa-EndofYear (NO-TC)'!$D$4</c15:sqref>
                  <c15:dLbl>
                    <c:idx val="1"/>
                    <c:layout>
                      <c:manualLayout>
                        <c:x val="9.1467313179857974E-3"/>
                        <c:y val="6.0487649324208305E-3"/>
                      </c:manualLayout>
                    </c:layout>
                    <c:tx>
                      <c:strRef>
                        <c:f>'graph-espa-EndofYear (NO-TC)'!$H$4</c:f>
                        <c:strCache>
                          <c:ptCount val="1"/>
                          <c:pt idx="0">
                            <c:v>0,0%</c:v>
                          </c:pt>
                        </c:strCache>
                      </c:strRef>
                    </c:tx>
                    <c:spPr/>
                    <c:txPr>
                      <a:bodyPr/>
                      <a:lstStyle/>
                      <a:p>
                        <a:pPr>
                          <a:defRPr sz="2000" b="1" i="0" u="none" strike="noStrike" baseline="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</a:defRPr>
                        </a:pPr>
                        <a:endParaRPr lang="el-GR"/>
                      </a:p>
                    </c:txPr>
                    <c:dLblPos val="outEnd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>
                          <c15:dlblFTEntry>
                            <c15:txfldGUID>{C28BF419-2340-437A-930B-A69C75B7B8AD}</c15:txfldGUID>
                            <c15:f>'graph-espa-EndofYear (NO-TC)'!$H$4</c15:f>
                            <c15:dlblFieldTableCache>
                              <c:ptCount val="1"/>
                              <c:pt idx="0">
                                <c:v>0,0%</c:v>
                              </c:pt>
                            </c15:dlblFieldTableCache>
                          </c15:dlblFTEntry>
                        </c15:dlblFieldTable>
                        <c15:showDataLabelsRange val="0"/>
                      </c:ext>
                      <c:ext xmlns:c16="http://schemas.microsoft.com/office/drawing/2014/chart" uri="{C3380CC4-5D6E-409C-BE32-E72D297353CC}">
                        <c16:uniqueId val="{00000013-7F27-4CA5-8B8C-4A11C8822BCA}"/>
                      </c:ext>
                    </c:extLst>
                  </c15:dLbl>
                </c15:categoryFilterException>
                <c15:categoryFilterException>
                  <c15:sqref>'graph-espa-EndofYear (NO-TC)'!$D$5</c15:sqref>
                  <c15:dLbl>
                    <c:idx val="1"/>
                    <c:layout>
                      <c:manualLayout>
                        <c:x val="9.0826521344231186E-3"/>
                        <c:y val="2.6980155517942295E-3"/>
                      </c:manualLayout>
                    </c:layout>
                    <c:tx>
                      <c:strRef>
                        <c:f>'graph-espa-EndofYear (NO-TC)'!$H$5</c:f>
                        <c:strCache>
                          <c:ptCount val="1"/>
                          <c:pt idx="0">
                            <c:v>44,5%</c:v>
                          </c:pt>
                        </c:strCache>
                      </c:strRef>
                    </c:tx>
                    <c:spPr/>
                    <c:txPr>
                      <a:bodyPr/>
                      <a:lstStyle/>
                      <a:p>
                        <a:pPr>
                          <a:defRPr sz="2000" b="1" i="0" u="none" strike="noStrike" baseline="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</a:defRPr>
                        </a:pPr>
                        <a:endParaRPr lang="el-GR"/>
                      </a:p>
                    </c:txPr>
                    <c:dLblPos val="outEnd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>
                          <c15:dlblFTEntry>
                            <c15:txfldGUID>{F829201B-8ECB-4CD9-B11E-ECE509C45ADF}</c15:txfldGUID>
                            <c15:f>'graph-espa-EndofYear (NO-TC)'!$H$5</c15:f>
                            <c15:dlblFieldTableCache>
                              <c:ptCount val="1"/>
                              <c:pt idx="0">
                                <c:v>44,5%</c:v>
                              </c:pt>
                            </c15:dlblFieldTableCache>
                          </c15:dlblFTEntry>
                        </c15:dlblFieldTable>
                        <c15:showDataLabelsRange val="0"/>
                      </c:ext>
                      <c:ext xmlns:c16="http://schemas.microsoft.com/office/drawing/2014/chart" uri="{C3380CC4-5D6E-409C-BE32-E72D297353CC}">
                        <c16:uniqueId val="{00000014-7F27-4CA5-8B8C-4A11C8822BCA}"/>
                      </c:ext>
                    </c:extLst>
                  </c15:dLbl>
                </c15:categoryFilterException>
              </c15:categoryFilterExceptions>
            </c:ext>
            <c:ext xmlns:c16="http://schemas.microsoft.com/office/drawing/2014/chart" uri="{C3380CC4-5D6E-409C-BE32-E72D297353CC}">
              <c16:uniqueId val="{00000008-7F27-4CA5-8B8C-4A11C8822BCA}"/>
            </c:ext>
          </c:extLst>
        </c:ser>
        <c:ser>
          <c:idx val="3"/>
          <c:order val="3"/>
          <c:tx>
            <c:strRef>
              <c:f>'graph-espa-EndofYear (NO-TC)'!$E$1</c:f>
              <c:strCache>
                <c:ptCount val="1"/>
                <c:pt idx="0">
                  <c:v>Συμβάσεις</c:v>
                </c:pt>
              </c:strCache>
            </c:strRef>
          </c:tx>
          <c:spPr>
            <a:solidFill>
              <a:srgbClr val="FDAE61"/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1.8165304268846504E-2"/>
                  <c:y val="1.1808325361198895E-2"/>
                </c:manualLayout>
              </c:layout>
              <c:tx>
                <c:strRef>
                  <c:f>'graph-espa-EndofYear (NO-TC)'!$I$2</c:f>
                  <c:strCache>
                    <c:ptCount val="1"/>
                    <c:pt idx="0">
                      <c:v>9,7%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{F8EC214E-2B03-4BCA-93DD-24E0F11FC88D}</c15:txfldGUID>
                      <c15:f>'graph-espa-EndofYear (NO-TC)'!$I$2</c15:f>
                      <c15:dlblFieldTableCache>
                        <c:ptCount val="1"/>
                        <c:pt idx="0">
                          <c:v>9,7%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9-7F27-4CA5-8B8C-4A11C8822BCA}"/>
                </c:ext>
              </c:extLst>
            </c:dLbl>
            <c:dLbl>
              <c:idx val="1"/>
              <c:layout>
                <c:manualLayout>
                  <c:x val="1.6348773841961785E-2"/>
                  <c:y val="8.9285451468099197E-3"/>
                </c:manualLayout>
              </c:layout>
              <c:tx>
                <c:strRef>
                  <c:f>'graph-espa-EndofYear (NO-TC)'!$I$3</c:f>
                  <c:strCache>
                    <c:ptCount val="1"/>
                    <c:pt idx="0">
                      <c:v>9,2%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{2F849053-4866-4466-9883-D246C71A7411}</c15:txfldGUID>
                      <c15:f>'graph-espa-EndofYear (NO-TC)'!$I$3</c15:f>
                      <c15:dlblFieldTableCache>
                        <c:ptCount val="1"/>
                        <c:pt idx="0">
                          <c:v>9,2%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A-7F27-4CA5-8B8C-4A11C8822BCA}"/>
                </c:ext>
              </c:extLst>
            </c:dLbl>
            <c:dLbl>
              <c:idx val="2"/>
              <c:layout>
                <c:manualLayout>
                  <c:x val="1.2459539287834252E-2"/>
                  <c:y val="9.345794392523251E-3"/>
                </c:manualLayout>
              </c:layout>
              <c:tx>
                <c:strRef>
                  <c:f>'graph-espa-EndofYear (NO-TC)'!$I$6</c:f>
                  <c:strCache>
                    <c:ptCount val="1"/>
                    <c:pt idx="0">
                      <c:v>9,6%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{2C0BFB6A-E187-433A-A148-F9310F4DE434}</c15:txfldGUID>
                      <c15:f>'graph-espa-EndofYear (NO-TC)'!$I$6</c15:f>
                      <c15:dlblFieldTableCache>
                        <c:ptCount val="1"/>
                        <c:pt idx="0">
                          <c:v>9,6%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B-7F27-4CA5-8B8C-4A11C8822BCA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'graph-espa-EndofYear (NO-TC)'!$A$2:$A$6</c15:sqref>
                  </c15:fullRef>
                </c:ext>
              </c:extLst>
              <c:f>('graph-espa-EndofYear (NO-TC)'!$A$2:$A$3,'graph-espa-EndofYear (NO-TC)'!$A$6)</c:f>
              <c:strCache>
                <c:ptCount val="3"/>
                <c:pt idx="0">
                  <c:v>ΤΟΜΕΑΚΑ</c:v>
                </c:pt>
                <c:pt idx="1">
                  <c:v>ΠΕΡΙΦΕΡΕΙΑΚΑ</c:v>
                </c:pt>
                <c:pt idx="2">
                  <c:v>ΣΥΝΟΛΟ ΕΣΠΑ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'graph-espa-EndofYear (NO-TC)'!$E$2:$E$6</c15:sqref>
                  </c15:fullRef>
                </c:ext>
              </c:extLst>
              <c:f>('graph-espa-EndofYear (NO-TC)'!$E$2:$E$3,'graph-espa-EndofYear (NO-TC)'!$E$6)</c:f>
              <c:numCache>
                <c:formatCode>#,##0</c:formatCode>
                <c:ptCount val="3"/>
                <c:pt idx="0">
                  <c:v>1771.87887</c:v>
                </c:pt>
                <c:pt idx="1">
                  <c:v>738.51331200000004</c:v>
                </c:pt>
                <c:pt idx="2">
                  <c:v>2510.392182</c:v>
                </c:pt>
              </c:numCache>
            </c:numRef>
          </c:val>
          <c:extLst>
            <c:ext xmlns:c15="http://schemas.microsoft.com/office/drawing/2012/chart" uri="{02D57815-91ED-43cb-92C2-25804820EDAC}">
              <c15:categoryFilterExceptions>
                <c15:categoryFilterException>
                  <c15:sqref>'graph-espa-EndofYear (NO-TC)'!$E$4</c15:sqref>
                  <c15:dLbl>
                    <c:idx val="1"/>
                    <c:layout>
                      <c:manualLayout>
                        <c:x val="1.0899182561307902E-2"/>
                        <c:y val="6.0487649324208305E-3"/>
                      </c:manualLayout>
                    </c:layout>
                    <c:tx>
                      <c:strRef>
                        <c:f>'graph-espa-EndofYear (NO-TC)'!$I$4</c:f>
                        <c:strCache>
                          <c:ptCount val="1"/>
                          <c:pt idx="0">
                            <c:v>0,0%</c:v>
                          </c:pt>
                        </c:strCache>
                      </c:strRef>
                    </c:tx>
                    <c:spPr/>
                    <c:txPr>
                      <a:bodyPr/>
                      <a:lstStyle/>
                      <a:p>
                        <a:pPr>
                          <a:defRPr sz="2000" b="1" i="0" u="none" strike="noStrike" baseline="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</a:defRPr>
                        </a:pPr>
                        <a:endParaRPr lang="el-GR"/>
                      </a:p>
                    </c:txPr>
                    <c:dLblPos val="outEnd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>
                          <c15:dlblFTEntry>
                            <c15:txfldGUID>{3E75D8D9-54D1-4257-84D3-F14084B4AB9C}</c15:txfldGUID>
                            <c15:f>'graph-espa-EndofYear (NO-TC)'!$I$4</c15:f>
                            <c15:dlblFieldTableCache>
                              <c:ptCount val="1"/>
                              <c:pt idx="0">
                                <c:v>0,0%</c:v>
                              </c:pt>
                            </c15:dlblFieldTableCache>
                          </c15:dlblFTEntry>
                        </c15:dlblFieldTable>
                        <c15:showDataLabelsRange val="0"/>
                      </c:ext>
                      <c:ext xmlns:c16="http://schemas.microsoft.com/office/drawing/2014/chart" uri="{C3380CC4-5D6E-409C-BE32-E72D297353CC}">
                        <c16:uniqueId val="{00000015-7F27-4CA5-8B8C-4A11C8822BCA}"/>
                      </c:ext>
                    </c:extLst>
                  </c15:dLbl>
                </c15:categoryFilterException>
                <c15:categoryFilterException>
                  <c15:sqref>'graph-espa-EndofYear (NO-TC)'!$E$5</c15:sqref>
                  <c15:dLbl>
                    <c:idx val="1"/>
                    <c:layout>
                      <c:manualLayout>
                        <c:x val="2.2291975083496035E-2"/>
                        <c:y val="1.2515024406995855E-2"/>
                      </c:manualLayout>
                    </c:layout>
                    <c:tx>
                      <c:strRef>
                        <c:f>'graph-espa-EndofYear (NO-TC)'!$I$5</c:f>
                        <c:strCache>
                          <c:ptCount val="1"/>
                          <c:pt idx="0">
                            <c:v>15,6%</c:v>
                          </c:pt>
                        </c:strCache>
                      </c:strRef>
                    </c:tx>
                    <c:spPr/>
                    <c:txPr>
                      <a:bodyPr/>
                      <a:lstStyle/>
                      <a:p>
                        <a:pPr>
                          <a:defRPr sz="2000" b="1" i="0" u="none" strike="noStrike" baseline="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</a:defRPr>
                        </a:pPr>
                        <a:endParaRPr lang="el-GR"/>
                      </a:p>
                    </c:txPr>
                    <c:dLblPos val="outEnd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>
                          <c15:dlblFTEntry>
                            <c15:txfldGUID>{00BCD279-F0E0-40DB-B445-A2AA2C6AD252}</c15:txfldGUID>
                            <c15:f>'graph-espa-EndofYear (NO-TC)'!$I$5</c15:f>
                            <c15:dlblFieldTableCache>
                              <c:ptCount val="1"/>
                              <c:pt idx="0">
                                <c:v>15,6%</c:v>
                              </c:pt>
                            </c15:dlblFieldTableCache>
                          </c15:dlblFTEntry>
                        </c15:dlblFieldTable>
                        <c15:showDataLabelsRange val="0"/>
                      </c:ext>
                      <c:ext xmlns:c16="http://schemas.microsoft.com/office/drawing/2014/chart" uri="{C3380CC4-5D6E-409C-BE32-E72D297353CC}">
                        <c16:uniqueId val="{00000016-7F27-4CA5-8B8C-4A11C8822BCA}"/>
                      </c:ext>
                    </c:extLst>
                  </c15:dLbl>
                </c15:categoryFilterException>
              </c15:categoryFilterExceptions>
            </c:ext>
            <c:ext xmlns:c16="http://schemas.microsoft.com/office/drawing/2014/chart" uri="{C3380CC4-5D6E-409C-BE32-E72D297353CC}">
              <c16:uniqueId val="{0000000C-7F27-4CA5-8B8C-4A11C8822BCA}"/>
            </c:ext>
          </c:extLst>
        </c:ser>
        <c:ser>
          <c:idx val="4"/>
          <c:order val="4"/>
          <c:tx>
            <c:strRef>
              <c:f>'graph-espa-EndofYear (NO-TC)'!$F$1</c:f>
              <c:strCache>
                <c:ptCount val="1"/>
                <c:pt idx="0">
                  <c:v>Πληρωμές</c:v>
                </c:pt>
              </c:strCache>
            </c:strRef>
          </c:tx>
          <c:spPr>
            <a:solidFill>
              <a:srgbClr val="D7191C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1.2715712988192553E-2"/>
                  <c:y val="2.2270463855568884E-3"/>
                </c:manualLayout>
              </c:layout>
              <c:tx>
                <c:strRef>
                  <c:f>'graph-espa-EndofYear (NO-TC)'!$J$2</c:f>
                  <c:strCache>
                    <c:ptCount val="1"/>
                    <c:pt idx="0">
                      <c:v>1,0%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ysClr val="windowText" lastClr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{1C0C8CF5-BA30-4783-BDDA-37E522842DD7}</c15:txfldGUID>
                      <c15:f>'graph-espa-EndofYear (NO-TC)'!$J$2</c15:f>
                      <c15:dlblFieldTableCache>
                        <c:ptCount val="1"/>
                        <c:pt idx="0">
                          <c:v>1,0%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D-7F27-4CA5-8B8C-4A11C8822BCA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7F27-4CA5-8B8C-4A11C8822BCA}"/>
                </c:ext>
              </c:extLst>
            </c:dLbl>
            <c:dLbl>
              <c:idx val="2"/>
              <c:layout>
                <c:manualLayout>
                  <c:x val="2.1926523489740894E-2"/>
                  <c:y val="9.3457943925233638E-3"/>
                </c:manualLayout>
              </c:layout>
              <c:tx>
                <c:strRef>
                  <c:f>'graph-espa-EndofYear (NO-TC)'!$J$6</c:f>
                  <c:strCache>
                    <c:ptCount val="1"/>
                    <c:pt idx="0">
                      <c:v>1,2%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ysClr val="windowText" lastClr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{59CF7FB0-1800-4C0E-A4FA-FDE9694B22EB}</c15:txfldGUID>
                      <c15:f>'graph-espa-EndofYear (NO-TC)'!$J$6</c15:f>
                      <c15:dlblFieldTableCache>
                        <c:ptCount val="1"/>
                        <c:pt idx="0">
                          <c:v>1,2%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F-7F27-4CA5-8B8C-4A11C8822BCA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 u="none" strike="noStrike" baseline="0">
                    <a:solidFill>
                      <a:sysClr val="windowText" lastClr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'graph-espa-EndofYear (NO-TC)'!$A$2:$A$6</c15:sqref>
                  </c15:fullRef>
                </c:ext>
              </c:extLst>
              <c:f>('graph-espa-EndofYear (NO-TC)'!$A$2:$A$3,'graph-espa-EndofYear (NO-TC)'!$A$6)</c:f>
              <c:strCache>
                <c:ptCount val="3"/>
                <c:pt idx="0">
                  <c:v>ΤΟΜΕΑΚΑ</c:v>
                </c:pt>
                <c:pt idx="1">
                  <c:v>ΠΕΡΙΦΕΡΕΙΑΚΑ</c:v>
                </c:pt>
                <c:pt idx="2">
                  <c:v>ΣΥΝΟΛΟ ΕΣΠΑ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'graph-espa-EndofYear (NO-TC)'!$F$2:$F$6</c15:sqref>
                  </c15:fullRef>
                </c:ext>
              </c:extLst>
              <c:f>('graph-espa-EndofYear (NO-TC)'!$F$2:$F$3,'graph-espa-EndofYear (NO-TC)'!$F$6)</c:f>
              <c:numCache>
                <c:formatCode>#,##0</c:formatCode>
                <c:ptCount val="3"/>
                <c:pt idx="0">
                  <c:v>188.21965900000001</c:v>
                </c:pt>
                <c:pt idx="1">
                  <c:v>115.623529</c:v>
                </c:pt>
                <c:pt idx="2">
                  <c:v>303.843188</c:v>
                </c:pt>
              </c:numCache>
            </c:numRef>
          </c:val>
          <c:extLst>
            <c:ext xmlns:c15="http://schemas.microsoft.com/office/drawing/2012/chart" uri="{02D57815-91ED-43cb-92C2-25804820EDAC}">
              <c15:categoryFilterExceptions>
                <c15:categoryFilterException>
                  <c15:sqref>'graph-espa-EndofYear (NO-TC)'!$F$4</c15:sqref>
                  <c15:dLbl>
                    <c:idx val="1"/>
                    <c:layout>
                      <c:manualLayout>
                        <c:x val="1.0899182561307902E-2"/>
                        <c:y val="1.2279294527436292E-2"/>
                      </c:manualLayout>
                    </c:layout>
                    <c:tx>
                      <c:strRef>
                        <c:f>'graph-espa-EndofYear (NO-TC)'!$J$4</c:f>
                        <c:strCache>
                          <c:ptCount val="1"/>
                          <c:pt idx="0">
                            <c:v>0,0%</c:v>
                          </c:pt>
                        </c:strCache>
                      </c:strRef>
                    </c:tx>
                    <c:spPr/>
                    <c:txPr>
                      <a:bodyPr/>
                      <a:lstStyle/>
                      <a:p>
                        <a:pPr>
                          <a:defRPr sz="2000" b="1" i="0" u="none" strike="noStrike" baseline="0">
                            <a:solidFill>
                              <a:sysClr val="windowText" lastClr="000000"/>
                            </a:solidFill>
                            <a:latin typeface="Calibri"/>
                            <a:ea typeface="Calibri"/>
                            <a:cs typeface="Calibri"/>
                          </a:defRPr>
                        </a:pPr>
                        <a:endParaRPr lang="el-GR"/>
                      </a:p>
                    </c:txPr>
                    <c:dLblPos val="outEnd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>
                          <c15:dlblFTEntry>
                            <c15:txfldGUID>{DD8F64C3-5DE8-49DA-9A59-F5B74FF092B1}</c15:txfldGUID>
                            <c15:f>'graph-espa-EndofYear (NO-TC)'!$J$4</c15:f>
                            <c15:dlblFieldTableCache>
                              <c:ptCount val="1"/>
                              <c:pt idx="0">
                                <c:v>0,0%</c:v>
                              </c:pt>
                            </c15:dlblFieldTableCache>
                          </c15:dlblFTEntry>
                        </c15:dlblFieldTable>
                        <c15:showDataLabelsRange val="0"/>
                      </c:ext>
                      <c:ext xmlns:c16="http://schemas.microsoft.com/office/drawing/2014/chart" uri="{C3380CC4-5D6E-409C-BE32-E72D297353CC}">
                        <c16:uniqueId val="{00000017-7F27-4CA5-8B8C-4A11C8822BCA}"/>
                      </c:ext>
                    </c:extLst>
                  </c15:dLbl>
                </c15:categoryFilterException>
                <c15:categoryFilterException>
                  <c15:sqref>'graph-espa-EndofYear (NO-TC)'!$F$5</c15:sqref>
                  <c15:dLbl>
                    <c:idx val="1"/>
                    <c:delete val="1"/>
                    <c:extLst>
                      <c:ext uri="{CE6537A1-D6FC-4f65-9D91-7224C49458BB}"/>
                      <c:ext xmlns:c16="http://schemas.microsoft.com/office/drawing/2014/chart" uri="{C3380CC4-5D6E-409C-BE32-E72D297353CC}">
                        <c16:uniqueId val="{00000018-7F27-4CA5-8B8C-4A11C8822BCA}"/>
                      </c:ext>
                    </c:extLst>
                  </c15:dLbl>
                </c15:categoryFilterException>
              </c15:categoryFilterExceptions>
            </c:ext>
            <c:ext xmlns:c16="http://schemas.microsoft.com/office/drawing/2014/chart" uri="{C3380CC4-5D6E-409C-BE32-E72D297353CC}">
              <c16:uniqueId val="{00000010-7F27-4CA5-8B8C-4A11C8822B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44"/>
        <c:axId val="780134543"/>
        <c:axId val="1"/>
      </c:barChart>
      <c:catAx>
        <c:axId val="78013454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l-GR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19050">
              <a:solidFill>
                <a:schemeClr val="bg1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 algn="ctr">
                  <a:defRPr sz="2000" b="0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l-GR" sz="2000"/>
                  <a:t>Ποσά σε εκ. Ευρώ</a:t>
                </a:r>
              </a:p>
            </c:rich>
          </c:tx>
          <c:layout>
            <c:manualLayout>
              <c:xMode val="edge"/>
              <c:yMode val="edge"/>
              <c:x val="3.5093487028568356E-2"/>
              <c:y val="0.57406735033769674"/>
            </c:manualLayout>
          </c:layout>
          <c:overlay val="0"/>
        </c:title>
        <c:numFmt formatCode="#,##0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l-GR"/>
          </a:p>
        </c:txPr>
        <c:crossAx val="780134543"/>
        <c:crosses val="autoZero"/>
        <c:crossBetween val="between"/>
      </c:valAx>
      <c:dTable>
        <c:showHorzBorder val="1"/>
        <c:showVertBorder val="0"/>
        <c:showOutline val="0"/>
        <c:showKeys val="1"/>
        <c:txPr>
          <a:bodyPr/>
          <a:lstStyle/>
          <a:p>
            <a:pPr rtl="0">
              <a:defRPr sz="20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l-GR"/>
          </a:p>
        </c:txPr>
      </c:dTable>
      <c:spPr>
        <a:solidFill>
          <a:schemeClr val="bg1">
            <a:lumMod val="95000"/>
          </a:schemeClr>
        </a:solidFill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l-G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'tameia-EndofYear (ΤΣ-ΕΤΠΑ-ΕΚΤ)'!$B$1</c:f>
              <c:strCache>
                <c:ptCount val="1"/>
                <c:pt idx="0">
                  <c:v>Κύρια Χρηματοδότηση</c:v>
                </c:pt>
              </c:strCache>
            </c:strRef>
          </c:tx>
          <c:spPr>
            <a:solidFill>
              <a:srgbClr val="2C7BB6"/>
            </a:solidFill>
            <a:ln>
              <a:noFill/>
            </a:ln>
          </c:spPr>
          <c:invertIfNegative val="0"/>
          <c:cat>
            <c:strRef>
              <c:extLst>
                <c:ext xmlns:c15="http://schemas.microsoft.com/office/drawing/2012/chart" uri="{02D57815-91ED-43cb-92C2-25804820EDAC}">
                  <c15:fullRef>
                    <c15:sqref>'tameia-EndofYear (ΤΣ-ΕΤΠΑ-ΕΚΤ)'!$A$3:$A$8</c15:sqref>
                  </c15:fullRef>
                </c:ext>
              </c:extLst>
              <c:f>('tameia-EndofYear (ΤΣ-ΕΤΠΑ-ΕΚΤ)'!$A$3:$A$5,'tameia-EndofYear (ΤΣ-ΕΤΠΑ-ΕΚΤ)'!$A$7)</c:f>
              <c:strCache>
                <c:ptCount val="4"/>
                <c:pt idx="0">
                  <c:v>ΤΣ</c:v>
                </c:pt>
                <c:pt idx="1">
                  <c:v>ΕΤΠΑ</c:v>
                </c:pt>
                <c:pt idx="2">
                  <c:v>ΕΚΤ+</c:v>
                </c:pt>
                <c:pt idx="3">
                  <c:v>ΤΔΜ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'tameia-EndofYear (ΤΣ-ΕΤΠΑ-ΕΚΤ)'!$B$3:$B$8</c15:sqref>
                  </c15:fullRef>
                </c:ext>
              </c:extLst>
              <c:f>('tameia-EndofYear (ΤΣ-ΕΤΠΑ-ΕΚΤ)'!$B$3:$B$5,'tameia-EndofYear (ΤΣ-ΕΤΠΑ-ΕΚΤ)'!$B$7)</c:f>
              <c:numCache>
                <c:formatCode>#,##0</c:formatCode>
                <c:ptCount val="4"/>
                <c:pt idx="0">
                  <c:v>3450.2851740000001</c:v>
                </c:pt>
                <c:pt idx="1">
                  <c:v>13856.346416065018</c:v>
                </c:pt>
                <c:pt idx="2">
                  <c:v>7046.0597020000041</c:v>
                </c:pt>
                <c:pt idx="3">
                  <c:v>1629.1875429999991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E5-493D-B84A-20D203AB1C44}"/>
            </c:ext>
          </c:extLst>
        </c:ser>
        <c:ser>
          <c:idx val="1"/>
          <c:order val="1"/>
          <c:tx>
            <c:strRef>
              <c:f>'tameia-EndofYear (ΤΣ-ΕΤΠΑ-ΕΚΤ)'!$C$1</c:f>
              <c:strCache>
                <c:ptCount val="1"/>
                <c:pt idx="0">
                  <c:v>Προσκλήσεις</c:v>
                </c:pt>
              </c:strCache>
            </c:strRef>
          </c:tx>
          <c:spPr>
            <a:solidFill>
              <a:srgbClr val="ABD9E9"/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-1.2764264135846038E-2"/>
                  <c:y val="6.8484380120219955E-3"/>
                </c:manualLayout>
              </c:layout>
              <c:tx>
                <c:strRef>
                  <c:f>'tameia-EndofYear (ΤΣ-ΕΤΠΑ-ΕΚΤ)'!$G$3</c:f>
                  <c:strCache>
                    <c:ptCount val="1"/>
                    <c:pt idx="0">
                      <c:v>19,1%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chemeClr val="bg1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{91159171-3668-4E4D-9259-76ED2D7C94E9}</c15:txfldGUID>
                      <c15:f>'tameia-EndofYear (ΤΣ-ΕΤΠΑ-ΕΚΤ)'!$G$3</c15:f>
                      <c15:dlblFieldTableCache>
                        <c:ptCount val="1"/>
                        <c:pt idx="0">
                          <c:v>19,1%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1-80E5-493D-B84A-20D203AB1C44}"/>
                </c:ext>
              </c:extLst>
            </c:dLbl>
            <c:dLbl>
              <c:idx val="1"/>
              <c:layout>
                <c:manualLayout>
                  <c:x val="1.8122680169065992E-2"/>
                  <c:y val="3.1689847180316841E-3"/>
                </c:manualLayout>
              </c:layout>
              <c:tx>
                <c:strRef>
                  <c:f>'tameia-EndofYear (ΤΣ-ΕΤΠΑ-ΕΚΤ)'!$G$4</c:f>
                  <c:strCache>
                    <c:ptCount val="1"/>
                    <c:pt idx="0">
                      <c:v>30,9%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{265A94F0-70A8-4E05-B151-9669F96179E1}</c15:txfldGUID>
                      <c15:f>'tameia-EndofYear (ΤΣ-ΕΤΠΑ-ΕΚΤ)'!$G$4</c15:f>
                      <c15:dlblFieldTableCache>
                        <c:ptCount val="1"/>
                        <c:pt idx="0">
                          <c:v>30,9%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2-80E5-493D-B84A-20D203AB1C44}"/>
                </c:ext>
              </c:extLst>
            </c:dLbl>
            <c:dLbl>
              <c:idx val="2"/>
              <c:layout>
                <c:manualLayout>
                  <c:x val="2.0045913879293699E-2"/>
                  <c:y val="-6.9391910123384106E-3"/>
                </c:manualLayout>
              </c:layout>
              <c:tx>
                <c:strRef>
                  <c:f>'tameia-EndofYear (ΤΣ-ΕΤΠΑ-ΕΚΤ)'!$G$5</c:f>
                  <c:strCache>
                    <c:ptCount val="1"/>
                    <c:pt idx="0">
                      <c:v>26,9%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{828FB8D3-FF8C-4CC7-8BCC-42559F22FF04}</c15:txfldGUID>
                      <c15:f>'tameia-EndofYear (ΤΣ-ΕΤΠΑ-ΕΚΤ)'!$G$5</c15:f>
                      <c15:dlblFieldTableCache>
                        <c:ptCount val="1"/>
                        <c:pt idx="0">
                          <c:v>26,9%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3-80E5-493D-B84A-20D203AB1C44}"/>
                </c:ext>
              </c:extLst>
            </c:dLbl>
            <c:dLbl>
              <c:idx val="3"/>
              <c:layout>
                <c:manualLayout>
                  <c:x val="1.8037145901721278E-2"/>
                  <c:y val="-3.3615178943753529E-2"/>
                </c:manualLayout>
              </c:layout>
              <c:tx>
                <c:strRef>
                  <c:f>'tameia-EndofYear (ΤΣ-ΕΤΠΑ-ΕΚΤ)'!$G$7</c:f>
                  <c:strCache>
                    <c:ptCount val="1"/>
                    <c:pt idx="0">
                      <c:v>15,3%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 xmlns:c15="http://schemas.microsoft.com/office/drawing/2012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{0753EB26-559D-4B4D-B5FE-5CF5382C52A0}</c15:txfldGUID>
                      <c15:f>'tameia-EndofYear (ΤΣ-ΕΤΠΑ-ΕΚΤ)'!$G$7</c15:f>
                      <c15:dlblFieldTableCache>
                        <c:ptCount val="1"/>
                        <c:pt idx="0">
                          <c:v>15,3%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4-80E5-493D-B84A-20D203AB1C44}"/>
                </c:ext>
              </c:extLst>
            </c:dLbl>
            <c:dLbl>
              <c:idx val="4"/>
              <c:tx>
                <c:strRef>
                  <c:f>'tameia-EndofYear (ΤΣ-ΕΤΠΑ-ΕΚΤ)'!$G$8</c:f>
                  <c:strCache>
                    <c:ptCount val="1"/>
                    <c:pt idx="0">
                      <c:v>0,0%</c:v>
                    </c:pt>
                  </c:strCache>
                </c:strRef>
              </c:tx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{7A37212B-ECAE-4803-BB60-18117A5DFCDF}</c15:txfldGUID>
                      <c15:f>'tameia-EndofYear (ΤΣ-ΕΤΠΑ-ΕΚΤ)'!$G$8</c15:f>
                      <c15:dlblFieldTableCache>
                        <c:ptCount val="1"/>
                        <c:pt idx="0">
                          <c:v>0,0%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5-80E5-493D-B84A-20D203AB1C44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'tameia-EndofYear (ΤΣ-ΕΤΠΑ-ΕΚΤ)'!$A$3:$A$8</c15:sqref>
                  </c15:fullRef>
                </c:ext>
              </c:extLst>
              <c:f>('tameia-EndofYear (ΤΣ-ΕΤΠΑ-ΕΚΤ)'!$A$3:$A$5,'tameia-EndofYear (ΤΣ-ΕΤΠΑ-ΕΚΤ)'!$A$7)</c:f>
              <c:strCache>
                <c:ptCount val="4"/>
                <c:pt idx="0">
                  <c:v>ΤΣ</c:v>
                </c:pt>
                <c:pt idx="1">
                  <c:v>ΕΤΠΑ</c:v>
                </c:pt>
                <c:pt idx="2">
                  <c:v>ΕΚΤ+</c:v>
                </c:pt>
                <c:pt idx="3">
                  <c:v>ΤΔΜ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'tameia-EndofYear (ΤΣ-ΕΤΠΑ-ΕΚΤ)'!$C$3:$C$8</c15:sqref>
                  </c15:fullRef>
                </c:ext>
              </c:extLst>
              <c:f>('tameia-EndofYear (ΤΣ-ΕΤΠΑ-ΕΚΤ)'!$C$3:$C$5,'tameia-EndofYear (ΤΣ-ΕΤΠΑ-ΕΚΤ)'!$C$7)</c:f>
              <c:numCache>
                <c:formatCode>#,##0</c:formatCode>
                <c:ptCount val="4"/>
                <c:pt idx="0">
                  <c:v>660.45627400000001</c:v>
                </c:pt>
                <c:pt idx="1">
                  <c:v>4288.2586929999998</c:v>
                </c:pt>
                <c:pt idx="2">
                  <c:v>1893.547037</c:v>
                </c:pt>
                <c:pt idx="3">
                  <c:v>249.338067</c:v>
                </c:pt>
              </c:numCache>
            </c:numRef>
          </c:val>
          <c:extLst>
            <c:ext xmlns:c15="http://schemas.microsoft.com/office/drawing/2012/chart" uri="{02D57815-91ED-43cb-92C2-25804820EDAC}">
              <c15:categoryFilterExceptions>
                <c15:categoryFilterException>
                  <c15:sqref>'tameia-EndofYear (ΤΣ-ΕΤΠΑ-ΕΚΤ)'!$C$6</c15:sqref>
                  <c15:dLbl>
                    <c:idx val="2"/>
                    <c:layout>
                      <c:manualLayout>
                        <c:x val="-1.0774027905912305E-2"/>
                        <c:y val="-2.2125738955539178E-4"/>
                      </c:manualLayout>
                    </c:layout>
                    <c:tx>
                      <c:strRef>
                        <c:f>'tameia-EndofYear (ΤΣ-ΕΤΠΑ-ΕΚΤ)'!$G$6</c:f>
                        <c:strCache>
                          <c:ptCount val="1"/>
                          <c:pt idx="0">
                            <c:v>1,9%</c:v>
                          </c:pt>
                        </c:strCache>
                      </c:strRef>
                    </c:tx>
                    <c:spPr/>
                    <c:txPr>
                      <a:bodyPr/>
                      <a:lstStyle/>
                      <a:p>
                        <a:pPr>
                          <a:defRPr sz="2000" b="1" i="0" u="none" strike="noStrike" baseline="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</a:defRPr>
                        </a:pPr>
                        <a:endParaRPr lang="el-GR"/>
                      </a:p>
                    </c:txPr>
                    <c:dLblPos val="outEnd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>
                          <c15:dlblFTEntry>
                            <c15:txfldGUID>{EC7AC4EA-67CB-4181-BF76-365A829A005C}</c15:txfldGUID>
                            <c15:f>'tameia-EndofYear (ΤΣ-ΕΤΠΑ-ΕΚΤ)'!$G$6</c15:f>
                            <c15:dlblFieldTableCache>
                              <c:ptCount val="1"/>
                              <c:pt idx="0">
                                <c:v>1,9%</c:v>
                              </c:pt>
                            </c15:dlblFieldTableCache>
                          </c15:dlblFTEntry>
                        </c15:dlblFieldTable>
                        <c15:showDataLabelsRange val="0"/>
                      </c:ext>
                      <c:ext xmlns:c16="http://schemas.microsoft.com/office/drawing/2014/chart" uri="{C3380CC4-5D6E-409C-BE32-E72D297353CC}">
                        <c16:uniqueId val="{00000018-80E5-493D-B84A-20D203AB1C44}"/>
                      </c:ext>
                    </c:extLst>
                  </c15:dLbl>
                </c15:categoryFilterException>
                <c15:categoryFilterException>
                  <c15:sqref>'tameia-EndofYear (ΤΣ-ΕΤΠΑ-ΕΚΤ)'!$C$8</c15:sqref>
                  <c15:dLbl>
                    <c:idx val="3"/>
                    <c:layout>
                      <c:manualLayout>
                        <c:x val="-5.4495912806539508E-3"/>
                        <c:y val="-3.6993646822184721E-2"/>
                      </c:manualLayout>
                    </c:layout>
                    <c:tx>
                      <c:strRef>
                        <c:f>'tameia-EndofYear (ΤΣ-ΕΤΠΑ-ΕΚΤ)'!$G$8</c:f>
                        <c:strCache>
                          <c:ptCount val="1"/>
                          <c:pt idx="0">
                            <c:v>0,0%</c:v>
                          </c:pt>
                        </c:strCache>
                      </c:strRef>
                    </c:tx>
                    <c:spPr>
                      <a:noFill/>
                      <a:ln w="25400">
                        <a:noFill/>
                      </a:ln>
                    </c:spPr>
                    <c:txPr>
                      <a:bodyPr/>
                      <a:lstStyle/>
                      <a:p>
                        <a:pPr>
                          <a:defRPr sz="2000" b="1" i="0" u="none" strike="noStrike" baseline="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</a:defRPr>
                        </a:pPr>
                        <a:endParaRPr lang="el-GR"/>
                      </a:p>
                    </c:txPr>
                    <c:dLblPos val="outEnd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>
                          <c15:dlblFTEntry>
                            <c15:txfldGUID>{7EE93EB9-C44D-46B7-80DF-DD046E628E32}</c15:txfldGUID>
                            <c15:f>'tameia-EndofYear (ΤΣ-ΕΤΠΑ-ΕΚΤ)'!$G$8</c15:f>
                            <c15:dlblFieldTableCache>
                              <c:ptCount val="1"/>
                              <c:pt idx="0">
                                <c:v>0,0%</c:v>
                              </c:pt>
                            </c15:dlblFieldTableCache>
                          </c15:dlblFTEntry>
                        </c15:dlblFieldTable>
                        <c15:showDataLabelsRange val="0"/>
                      </c:ext>
                      <c:ext xmlns:c16="http://schemas.microsoft.com/office/drawing/2014/chart" uri="{C3380CC4-5D6E-409C-BE32-E72D297353CC}">
                        <c16:uniqueId val="{00000019-80E5-493D-B84A-20D203AB1C44}"/>
                      </c:ext>
                    </c:extLst>
                  </c15:dLbl>
                </c15:categoryFilterException>
              </c15:categoryFilterExceptions>
            </c:ext>
            <c:ext xmlns:c16="http://schemas.microsoft.com/office/drawing/2014/chart" uri="{C3380CC4-5D6E-409C-BE32-E72D297353CC}">
              <c16:uniqueId val="{00000006-80E5-493D-B84A-20D203AB1C44}"/>
            </c:ext>
          </c:extLst>
        </c:ser>
        <c:ser>
          <c:idx val="2"/>
          <c:order val="2"/>
          <c:tx>
            <c:strRef>
              <c:f>'tameia-EndofYear (ΤΣ-ΕΤΠΑ-ΕΚΤ)'!$D$1</c:f>
              <c:strCache>
                <c:ptCount val="1"/>
                <c:pt idx="0">
                  <c:v>Εντάξεις</c:v>
                </c:pt>
              </c:strCache>
            </c:strRef>
          </c:tx>
          <c:spPr>
            <a:solidFill>
              <a:srgbClr val="FFFFBF"/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-3.3302673110896985E-17"/>
                  <c:y val="-2.5339367625775749E-2"/>
                </c:manualLayout>
              </c:layout>
              <c:tx>
                <c:strRef>
                  <c:f>'tameia-EndofYear (ΤΣ-ΕΤΠΑ-ΕΚΤ)'!$H$3</c:f>
                  <c:strCache>
                    <c:ptCount val="1"/>
                    <c:pt idx="0">
                      <c:v>39,8%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{24DDCE73-33B2-44E2-87B1-D7B453AFED79}</c15:txfldGUID>
                      <c15:f>'tameia-EndofYear (ΤΣ-ΕΤΠΑ-ΕΚΤ)'!$H$3</c15:f>
                      <c15:dlblFieldTableCache>
                        <c:ptCount val="1"/>
                        <c:pt idx="0">
                          <c:v>39,8%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7-80E5-493D-B84A-20D203AB1C44}"/>
                </c:ext>
              </c:extLst>
            </c:dLbl>
            <c:dLbl>
              <c:idx val="1"/>
              <c:layout>
                <c:manualLayout>
                  <c:x val="1.151260119924683E-2"/>
                  <c:y val="-1.0780050999180656E-2"/>
                </c:manualLayout>
              </c:layout>
              <c:tx>
                <c:strRef>
                  <c:f>'tameia-EndofYear (ΤΣ-ΕΤΠΑ-ΕΚΤ)'!$H$4</c:f>
                  <c:strCache>
                    <c:ptCount val="1"/>
                    <c:pt idx="0">
                      <c:v>8,5%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{195B5486-8EA2-4E6B-A0D3-023D66953A7B}</c15:txfldGUID>
                      <c15:f>'tameia-EndofYear (ΤΣ-ΕΤΠΑ-ΕΚΤ)'!$H$4</c15:f>
                      <c15:dlblFieldTableCache>
                        <c:ptCount val="1"/>
                        <c:pt idx="0">
                          <c:v>8,5%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8-80E5-493D-B84A-20D203AB1C44}"/>
                </c:ext>
              </c:extLst>
            </c:dLbl>
            <c:dLbl>
              <c:idx val="2"/>
              <c:layout>
                <c:manualLayout>
                  <c:x val="2.1861729136718945E-2"/>
                  <c:y val="-1.3009296735104488E-2"/>
                </c:manualLayout>
              </c:layout>
              <c:tx>
                <c:strRef>
                  <c:f>'tameia-EndofYear (ΤΣ-ΕΤΠΑ-ΕΚΤ)'!$H$5</c:f>
                  <c:strCache>
                    <c:ptCount val="1"/>
                    <c:pt idx="0">
                      <c:v>13,7%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{EF958CE9-2FCC-4FD4-BA27-32C45B594CEA}</c15:txfldGUID>
                      <c15:f>'tameia-EndofYear (ΤΣ-ΕΤΠΑ-ΕΚΤ)'!$H$5</c15:f>
                      <c15:dlblFieldTableCache>
                        <c:ptCount val="1"/>
                        <c:pt idx="0">
                          <c:v>13,7%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9-80E5-493D-B84A-20D203AB1C44}"/>
                </c:ext>
              </c:extLst>
            </c:dLbl>
            <c:dLbl>
              <c:idx val="3"/>
              <c:layout>
                <c:manualLayout>
                  <c:x val="1.8981154883996539E-2"/>
                  <c:y val="5.2805384492338051E-3"/>
                </c:manualLayout>
              </c:layout>
              <c:tx>
                <c:strRef>
                  <c:f>'tameia-EndofYear (ΤΣ-ΕΤΠΑ-ΕΚΤ)'!$H$7</c:f>
                  <c:strCache>
                    <c:ptCount val="1"/>
                    <c:pt idx="0">
                      <c:v>10,8%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 xmlns:c15="http://schemas.microsoft.com/office/drawing/2012/chart"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{A2B5D908-82B5-4619-97B5-7D3DC686342B}</c15:txfldGUID>
                      <c15:f>'tameia-EndofYear (ΤΣ-ΕΤΠΑ-ΕΚΤ)'!$H$7</c15:f>
                      <c15:dlblFieldTableCache>
                        <c:ptCount val="1"/>
                        <c:pt idx="0">
                          <c:v>10,8%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A-80E5-493D-B84A-20D203AB1C44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'tameia-EndofYear (ΤΣ-ΕΤΠΑ-ΕΚΤ)'!$A$3:$A$8</c15:sqref>
                  </c15:fullRef>
                </c:ext>
              </c:extLst>
              <c:f>('tameia-EndofYear (ΤΣ-ΕΤΠΑ-ΕΚΤ)'!$A$3:$A$5,'tameia-EndofYear (ΤΣ-ΕΤΠΑ-ΕΚΤ)'!$A$7)</c:f>
              <c:strCache>
                <c:ptCount val="4"/>
                <c:pt idx="0">
                  <c:v>ΤΣ</c:v>
                </c:pt>
                <c:pt idx="1">
                  <c:v>ΕΤΠΑ</c:v>
                </c:pt>
                <c:pt idx="2">
                  <c:v>ΕΚΤ+</c:v>
                </c:pt>
                <c:pt idx="3">
                  <c:v>ΤΔΜ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'tameia-EndofYear (ΤΣ-ΕΤΠΑ-ΕΚΤ)'!$D$3:$D$8</c15:sqref>
                  </c15:fullRef>
                </c:ext>
              </c:extLst>
              <c:f>('tameia-EndofYear (ΤΣ-ΕΤΠΑ-ΕΚΤ)'!$D$3:$D$5,'tameia-EndofYear (ΤΣ-ΕΤΠΑ-ΕΚΤ)'!$D$7)</c:f>
              <c:numCache>
                <c:formatCode>#,##0</c:formatCode>
                <c:ptCount val="4"/>
                <c:pt idx="0">
                  <c:v>1374.2747730000001</c:v>
                </c:pt>
                <c:pt idx="1">
                  <c:v>1178.652214</c:v>
                </c:pt>
                <c:pt idx="2">
                  <c:v>968.28518499999996</c:v>
                </c:pt>
                <c:pt idx="3">
                  <c:v>176.21235999999999</c:v>
                </c:pt>
              </c:numCache>
            </c:numRef>
          </c:val>
          <c:extLst>
            <c:ext xmlns:c15="http://schemas.microsoft.com/office/drawing/2012/chart" uri="{02D57815-91ED-43cb-92C2-25804820EDAC}">
              <c15:categoryFilterExceptions>
                <c15:categoryFilterException>
                  <c15:sqref>'tameia-EndofYear (ΤΣ-ΕΤΠΑ-ΕΚΤ)'!$D$6</c15:sqref>
                  <c15:dLbl>
                    <c:idx val="2"/>
                    <c:layout>
                      <c:manualLayout>
                        <c:x val="1.8165304268846503E-3"/>
                        <c:y val="5.9050212181421249E-3"/>
                      </c:manualLayout>
                    </c:layout>
                    <c:tx>
                      <c:strRef>
                        <c:f>'tameia-EndofYear (ΤΣ-ΕΤΠΑ-ΕΚΤ)'!$H$6</c:f>
                        <c:strCache>
                          <c:ptCount val="1"/>
                          <c:pt idx="0">
                            <c:v>0,0%</c:v>
                          </c:pt>
                        </c:strCache>
                      </c:strRef>
                    </c:tx>
                    <c:spPr/>
                    <c:txPr>
                      <a:bodyPr/>
                      <a:lstStyle/>
                      <a:p>
                        <a:pPr>
                          <a:defRPr sz="2000" b="1" i="0" u="none" strike="noStrike" baseline="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</a:defRPr>
                        </a:pPr>
                        <a:endParaRPr lang="el-GR"/>
                      </a:p>
                    </c:txPr>
                    <c:dLblPos val="outEnd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>
                          <c15:dlblFTEntry>
                            <c15:txfldGUID>{36AAD187-F8B7-45B6-A197-069940B09DFC}</c15:txfldGUID>
                            <c15:f>'tameia-EndofYear (ΤΣ-ΕΤΠΑ-ΕΚΤ)'!$H$6</c15:f>
                            <c15:dlblFieldTableCache>
                              <c:ptCount val="1"/>
                              <c:pt idx="0">
                                <c:v>0,0%</c:v>
                              </c:pt>
                            </c15:dlblFieldTableCache>
                          </c15:dlblFTEntry>
                        </c15:dlblFieldTable>
                        <c15:showDataLabelsRange val="0"/>
                      </c:ext>
                      <c:ext xmlns:c16="http://schemas.microsoft.com/office/drawing/2014/chart" uri="{C3380CC4-5D6E-409C-BE32-E72D297353CC}">
                        <c16:uniqueId val="{0000001A-80E5-493D-B84A-20D203AB1C44}"/>
                      </c:ext>
                    </c:extLst>
                  </c15:dLbl>
                </c15:categoryFilterException>
                <c15:categoryFilterException>
                  <c15:sqref>'tameia-EndofYear (ΤΣ-ΕΤΠΑ-ΕΚΤ)'!$D$8</c15:sqref>
                  <c15:dLbl>
                    <c:idx val="3"/>
                    <c:layout>
                      <c:manualLayout>
                        <c:x val="-1.3321069244358794E-16"/>
                        <c:y val="-8.9562636446145743E-3"/>
                      </c:manualLayout>
                    </c:layout>
                    <c:tx>
                      <c:strRef>
                        <c:f>'tameia-EndofYear (ΤΣ-ΕΤΠΑ-ΕΚΤ)'!$H$8</c:f>
                        <c:strCache>
                          <c:ptCount val="1"/>
                          <c:pt idx="0">
                            <c:v>0,0%</c:v>
                          </c:pt>
                        </c:strCache>
                      </c:strRef>
                    </c:tx>
                    <c:spPr>
                      <a:noFill/>
                      <a:ln w="25400">
                        <a:noFill/>
                      </a:ln>
                    </c:spPr>
                    <c:txPr>
                      <a:bodyPr/>
                      <a:lstStyle/>
                      <a:p>
                        <a:pPr>
                          <a:defRPr sz="2000" b="1" i="0" u="none" strike="noStrike" baseline="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</a:defRPr>
                        </a:pPr>
                        <a:endParaRPr lang="el-GR"/>
                      </a:p>
                    </c:txPr>
                    <c:dLblPos val="outEnd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>
                          <c15:dlblFTEntry>
                            <c15:txfldGUID>{01F4D1BB-5CB9-467E-A179-5C0011004797}</c15:txfldGUID>
                            <c15:f>'tameia-EndofYear (ΤΣ-ΕΤΠΑ-ΕΚΤ)'!$H$8</c15:f>
                            <c15:dlblFieldTableCache>
                              <c:ptCount val="1"/>
                              <c:pt idx="0">
                                <c:v>0,0%</c:v>
                              </c:pt>
                            </c15:dlblFieldTableCache>
                          </c15:dlblFTEntry>
                        </c15:dlblFieldTable>
                        <c15:showDataLabelsRange val="0"/>
                      </c:ext>
                      <c:ext xmlns:c16="http://schemas.microsoft.com/office/drawing/2014/chart" uri="{C3380CC4-5D6E-409C-BE32-E72D297353CC}">
                        <c16:uniqueId val="{0000001B-80E5-493D-B84A-20D203AB1C44}"/>
                      </c:ext>
                    </c:extLst>
                  </c15:dLbl>
                </c15:categoryFilterException>
              </c15:categoryFilterExceptions>
            </c:ext>
            <c:ext xmlns:c16="http://schemas.microsoft.com/office/drawing/2014/chart" uri="{C3380CC4-5D6E-409C-BE32-E72D297353CC}">
              <c16:uniqueId val="{0000000B-80E5-493D-B84A-20D203AB1C44}"/>
            </c:ext>
          </c:extLst>
        </c:ser>
        <c:ser>
          <c:idx val="3"/>
          <c:order val="3"/>
          <c:tx>
            <c:strRef>
              <c:f>'tameia-EndofYear (ΤΣ-ΕΤΠΑ-ΕΚΤ)'!$E$1</c:f>
              <c:strCache>
                <c:ptCount val="1"/>
                <c:pt idx="0">
                  <c:v>Συμβάσεις</c:v>
                </c:pt>
              </c:strCache>
            </c:strRef>
          </c:tx>
          <c:spPr>
            <a:solidFill>
              <a:srgbClr val="FDAE61"/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dLbls>
            <c:dLbl>
              <c:idx val="0"/>
              <c:layout>
                <c:manualLayout>
                  <c:x val="1.0899182561307902E-2"/>
                  <c:y val="2.4625309686756446E-3"/>
                </c:manualLayout>
              </c:layout>
              <c:tx>
                <c:strRef>
                  <c:f>'tameia-EndofYear (ΤΣ-ΕΤΠΑ-ΕΚΤ)'!$I$3</c:f>
                  <c:strCache>
                    <c:ptCount val="1"/>
                    <c:pt idx="0">
                      <c:v>38,9%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{5981FC0A-E5A0-4EB2-87FB-01F47F717EC6}</c15:txfldGUID>
                      <c15:f>'tameia-EndofYear (ΤΣ-ΕΤΠΑ-ΕΚΤ)'!$I$3</c15:f>
                      <c15:dlblFieldTableCache>
                        <c:ptCount val="1"/>
                        <c:pt idx="0">
                          <c:v>38,9%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C-80E5-493D-B84A-20D203AB1C44}"/>
                </c:ext>
              </c:extLst>
            </c:dLbl>
            <c:dLbl>
              <c:idx val="1"/>
              <c:layout>
                <c:manualLayout>
                  <c:x val="1.4532243415077202E-2"/>
                  <c:y val="-4.1724924571344472E-4"/>
                </c:manualLayout>
              </c:layout>
              <c:tx>
                <c:strRef>
                  <c:f>'tameia-EndofYear (ΤΣ-ΕΤΠΑ-ΕΚΤ)'!$I$4</c:f>
                  <c:strCache>
                    <c:ptCount val="1"/>
                    <c:pt idx="0">
                      <c:v>4,2%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{2C1F9BFA-0F0D-41DE-8D4C-0D284CEC2FAC}</c15:txfldGUID>
                      <c15:f>'tameia-EndofYear (ΤΣ-ΕΤΠΑ-ΕΚΤ)'!$I$4</c15:f>
                      <c15:dlblFieldTableCache>
                        <c:ptCount val="1"/>
                        <c:pt idx="0">
                          <c:v>4,2%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D-80E5-493D-B84A-20D203AB1C44}"/>
                </c:ext>
              </c:extLst>
            </c:dLbl>
            <c:dLbl>
              <c:idx val="2"/>
              <c:layout>
                <c:manualLayout>
                  <c:x val="1.2715712988192419E-2"/>
                  <c:y val="8.8662398508597643E-3"/>
                </c:manualLayout>
              </c:layout>
              <c:tx>
                <c:strRef>
                  <c:f>'tameia-EndofYear (ΤΣ-ΕΤΠΑ-ΕΚΤ)'!$I$5</c:f>
                  <c:strCache>
                    <c:ptCount val="1"/>
                    <c:pt idx="0">
                      <c:v>8,3%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{8A00BEBB-D343-4964-BEB2-DBE2657055C7}</c15:txfldGUID>
                      <c15:f>'tameia-EndofYear (ΤΣ-ΕΤΠΑ-ΕΚΤ)'!$I$5</c15:f>
                      <c15:dlblFieldTableCache>
                        <c:ptCount val="1"/>
                        <c:pt idx="0">
                          <c:v>8,3%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E-80E5-493D-B84A-20D203AB1C44}"/>
                </c:ext>
              </c:extLst>
            </c:dLbl>
            <c:dLbl>
              <c:idx val="3"/>
              <c:delete val="1"/>
              <c:extLst xmlns:c15="http://schemas.microsoft.com/office/drawing/2012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80E5-493D-B84A-20D203AB1C44}"/>
                </c:ext>
              </c:extLst>
            </c:dLbl>
            <c:dLbl>
              <c:idx val="4"/>
              <c:layout>
                <c:manualLayout>
                  <c:x val="1.8145187503366504E-3"/>
                  <c:y val="-6.7968661435788044E-2"/>
                </c:manualLayout>
              </c:layout>
              <c:tx>
                <c:strRef>
                  <c:f>'tameia-EndofYear (ΤΣ-ΕΤΠΑ-ΕΚΤ)'!$I$8</c:f>
                  <c:strCache>
                    <c:ptCount val="1"/>
                    <c:pt idx="0">
                      <c:v>0,0%</c:v>
                    </c:pt>
                  </c:strCache>
                </c:strRef>
              </c:tx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{3F32A8BB-D71E-4814-85F8-C6CB23B87FC3}</c15:txfldGUID>
                      <c15:f>'tameia-EndofYear (ΤΣ-ΕΤΠΑ-ΕΚΤ)'!$I$8</c15:f>
                      <c15:dlblFieldTableCache>
                        <c:ptCount val="1"/>
                        <c:pt idx="0">
                          <c:v>0,0%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0-80E5-493D-B84A-20D203AB1C44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'tameia-EndofYear (ΤΣ-ΕΤΠΑ-ΕΚΤ)'!$A$3:$A$8</c15:sqref>
                  </c15:fullRef>
                </c:ext>
              </c:extLst>
              <c:f>('tameia-EndofYear (ΤΣ-ΕΤΠΑ-ΕΚΤ)'!$A$3:$A$5,'tameia-EndofYear (ΤΣ-ΕΤΠΑ-ΕΚΤ)'!$A$7)</c:f>
              <c:strCache>
                <c:ptCount val="4"/>
                <c:pt idx="0">
                  <c:v>ΤΣ</c:v>
                </c:pt>
                <c:pt idx="1">
                  <c:v>ΕΤΠΑ</c:v>
                </c:pt>
                <c:pt idx="2">
                  <c:v>ΕΚΤ+</c:v>
                </c:pt>
                <c:pt idx="3">
                  <c:v>ΤΔΜ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'tameia-EndofYear (ΤΣ-ΕΤΠΑ-ΕΚΤ)'!$E$3:$E$8</c15:sqref>
                  </c15:fullRef>
                </c:ext>
              </c:extLst>
              <c:f>('tameia-EndofYear (ΤΣ-ΕΤΠΑ-ΕΚΤ)'!$E$3:$E$5,'tameia-EndofYear (ΤΣ-ΕΤΠΑ-ΕΚΤ)'!$E$7)</c:f>
              <c:numCache>
                <c:formatCode>#,##0</c:formatCode>
                <c:ptCount val="4"/>
                <c:pt idx="0">
                  <c:v>1343.094773</c:v>
                </c:pt>
                <c:pt idx="1">
                  <c:v>583.68549199999995</c:v>
                </c:pt>
                <c:pt idx="2">
                  <c:v>581.59800700000005</c:v>
                </c:pt>
                <c:pt idx="3">
                  <c:v>2.0139119999999999</c:v>
                </c:pt>
              </c:numCache>
            </c:numRef>
          </c:val>
          <c:extLst>
            <c:ext xmlns:c15="http://schemas.microsoft.com/office/drawing/2012/chart" uri="{02D57815-91ED-43cb-92C2-25804820EDAC}">
              <c15:categoryFilterExceptions>
                <c15:categoryFilterException>
                  <c15:sqref>'tameia-EndofYear (ΤΣ-ΕΤΠΑ-ΕΚΤ)'!$E$6</c15:sqref>
                  <c15:dLbl>
                    <c:idx val="2"/>
                    <c:layout>
                      <c:manualLayout>
                        <c:x val="5.9424860720746452E-3"/>
                        <c:y val="6.3301199499594119E-3"/>
                      </c:manualLayout>
                    </c:layout>
                    <c:tx>
                      <c:strRef>
                        <c:f>'tameia-EndofYear (ΤΣ-ΕΤΠΑ-ΕΚΤ)'!$I$6</c:f>
                        <c:strCache>
                          <c:ptCount val="1"/>
                          <c:pt idx="0">
                            <c:v>0,0%</c:v>
                          </c:pt>
                        </c:strCache>
                      </c:strRef>
                    </c:tx>
                    <c:spPr/>
                    <c:txPr>
                      <a:bodyPr/>
                      <a:lstStyle/>
                      <a:p>
                        <a:pPr>
                          <a:defRPr sz="2000" b="1" i="0" u="none" strike="noStrike" baseline="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</a:defRPr>
                        </a:pPr>
                        <a:endParaRPr lang="el-GR"/>
                      </a:p>
                    </c:txPr>
                    <c:dLblPos val="outEnd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>
                          <c15:dlblFTEntry>
                            <c15:txfldGUID>{43BDBBCE-7B4B-4750-A4CC-E18F3E0A07B9}</c15:txfldGUID>
                            <c15:f>'tameia-EndofYear (ΤΣ-ΕΤΠΑ-ΕΚΤ)'!$I$6</c15:f>
                            <c15:dlblFieldTableCache>
                              <c:ptCount val="1"/>
                              <c:pt idx="0">
                                <c:v>0,0%</c:v>
                              </c:pt>
                            </c15:dlblFieldTableCache>
                          </c15:dlblFTEntry>
                        </c15:dlblFieldTable>
                        <c15:showDataLabelsRange val="0"/>
                      </c:ext>
                      <c:ext xmlns:c16="http://schemas.microsoft.com/office/drawing/2014/chart" uri="{C3380CC4-5D6E-409C-BE32-E72D297353CC}">
                        <c16:uniqueId val="{0000001C-80E5-493D-B84A-20D203AB1C44}"/>
                      </c:ext>
                    </c:extLst>
                  </c15:dLbl>
                </c15:categoryFilterException>
                <c15:categoryFilterException>
                  <c15:sqref>'tameia-EndofYear (ΤΣ-ΕΤΠΑ-ΕΚΤ)'!$E$8</c15:sqref>
                  <c15:dLbl>
                    <c:idx val="3"/>
                    <c:layout>
                      <c:manualLayout>
                        <c:x val="9.0826521344232521E-3"/>
                        <c:y val="6.7346137807539844E-3"/>
                      </c:manualLayout>
                    </c:layout>
                    <c:tx>
                      <c:strRef>
                        <c:f>'tameia-EndofYear (ΤΣ-ΕΤΠΑ-ΕΚΤ)'!$I$8</c:f>
                        <c:strCache>
                          <c:ptCount val="1"/>
                          <c:pt idx="0">
                            <c:v>0,0%</c:v>
                          </c:pt>
                        </c:strCache>
                      </c:strRef>
                    </c:tx>
                    <c:spPr>
                      <a:noFill/>
                      <a:ln w="25400">
                        <a:noFill/>
                      </a:ln>
                    </c:spPr>
                    <c:txPr>
                      <a:bodyPr/>
                      <a:lstStyle/>
                      <a:p>
                        <a:pPr>
                          <a:defRPr sz="2000" b="1" i="0" u="none" strike="noStrike" baseline="0">
                            <a:solidFill>
                              <a:srgbClr val="000000"/>
                            </a:solidFill>
                            <a:latin typeface="Calibri"/>
                            <a:ea typeface="Calibri"/>
                            <a:cs typeface="Calibri"/>
                          </a:defRPr>
                        </a:pPr>
                        <a:endParaRPr lang="el-GR"/>
                      </a:p>
                    </c:txPr>
                    <c:dLblPos val="outEnd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>
                          <c15:dlblFTEntry>
                            <c15:txfldGUID>{0AAEB7A2-28E4-466A-9267-FCEC8C6D242A}</c15:txfldGUID>
                            <c15:f>'tameia-EndofYear (ΤΣ-ΕΤΠΑ-ΕΚΤ)'!$I$8</c15:f>
                            <c15:dlblFieldTableCache>
                              <c:ptCount val="1"/>
                              <c:pt idx="0">
                                <c:v>0,0%</c:v>
                              </c:pt>
                            </c15:dlblFieldTableCache>
                          </c15:dlblFTEntry>
                        </c15:dlblFieldTable>
                        <c15:showDataLabelsRange val="0"/>
                      </c:ext>
                      <c:ext xmlns:c16="http://schemas.microsoft.com/office/drawing/2014/chart" uri="{C3380CC4-5D6E-409C-BE32-E72D297353CC}">
                        <c16:uniqueId val="{0000001D-80E5-493D-B84A-20D203AB1C44}"/>
                      </c:ext>
                    </c:extLst>
                  </c15:dLbl>
                </c15:categoryFilterException>
              </c15:categoryFilterExceptions>
            </c:ext>
            <c:ext xmlns:c16="http://schemas.microsoft.com/office/drawing/2014/chart" uri="{C3380CC4-5D6E-409C-BE32-E72D297353CC}">
              <c16:uniqueId val="{00000011-80E5-493D-B84A-20D203AB1C44}"/>
            </c:ext>
          </c:extLst>
        </c:ser>
        <c:ser>
          <c:idx val="4"/>
          <c:order val="4"/>
          <c:tx>
            <c:strRef>
              <c:f>'tameia-EndofYear (ΤΣ-ΕΤΠΑ-ΕΚΤ)'!$F$1</c:f>
              <c:strCache>
                <c:ptCount val="1"/>
                <c:pt idx="0">
                  <c:v>Πληρωμές</c:v>
                </c:pt>
              </c:strCache>
            </c:strRef>
          </c:tx>
          <c:spPr>
            <a:solidFill>
              <a:srgbClr val="D7191C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1.4532243415077202E-2"/>
                  <c:y val="8.4575759805725226E-3"/>
                </c:manualLayout>
              </c:layout>
              <c:tx>
                <c:strRef>
                  <c:f>'tameia-EndofYear (ΤΣ-ΕΤΠΑ-ΕΚΤ)'!$J$3</c:f>
                  <c:strCache>
                    <c:ptCount val="1"/>
                    <c:pt idx="0">
                      <c:v>4,6%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ysClr val="windowText" lastClr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{D7BAE8A4-6947-4DD2-8311-4D543C6058C5}</c15:txfldGUID>
                      <c15:f>'tameia-EndofYear (ΤΣ-ΕΤΠΑ-ΕΚΤ)'!$J$3</c15:f>
                      <c15:dlblFieldTableCache>
                        <c:ptCount val="1"/>
                        <c:pt idx="0">
                          <c:v>4,6%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2-80E5-493D-B84A-20D203AB1C44}"/>
                </c:ext>
              </c:extLst>
            </c:dLbl>
            <c:dLbl>
              <c:idx val="1"/>
              <c:layout>
                <c:manualLayout>
                  <c:x val="9.0826521344232521E-3"/>
                  <c:y val="7.365650542290836E-3"/>
                </c:manualLayout>
              </c:layout>
              <c:tx>
                <c:strRef>
                  <c:f>'tameia-EndofYear (ΤΣ-ΕΤΠΑ-ΕΚΤ)'!$J$4</c:f>
                  <c:strCache>
                    <c:ptCount val="1"/>
                    <c:pt idx="0">
                      <c:v>1,0%</c:v>
                    </c:pt>
                  </c:strCache>
                </c:strRef>
              </c:tx>
              <c:spPr/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ysClr val="windowText" lastClr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{3C218419-2A79-44EA-9C65-F24F96E96D77}</c15:txfldGUID>
                      <c15:f>'tameia-EndofYear (ΤΣ-ΕΤΠΑ-ΕΚΤ)'!$J$4</c15:f>
                      <c15:dlblFieldTableCache>
                        <c:ptCount val="1"/>
                        <c:pt idx="0">
                          <c:v>1,0%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3-80E5-493D-B84A-20D203AB1C4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80E5-493D-B84A-20D203AB1C44}"/>
                </c:ext>
              </c:extLst>
            </c:dLbl>
            <c:dLbl>
              <c:idx val="3"/>
              <c:delete val="1"/>
              <c:extLst xmlns:c15="http://schemas.microsoft.com/office/drawing/2012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80E5-493D-B84A-20D203AB1C44}"/>
                </c:ext>
              </c:extLst>
            </c:dLbl>
            <c:dLbl>
              <c:idx val="4"/>
              <c:tx>
                <c:strRef>
                  <c:f>'tameia-EndofYear (ΤΣ-ΕΤΠΑ-ΕΚΤ)'!$J$8</c:f>
                  <c:strCache>
                    <c:ptCount val="1"/>
                    <c:pt idx="0">
                      <c:v>0,0%</c:v>
                    </c:pt>
                  </c:strCache>
                </c:strRef>
              </c:tx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2000" b="1" i="0" u="none" strike="noStrike" baseline="0">
                      <a:solidFill>
                        <a:sysClr val="windowText" lastClr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l-GR"/>
                </a:p>
              </c:tx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>
                    <c15:dlblFTEntry>
                      <c15:txfldGUID>{2651F224-FE6C-42A1-99C3-0D67D5F6EDBC}</c15:txfldGUID>
                      <c15:f>'tameia-EndofYear (ΤΣ-ΕΤΠΑ-ΕΚΤ)'!$J$8</c15:f>
                      <c15:dlblFieldTableCache>
                        <c:ptCount val="1"/>
                        <c:pt idx="0">
                          <c:v>0,0%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6-80E5-493D-B84A-20D203AB1C44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 i="0" u="none" strike="noStrike" baseline="0">
                    <a:solidFill>
                      <a:sysClr val="windowText" lastClr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extLst>
                <c:ext xmlns:c15="http://schemas.microsoft.com/office/drawing/2012/chart" uri="{02D57815-91ED-43cb-92C2-25804820EDAC}">
                  <c15:fullRef>
                    <c15:sqref>'tameia-EndofYear (ΤΣ-ΕΤΠΑ-ΕΚΤ)'!$A$3:$A$8</c15:sqref>
                  </c15:fullRef>
                </c:ext>
              </c:extLst>
              <c:f>('tameia-EndofYear (ΤΣ-ΕΤΠΑ-ΕΚΤ)'!$A$3:$A$5,'tameia-EndofYear (ΤΣ-ΕΤΠΑ-ΕΚΤ)'!$A$7)</c:f>
              <c:strCache>
                <c:ptCount val="4"/>
                <c:pt idx="0">
                  <c:v>ΤΣ</c:v>
                </c:pt>
                <c:pt idx="1">
                  <c:v>ΕΤΠΑ</c:v>
                </c:pt>
                <c:pt idx="2">
                  <c:v>ΕΚΤ+</c:v>
                </c:pt>
                <c:pt idx="3">
                  <c:v>ΤΔΜ</c:v>
                </c:pt>
              </c:strCache>
            </c:strRef>
          </c:cat>
          <c:val>
            <c:numRef>
              <c:extLst>
                <c:ext xmlns:c15="http://schemas.microsoft.com/office/drawing/2012/chart" uri="{02D57815-91ED-43cb-92C2-25804820EDAC}">
                  <c15:fullRef>
                    <c15:sqref>'tameia-EndofYear (ΤΣ-ΕΤΠΑ-ΕΚΤ)'!$F$3:$F$8</c15:sqref>
                  </c15:fullRef>
                </c:ext>
              </c:extLst>
              <c:f>('tameia-EndofYear (ΤΣ-ΕΤΠΑ-ΕΚΤ)'!$F$3:$F$5,'tameia-EndofYear (ΤΣ-ΕΤΠΑ-ΕΚΤ)'!$F$7)</c:f>
              <c:numCache>
                <c:formatCode>#,##0</c:formatCode>
                <c:ptCount val="4"/>
                <c:pt idx="0">
                  <c:v>157.830849</c:v>
                </c:pt>
                <c:pt idx="1">
                  <c:v>133.18499700000001</c:v>
                </c:pt>
                <c:pt idx="2">
                  <c:v>12.827344</c:v>
                </c:pt>
                <c:pt idx="3">
                  <c:v>0</c:v>
                </c:pt>
              </c:numCache>
            </c:numRef>
          </c:val>
          <c:extLst>
            <c:ext xmlns:c15="http://schemas.microsoft.com/office/drawing/2012/chart" uri="{02D57815-91ED-43cb-92C2-25804820EDAC}">
              <c15:categoryFilterExceptions>
                <c15:categoryFilterException>
                  <c15:sqref>'tameia-EndofYear (ΤΣ-ΕΤΠΑ-ΕΚΤ)'!$F$6</c15:sqref>
                  <c15:dLbl>
                    <c:idx val="2"/>
                    <c:layout>
                      <c:manualLayout>
                        <c:x val="1.0899182561307902E-2"/>
                        <c:y val="1.2043809944317708E-2"/>
                      </c:manualLayout>
                    </c:layout>
                    <c:tx>
                      <c:strRef>
                        <c:f>'tameia-EndofYear (ΤΣ-ΕΤΠΑ-ΕΚΤ)'!$J$6</c:f>
                        <c:strCache>
                          <c:ptCount val="1"/>
                          <c:pt idx="0">
                            <c:v>0,0%</c:v>
                          </c:pt>
                        </c:strCache>
                      </c:strRef>
                    </c:tx>
                    <c:spPr/>
                    <c:txPr>
                      <a:bodyPr/>
                      <a:lstStyle/>
                      <a:p>
                        <a:pPr>
                          <a:defRPr sz="2000" b="1" i="0" u="none" strike="noStrike" baseline="0">
                            <a:solidFill>
                              <a:sysClr val="windowText" lastClr="000000"/>
                            </a:solidFill>
                            <a:latin typeface="Calibri"/>
                            <a:ea typeface="Calibri"/>
                            <a:cs typeface="Calibri"/>
                          </a:defRPr>
                        </a:pPr>
                        <a:endParaRPr lang="el-GR"/>
                      </a:p>
                    </c:txPr>
                    <c:dLblPos val="outEnd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>
                          <c15:dlblFTEntry>
                            <c15:txfldGUID>{C2E5CAD3-F5DE-439D-B929-03AAE552B1B3}</c15:txfldGUID>
                            <c15:f>'tameia-EndofYear (ΤΣ-ΕΤΠΑ-ΕΚΤ)'!$J$6</c15:f>
                            <c15:dlblFieldTableCache>
                              <c:ptCount val="1"/>
                              <c:pt idx="0">
                                <c:v>0,0%</c:v>
                              </c:pt>
                            </c15:dlblFieldTableCache>
                          </c15:dlblFTEntry>
                        </c15:dlblFieldTable>
                        <c15:showDataLabelsRange val="0"/>
                      </c:ext>
                      <c:ext xmlns:c16="http://schemas.microsoft.com/office/drawing/2014/chart" uri="{C3380CC4-5D6E-409C-BE32-E72D297353CC}">
                        <c16:uniqueId val="{0000001E-80E5-493D-B84A-20D203AB1C44}"/>
                      </c:ext>
                    </c:extLst>
                  </c15:dLbl>
                </c15:categoryFilterException>
                <c15:categoryFilterException>
                  <c15:sqref>'tameia-EndofYear (ΤΣ-ΕΤΠΑ-ΕΚΤ)'!$F$8</c15:sqref>
                  <c15:dLbl>
                    <c:idx val="3"/>
                    <c:layout>
                      <c:manualLayout>
                        <c:x val="1.0899182561307902E-2"/>
                        <c:y val="3.6880319866558738E-3"/>
                      </c:manualLayout>
                    </c:layout>
                    <c:tx>
                      <c:strRef>
                        <c:f>'tameia-EndofYear (ΤΣ-ΕΤΠΑ-ΕΚΤ)'!$J$8</c:f>
                        <c:strCache>
                          <c:ptCount val="1"/>
                          <c:pt idx="0">
                            <c:v>0,0%</c:v>
                          </c:pt>
                        </c:strCache>
                      </c:strRef>
                    </c:tx>
                    <c:spPr>
                      <a:noFill/>
                      <a:ln w="25400">
                        <a:noFill/>
                      </a:ln>
                    </c:spPr>
                    <c:txPr>
                      <a:bodyPr/>
                      <a:lstStyle/>
                      <a:p>
                        <a:pPr>
                          <a:defRPr sz="2000" b="1" i="0" u="none" strike="noStrike" baseline="0">
                            <a:solidFill>
                              <a:sysClr val="windowText" lastClr="000000"/>
                            </a:solidFill>
                            <a:latin typeface="Calibri"/>
                            <a:ea typeface="Calibri"/>
                            <a:cs typeface="Calibri"/>
                          </a:defRPr>
                        </a:pPr>
                        <a:endParaRPr lang="el-GR"/>
                      </a:p>
                    </c:txPr>
                    <c:dLblPos val="outEnd"/>
                    <c:showLegendKey val="0"/>
                    <c:showVal val="0"/>
                    <c:showCatName val="0"/>
                    <c:showSerName val="0"/>
                    <c:showPercent val="0"/>
                    <c:showBubbleSize val="0"/>
                    <c:extLst>
                      <c:ext uri="{CE6537A1-D6FC-4f65-9D91-7224C49458BB}">
                        <c15:dlblFieldTable>
                          <c15:dlblFTEntry>
                            <c15:txfldGUID>{7B2E1F24-5911-4509-BC35-79D59BA3BD30}</c15:txfldGUID>
                            <c15:f>'tameia-EndofYear (ΤΣ-ΕΤΠΑ-ΕΚΤ)'!$J$8</c15:f>
                            <c15:dlblFieldTableCache>
                              <c:ptCount val="1"/>
                              <c:pt idx="0">
                                <c:v>0,0%</c:v>
                              </c:pt>
                            </c15:dlblFieldTableCache>
                          </c15:dlblFTEntry>
                        </c15:dlblFieldTable>
                        <c15:showDataLabelsRange val="0"/>
                      </c:ext>
                      <c:ext xmlns:c16="http://schemas.microsoft.com/office/drawing/2014/chart" uri="{C3380CC4-5D6E-409C-BE32-E72D297353CC}">
                        <c16:uniqueId val="{0000001F-80E5-493D-B84A-20D203AB1C44}"/>
                      </c:ext>
                    </c:extLst>
                  </c15:dLbl>
                </c15:categoryFilterException>
              </c15:categoryFilterExceptions>
            </c:ext>
            <c:ext xmlns:c16="http://schemas.microsoft.com/office/drawing/2014/chart" uri="{C3380CC4-5D6E-409C-BE32-E72D297353CC}">
              <c16:uniqueId val="{00000017-80E5-493D-B84A-20D203AB1C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44"/>
        <c:axId val="1245136239"/>
        <c:axId val="1"/>
      </c:barChart>
      <c:catAx>
        <c:axId val="12451362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l-GR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ax val="15000"/>
          <c:min val="0"/>
        </c:scaling>
        <c:delete val="0"/>
        <c:axPos val="l"/>
        <c:majorGridlines>
          <c:spPr>
            <a:ln w="19050">
              <a:solidFill>
                <a:schemeClr val="bg1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 algn="ctr">
                  <a:defRPr sz="2000" b="0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l-GR" sz="2000"/>
                  <a:t>Ποσά σε εκ. Ευρώ</a:t>
                </a:r>
              </a:p>
            </c:rich>
          </c:tx>
          <c:layout>
            <c:manualLayout>
              <c:xMode val="edge"/>
              <c:yMode val="edge"/>
              <c:x val="3.7529367465124967E-2"/>
              <c:y val="0.59351922574194482"/>
            </c:manualLayout>
          </c:layout>
          <c:overlay val="0"/>
        </c:title>
        <c:numFmt formatCode="#,##0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l-GR"/>
          </a:p>
        </c:txPr>
        <c:crossAx val="1245136239"/>
        <c:crosses val="autoZero"/>
        <c:crossBetween val="between"/>
      </c:valAx>
      <c:dTable>
        <c:showHorzBorder val="1"/>
        <c:showVertBorder val="0"/>
        <c:showOutline val="0"/>
        <c:showKeys val="1"/>
        <c:txPr>
          <a:bodyPr/>
          <a:lstStyle/>
          <a:p>
            <a:pPr rtl="0">
              <a:defRPr sz="20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l-GR"/>
          </a:p>
        </c:txPr>
      </c:dTable>
      <c:spPr>
        <a:solidFill>
          <a:schemeClr val="bg1">
            <a:lumMod val="95000"/>
          </a:schemeClr>
        </a:solidFill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l-G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330803183783035"/>
          <c:y val="3.4029372439423701E-2"/>
          <c:w val="0.8516473020886024"/>
          <c:h val="0.729988256578057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'Sheet1 (2)'!$B$1</c:f>
              <c:strCache>
                <c:ptCount val="1"/>
                <c:pt idx="0">
                  <c:v>ΔΕΣΜΕΥΣΕΙΣ</c:v>
                </c:pt>
              </c:strCache>
            </c:strRef>
          </c:tx>
          <c:spPr>
            <a:solidFill>
              <a:srgbClr val="2C7BB6"/>
            </a:solidFill>
            <a:ln>
              <a:noFill/>
            </a:ln>
            <a:effectLst/>
          </c:spPr>
          <c:invertIfNegative val="0"/>
          <c:cat>
            <c:strRef>
              <c:f>'Sheet1 (2)'!$A$2:$A$7</c:f>
              <c:strCache>
                <c:ptCount val="6"/>
                <c:pt idx="0">
                  <c:v>Σ.Π. 1 
(Εξυπνότερη Ευρώπη)</c:v>
                </c:pt>
                <c:pt idx="1">
                  <c:v>Σ.Π. 2 
(Πιο Πράσινη Ευρώπη)</c:v>
                </c:pt>
                <c:pt idx="2">
                  <c:v>Σ.Π. 3 
(Πιο Συνδεδεμένη Ευρώπη)</c:v>
                </c:pt>
                <c:pt idx="3">
                  <c:v>Σ.Π. 4 
(Πιο Κοινωνική Ευρώπη)</c:v>
                </c:pt>
                <c:pt idx="4">
                  <c:v>Σ.Π. 5
 (Ευρώπη Πιο Κοντά στους Πολίτες)</c:v>
                </c:pt>
                <c:pt idx="5">
                  <c:v>Δίκαιη Μετάβαση</c:v>
                </c:pt>
              </c:strCache>
            </c:strRef>
          </c:cat>
          <c:val>
            <c:numRef>
              <c:f>'Sheet1 (2)'!$B$2:$B$7</c:f>
              <c:numCache>
                <c:formatCode>#,##0</c:formatCode>
                <c:ptCount val="6"/>
                <c:pt idx="0">
                  <c:v>5085.4311639999996</c:v>
                </c:pt>
                <c:pt idx="1">
                  <c:v>6654.5132919999996</c:v>
                </c:pt>
                <c:pt idx="2">
                  <c:v>2141.996185</c:v>
                </c:pt>
                <c:pt idx="3">
                  <c:v>7927.7007080000003</c:v>
                </c:pt>
                <c:pt idx="4">
                  <c:v>1461.6366479999999</c:v>
                </c:pt>
                <c:pt idx="5">
                  <c:v>1564.5552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5F-4D6F-8E18-A59856F79864}"/>
            </c:ext>
          </c:extLst>
        </c:ser>
        <c:ser>
          <c:idx val="2"/>
          <c:order val="2"/>
          <c:tx>
            <c:strRef>
              <c:f>'Sheet1 (2)'!$D$1</c:f>
              <c:strCache>
                <c:ptCount val="1"/>
                <c:pt idx="0">
                  <c:v>ΕΝΤΑΞΕΙΣ</c:v>
                </c:pt>
              </c:strCache>
            </c:strRef>
          </c:tx>
          <c:spPr>
            <a:solidFill>
              <a:srgbClr val="FFFFBF"/>
            </a:solidFill>
            <a:ln>
              <a:solidFill>
                <a:srgbClr val="7F7F7F"/>
              </a:solidFill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D5F-4D6F-8E18-A59856F79864}"/>
                </c:ext>
              </c:extLst>
            </c:dLbl>
            <c:dLbl>
              <c:idx val="1"/>
              <c:layout>
                <c:manualLayout>
                  <c:x val="2.2695033433179568E-2"/>
                  <c:y val="-4.5977011494252949E-2"/>
                </c:manualLayout>
              </c:layout>
              <c:tx>
                <c:strRef>
                  <c:f>'Sheet1 (2)'!$G$3</c:f>
                  <c:strCache>
                    <c:ptCount val="1"/>
                    <c:pt idx="0">
                      <c:v>26,6%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{50568599-0135-4314-81E3-AF200626E7BC}</c15:txfldGUID>
                      <c15:f>'Sheet1 (2)'!$G$3</c15:f>
                      <c15:dlblFieldTableCache>
                        <c:ptCount val="1"/>
                        <c:pt idx="0">
                          <c:v>26,6%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2-0D5F-4D6F-8E18-A59856F79864}"/>
                </c:ext>
              </c:extLst>
            </c:dLbl>
            <c:dLbl>
              <c:idx val="2"/>
              <c:layout>
                <c:manualLayout>
                  <c:x val="1.8156026746543652E-2"/>
                  <c:y val="-2.5078369905956188E-2"/>
                </c:manualLayout>
              </c:layout>
              <c:tx>
                <c:strRef>
                  <c:f>'Sheet1 (2)'!$G$4</c:f>
                  <c:strCache>
                    <c:ptCount val="1"/>
                    <c:pt idx="0">
                      <c:v>13,1%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{DC1182CD-B229-421B-8028-ACF5181D981B}</c15:txfldGUID>
                      <c15:f>'Sheet1 (2)'!$G$4</c15:f>
                      <c15:dlblFieldTableCache>
                        <c:ptCount val="1"/>
                        <c:pt idx="0">
                          <c:v>13,1%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3-0D5F-4D6F-8E18-A59856F79864}"/>
                </c:ext>
              </c:extLst>
            </c:dLbl>
            <c:dLbl>
              <c:idx val="3"/>
              <c:layout>
                <c:manualLayout>
                  <c:x val="1.5886523403225696E-2"/>
                  <c:y val="-7.6627467283380521E-17"/>
                </c:manualLayout>
              </c:layout>
              <c:tx>
                <c:strRef>
                  <c:f>'Sheet1 (2)'!$G$5</c:f>
                  <c:strCache>
                    <c:ptCount val="1"/>
                    <c:pt idx="0">
                      <c:v>13,2%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{AF370B5F-608B-4211-B9F3-B09504EE474F}</c15:txfldGUID>
                      <c15:f>'Sheet1 (2)'!$G$5</c15:f>
                      <c15:dlblFieldTableCache>
                        <c:ptCount val="1"/>
                        <c:pt idx="0">
                          <c:v>13,2%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4-0D5F-4D6F-8E18-A59856F7986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D5F-4D6F-8E18-A59856F79864}"/>
                </c:ext>
              </c:extLst>
            </c:dLbl>
            <c:dLbl>
              <c:idx val="5"/>
              <c:layout>
                <c:manualLayout>
                  <c:x val="1.5886523403225529E-2"/>
                  <c:y val="-8.3594566353187051E-3"/>
                </c:manualLayout>
              </c:layout>
              <c:tx>
                <c:strRef>
                  <c:f>'Sheet1 (2)'!$G$7</c:f>
                  <c:strCache>
                    <c:ptCount val="1"/>
                    <c:pt idx="0">
                      <c:v>9,3%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{4C054E83-80FD-4938-BB1E-92EFB04A0D15}</c15:txfldGUID>
                      <c15:f>'Sheet1 (2)'!$G$7</c15:f>
                      <c15:dlblFieldTableCache>
                        <c:ptCount val="1"/>
                        <c:pt idx="0">
                          <c:v>9,3%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6-0D5F-4D6F-8E18-A59856F798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'Sheet1 (2)'!$A$2:$A$7</c:f>
              <c:strCache>
                <c:ptCount val="6"/>
                <c:pt idx="0">
                  <c:v>Σ.Π. 1 
(Εξυπνότερη Ευρώπη)</c:v>
                </c:pt>
                <c:pt idx="1">
                  <c:v>Σ.Π. 2 
(Πιο Πράσινη Ευρώπη)</c:v>
                </c:pt>
                <c:pt idx="2">
                  <c:v>Σ.Π. 3 
(Πιο Συνδεδεμένη Ευρώπη)</c:v>
                </c:pt>
                <c:pt idx="3">
                  <c:v>Σ.Π. 4 
(Πιο Κοινωνική Ευρώπη)</c:v>
                </c:pt>
                <c:pt idx="4">
                  <c:v>Σ.Π. 5
 (Ευρώπη Πιο Κοντά στους Πολίτες)</c:v>
                </c:pt>
                <c:pt idx="5">
                  <c:v>Δίκαιη Μετάβαση</c:v>
                </c:pt>
              </c:strCache>
            </c:strRef>
          </c:cat>
          <c:val>
            <c:numRef>
              <c:f>'Sheet1 (2)'!$D$2:$D$7</c:f>
              <c:numCache>
                <c:formatCode>#,##0</c:formatCode>
                <c:ptCount val="6"/>
                <c:pt idx="0">
                  <c:v>63.739884050000001</c:v>
                </c:pt>
                <c:pt idx="1">
                  <c:v>1768.98780098</c:v>
                </c:pt>
                <c:pt idx="2">
                  <c:v>280.37025425000002</c:v>
                </c:pt>
                <c:pt idx="3">
                  <c:v>1049.2205003200002</c:v>
                </c:pt>
                <c:pt idx="4">
                  <c:v>13.275039640000001</c:v>
                </c:pt>
                <c:pt idx="5">
                  <c:v>144.81236050000001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D5F-4D6F-8E18-A59856F79864}"/>
            </c:ext>
          </c:extLst>
        </c:ser>
        <c:ser>
          <c:idx val="3"/>
          <c:order val="3"/>
          <c:tx>
            <c:strRef>
              <c:f>'Sheet1 (2)'!$E$1</c:f>
              <c:strCache>
                <c:ptCount val="1"/>
                <c:pt idx="0">
                  <c:v>ΣΥΜΒΑΣΕΙΣ</c:v>
                </c:pt>
              </c:strCache>
            </c:strRef>
          </c:tx>
          <c:spPr>
            <a:solidFill>
              <a:srgbClr val="FDAE61"/>
            </a:solidFill>
            <a:ln>
              <a:solidFill>
                <a:srgbClr val="7F7F7F"/>
              </a:solidFill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0D5F-4D6F-8E18-A59856F79864}"/>
                </c:ext>
              </c:extLst>
            </c:dLbl>
            <c:dLbl>
              <c:idx val="1"/>
              <c:layout>
                <c:manualLayout>
                  <c:x val="2.9503543463133396E-2"/>
                  <c:y val="1.2539184952977903E-2"/>
                </c:manualLayout>
              </c:layout>
              <c:tx>
                <c:strRef>
                  <c:f>'Sheet1 (2)'!$H$3</c:f>
                  <c:strCache>
                    <c:ptCount val="1"/>
                    <c:pt idx="0">
                      <c:v>21,9%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{204E519D-7225-42BE-8607-43CEDC60B21B}</c15:txfldGUID>
                      <c15:f>'Sheet1 (2)'!$H$3</c15:f>
                      <c15:dlblFieldTableCache>
                        <c:ptCount val="1"/>
                        <c:pt idx="0">
                          <c:v>21,9%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9-0D5F-4D6F-8E18-A59856F79864}"/>
                </c:ext>
              </c:extLst>
            </c:dLbl>
            <c:dLbl>
              <c:idx val="2"/>
              <c:layout>
                <c:manualLayout>
                  <c:x val="2.7234040119815398E-2"/>
                  <c:y val="1.671891327063741E-2"/>
                </c:manualLayout>
              </c:layout>
              <c:tx>
                <c:strRef>
                  <c:f>'Sheet1 (2)'!$H$4</c:f>
                  <c:strCache>
                    <c:ptCount val="1"/>
                    <c:pt idx="0">
                      <c:v>12,5%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{EDE87700-F16D-4B72-86ED-0BE86AB3A169}</c15:txfldGUID>
                      <c15:f>'Sheet1 (2)'!$H$4</c15:f>
                      <c15:dlblFieldTableCache>
                        <c:ptCount val="1"/>
                        <c:pt idx="0">
                          <c:v>12,5%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A-0D5F-4D6F-8E18-A59856F79864}"/>
                </c:ext>
              </c:extLst>
            </c:dLbl>
            <c:dLbl>
              <c:idx val="3"/>
              <c:layout>
                <c:manualLayout>
                  <c:x val="2.2695033433179485E-2"/>
                  <c:y val="2.0898641588296608E-2"/>
                </c:manualLayout>
              </c:layout>
              <c:tx>
                <c:strRef>
                  <c:f>'Sheet1 (2)'!$H$5</c:f>
                  <c:strCache>
                    <c:ptCount val="1"/>
                    <c:pt idx="0">
                      <c:v>9,4%</c:v>
                    </c:pt>
                  </c:strCache>
                </c:strRef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l-G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{A15769AC-9505-45EB-A792-56EF0895DC31}</c15:txfldGUID>
                      <c15:f>'Sheet1 (2)'!$H$5</c15:f>
                      <c15:dlblFieldTableCache>
                        <c:ptCount val="1"/>
                        <c:pt idx="0">
                          <c:v>9,4%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0B-0D5F-4D6F-8E18-A59856F7986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0D5F-4D6F-8E18-A59856F7986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0D5F-4D6F-8E18-A59856F798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'Sheet1 (2)'!$A$2:$A$7</c:f>
              <c:strCache>
                <c:ptCount val="6"/>
                <c:pt idx="0">
                  <c:v>Σ.Π. 1 
(Εξυπνότερη Ευρώπη)</c:v>
                </c:pt>
                <c:pt idx="1">
                  <c:v>Σ.Π. 2 
(Πιο Πράσινη Ευρώπη)</c:v>
                </c:pt>
                <c:pt idx="2">
                  <c:v>Σ.Π. 3 
(Πιο Συνδεδεμένη Ευρώπη)</c:v>
                </c:pt>
                <c:pt idx="3">
                  <c:v>Σ.Π. 4 
(Πιο Κοινωνική Ευρώπη)</c:v>
                </c:pt>
                <c:pt idx="4">
                  <c:v>Σ.Π. 5
 (Ευρώπη Πιο Κοντά στους Πολίτες)</c:v>
                </c:pt>
                <c:pt idx="5">
                  <c:v>Δίκαιη Μετάβαση</c:v>
                </c:pt>
              </c:strCache>
            </c:strRef>
          </c:cat>
          <c:val>
            <c:numRef>
              <c:f>'Sheet1 (2)'!$E$2:$E$7</c:f>
              <c:numCache>
                <c:formatCode>#,##0</c:formatCode>
                <c:ptCount val="6"/>
                <c:pt idx="0">
                  <c:v>4.4422418800000001</c:v>
                </c:pt>
                <c:pt idx="1">
                  <c:v>1455.1784770499999</c:v>
                </c:pt>
                <c:pt idx="2">
                  <c:v>267.33728947999998</c:v>
                </c:pt>
                <c:pt idx="3">
                  <c:v>747.61493268000004</c:v>
                </c:pt>
                <c:pt idx="4">
                  <c:v>0.44217000000000001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0D5F-4D6F-8E18-A59856F79864}"/>
            </c:ext>
          </c:extLst>
        </c:ser>
        <c:ser>
          <c:idx val="4"/>
          <c:order val="4"/>
          <c:tx>
            <c:strRef>
              <c:f>'Sheet1 (2)'!$F$1</c:f>
              <c:strCache>
                <c:ptCount val="1"/>
                <c:pt idx="0">
                  <c:v>ΠΛΗΡΩΜΕΣ</c:v>
                </c:pt>
              </c:strCache>
            </c:strRef>
          </c:tx>
          <c:spPr>
            <a:solidFill>
              <a:srgbClr val="D7191C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0D5F-4D6F-8E18-A59856F79864}"/>
                </c:ext>
              </c:extLst>
            </c:dLbl>
            <c:dLbl>
              <c:idx val="1"/>
              <c:layout>
                <c:manualLayout>
                  <c:x val="1.5044666073567232E-2"/>
                  <c:y val="0"/>
                </c:manualLayout>
              </c:layout>
              <c:tx>
                <c:strRef>
                  <c:f>'Sheet1 (2)'!$I$3</c:f>
                  <c:strCache>
                    <c:ptCount val="1"/>
                    <c:pt idx="0">
                      <c:v>3,1%</c:v>
                    </c:pt>
                  </c:strCache>
                </c:strRef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>
                    <c15:dlblFTEntry>
                      <c15:txfldGUID>{5F83FBBF-BAA6-4E8B-965D-A50F392599AD}</c15:txfldGUID>
                      <c15:f>'Sheet1 (2)'!$I$3</c15:f>
                      <c15:dlblFieldTableCache>
                        <c:ptCount val="1"/>
                        <c:pt idx="0">
                          <c:v>3,1%</c:v>
                        </c:pt>
                      </c15:dlblFieldTableCache>
                    </c15:dlblFTEntry>
                  </c15:dlblFieldTable>
                  <c15:showDataLabelsRange val="0"/>
                </c:ext>
                <c:ext xmlns:c16="http://schemas.microsoft.com/office/drawing/2014/chart" uri="{C3380CC4-5D6E-409C-BE32-E72D297353CC}">
                  <c16:uniqueId val="{00000010-0D5F-4D6F-8E18-A59856F7986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0D5F-4D6F-8E18-A59856F7986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0D5F-4D6F-8E18-A59856F7986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0D5F-4D6F-8E18-A59856F7986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0D5F-4D6F-8E18-A59856F7986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'Sheet1 (2)'!$A$2:$A$7</c:f>
              <c:strCache>
                <c:ptCount val="6"/>
                <c:pt idx="0">
                  <c:v>Σ.Π. 1 
(Εξυπνότερη Ευρώπη)</c:v>
                </c:pt>
                <c:pt idx="1">
                  <c:v>Σ.Π. 2 
(Πιο Πράσινη Ευρώπη)</c:v>
                </c:pt>
                <c:pt idx="2">
                  <c:v>Σ.Π. 3 
(Πιο Συνδεδεμένη Ευρώπη)</c:v>
                </c:pt>
                <c:pt idx="3">
                  <c:v>Σ.Π. 4 
(Πιο Κοινωνική Ευρώπη)</c:v>
                </c:pt>
                <c:pt idx="4">
                  <c:v>Σ.Π. 5
 (Ευρώπη Πιο Κοντά στους Πολίτες)</c:v>
                </c:pt>
                <c:pt idx="5">
                  <c:v>Δίκαιη Μετάβαση</c:v>
                </c:pt>
              </c:strCache>
            </c:strRef>
          </c:cat>
          <c:val>
            <c:numRef>
              <c:f>'Sheet1 (2)'!$F$2:$F$7</c:f>
              <c:numCache>
                <c:formatCode>#,##0</c:formatCode>
                <c:ptCount val="6"/>
                <c:pt idx="0">
                  <c:v>0.69330671999999993</c:v>
                </c:pt>
                <c:pt idx="1">
                  <c:v>206.65326245</c:v>
                </c:pt>
                <c:pt idx="2">
                  <c:v>30.903508930000001</c:v>
                </c:pt>
                <c:pt idx="3">
                  <c:v>50.644283530000003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0D5F-4D6F-8E18-A59856F798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overlap val="44"/>
        <c:axId val="1450573504"/>
        <c:axId val="1450550624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'Sheet1 (2)'!$C$1</c15:sqref>
                        </c15:formulaRef>
                      </c:ext>
                    </c:extLst>
                    <c:strCache>
                      <c:ptCount val="1"/>
                      <c:pt idx="0">
                        <c:v>ΠΛΗΘΟΣ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'Sheet1 (2)'!$A$2:$A$7</c15:sqref>
                        </c15:formulaRef>
                      </c:ext>
                    </c:extLst>
                    <c:strCache>
                      <c:ptCount val="6"/>
                      <c:pt idx="0">
                        <c:v>Σ.Π. 1 
(Εξυπνότερη Ευρώπη)</c:v>
                      </c:pt>
                      <c:pt idx="1">
                        <c:v>Σ.Π. 2 
(Πιο Πράσινη Ευρώπη)</c:v>
                      </c:pt>
                      <c:pt idx="2">
                        <c:v>Σ.Π. 3 
(Πιο Συνδεδεμένη Ευρώπη)</c:v>
                      </c:pt>
                      <c:pt idx="3">
                        <c:v>Σ.Π. 4 
(Πιο Κοινωνική Ευρώπη)</c:v>
                      </c:pt>
                      <c:pt idx="4">
                        <c:v>Σ.Π. 5
 (Ευρώπη Πιο Κοντά στους Πολίτες)</c:v>
                      </c:pt>
                      <c:pt idx="5">
                        <c:v>Δίκαιη Μετάβαση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'Sheet1 (2)'!$C$2:$C$7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177</c:v>
                      </c:pt>
                      <c:pt idx="1">
                        <c:v>84</c:v>
                      </c:pt>
                      <c:pt idx="2">
                        <c:v>10</c:v>
                      </c:pt>
                      <c:pt idx="3">
                        <c:v>528</c:v>
                      </c:pt>
                      <c:pt idx="4">
                        <c:v>17</c:v>
                      </c:pt>
                      <c:pt idx="5">
                        <c:v>20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16-0D5F-4D6F-8E18-A59856F79864}"/>
                  </c:ext>
                </c:extLst>
              </c15:ser>
            </c15:filteredBarSeries>
          </c:ext>
        </c:extLst>
      </c:barChart>
      <c:catAx>
        <c:axId val="1450573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450550624"/>
        <c:crosses val="autoZero"/>
        <c:auto val="1"/>
        <c:lblAlgn val="ctr"/>
        <c:lblOffset val="100"/>
        <c:noMultiLvlLbl val="0"/>
      </c:catAx>
      <c:valAx>
        <c:axId val="1450550624"/>
        <c:scaling>
          <c:orientation val="minMax"/>
        </c:scaling>
        <c:delete val="0"/>
        <c:axPos val="l"/>
        <c:majorGridlines>
          <c:spPr>
            <a:ln w="19050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450573504"/>
        <c:crosses val="autoZero"/>
        <c:crossBetween val="between"/>
      </c:valAx>
      <c:dTable>
        <c:showHorzBorder val="1"/>
        <c:showVertBorder val="0"/>
        <c:showOutline val="0"/>
        <c:showKeys val="1"/>
        <c:spPr>
          <a:noFill/>
          <a:ln w="9525" cap="flat" cmpd="sng" algn="ctr">
            <a:solidFill>
              <a:schemeClr val="bg1">
                <a:lumMod val="50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</c:dTable>
      <c:spPr>
        <a:solidFill>
          <a:srgbClr val="F2F2F2"/>
        </a:solidFill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0.03186</cdr:x>
      <cdr:y>0.38963</cdr:y>
    </cdr:from>
    <cdr:to>
      <cdr:x>0.07188</cdr:x>
      <cdr:y>0.61037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5234" y="4470381"/>
          <a:ext cx="2158266" cy="83665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marL="0" marR="0" lvl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l-GR" sz="2000" b="0" i="0" baseline="0" dirty="0">
              <a:effectLst/>
              <a:latin typeface="+mn-lt"/>
              <a:ea typeface="+mn-ea"/>
              <a:cs typeface="+mn-cs"/>
            </a:rPr>
            <a:t>Ποσά σε εκ. Ευρώ</a:t>
          </a:r>
          <a:endParaRPr lang="el-GR" sz="2000" dirty="0">
            <a:effectLst/>
          </a:endParaRPr>
        </a:p>
        <a:p xmlns:a="http://schemas.openxmlformats.org/drawingml/2006/main">
          <a:endParaRPr lang="el-GR" sz="20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85BDC8-5624-B640-A51D-7D100401FBD8}" type="datetimeFigureOut">
              <a:rPr lang="el-GR" smtClean="0"/>
              <a:t>27/11/2023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701675" y="1143000"/>
            <a:ext cx="54546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230455-3940-E94B-B680-5585781AEA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9146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6752D1B5-BA53-6481-474E-2EE7A6D1F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8AEA9-71C6-468C-BEB2-7FB1CAECB70F}" type="datetimeFigureOut">
              <a:rPr lang="el-GR" smtClean="0"/>
              <a:t>27/11/2023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DB707AFC-FF13-3D18-A576-6BFF1AD4D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EBA11A37-CB44-6D2D-E490-97C6255F4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DC26-6129-45E6-B3DE-8F39747A7F71}" type="slidenum">
              <a:rPr lang="el-GR" smtClean="0"/>
              <a:t>‹#›</a:t>
            </a:fld>
            <a:endParaRPr lang="el-GR"/>
          </a:p>
        </p:txBody>
      </p:sp>
      <p:sp>
        <p:nvSpPr>
          <p:cNvPr id="7" name="Θέση τίτλου 1">
            <a:extLst>
              <a:ext uri="{FF2B5EF4-FFF2-40B4-BE49-F238E27FC236}">
                <a16:creationId xmlns:a16="http://schemas.microsoft.com/office/drawing/2014/main" id="{7E16175E-F3D0-4B46-2EE5-9C896A109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758" y="1775281"/>
            <a:ext cx="20906602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3135145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2538F63-D0B7-F242-B11E-217E108FB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468" y="730251"/>
            <a:ext cx="20906602" cy="265112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9BEDE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2873937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819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84F22B7-AABD-BD40-B43B-EEBB5BFCB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9627" y="914400"/>
            <a:ext cx="7817881" cy="3200400"/>
          </a:xfrm>
          <a:prstGeom prst="rect">
            <a:avLst/>
          </a:prstGeom>
        </p:spPr>
        <p:txBody>
          <a:bodyPr anchor="b"/>
          <a:lstStyle>
            <a:lvl1pPr>
              <a:defRPr sz="6362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3C8B233-910C-2646-8277-96769BD5B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04961" y="1974851"/>
            <a:ext cx="12271266" cy="9747250"/>
          </a:xfrm>
          <a:prstGeom prst="rect">
            <a:avLst/>
          </a:prstGeom>
        </p:spPr>
        <p:txBody>
          <a:bodyPr/>
          <a:lstStyle>
            <a:lvl1pPr>
              <a:defRPr sz="6362"/>
            </a:lvl1pPr>
            <a:lvl2pPr>
              <a:defRPr sz="5567"/>
            </a:lvl2pPr>
            <a:lvl3pPr>
              <a:defRPr sz="4772"/>
            </a:lvl3pPr>
            <a:lvl4pPr>
              <a:defRPr sz="3976"/>
            </a:lvl4pPr>
            <a:lvl5pPr>
              <a:defRPr sz="3976"/>
            </a:lvl5pPr>
            <a:lvl6pPr>
              <a:defRPr sz="3976"/>
            </a:lvl6pPr>
            <a:lvl7pPr>
              <a:defRPr sz="3976"/>
            </a:lvl7pPr>
            <a:lvl8pPr>
              <a:defRPr sz="3976"/>
            </a:lvl8pPr>
            <a:lvl9pPr>
              <a:defRPr sz="3976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6DF32913-5D8F-C44E-A202-534B792B7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69627" y="4114800"/>
            <a:ext cx="7817881" cy="7623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81"/>
            </a:lvl1pPr>
            <a:lvl2pPr marL="909005" indent="0">
              <a:buNone/>
              <a:defRPr sz="2783"/>
            </a:lvl2pPr>
            <a:lvl3pPr marL="1818010" indent="0">
              <a:buNone/>
              <a:defRPr sz="2386"/>
            </a:lvl3pPr>
            <a:lvl4pPr marL="2727015" indent="0">
              <a:buNone/>
              <a:defRPr sz="1988"/>
            </a:lvl4pPr>
            <a:lvl5pPr marL="3636020" indent="0">
              <a:buNone/>
              <a:defRPr sz="1988"/>
            </a:lvl5pPr>
            <a:lvl6pPr marL="4545025" indent="0">
              <a:buNone/>
              <a:defRPr sz="1988"/>
            </a:lvl6pPr>
            <a:lvl7pPr marL="5454030" indent="0">
              <a:buNone/>
              <a:defRPr sz="1988"/>
            </a:lvl7pPr>
            <a:lvl8pPr marL="6363035" indent="0">
              <a:buNone/>
              <a:defRPr sz="1988"/>
            </a:lvl8pPr>
            <a:lvl9pPr marL="7272040" indent="0">
              <a:buNone/>
              <a:defRPr sz="1988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3100465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DAC7F9E-7A02-504C-B2E7-61A1BCAF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9627" y="914400"/>
            <a:ext cx="7817881" cy="3200400"/>
          </a:xfrm>
          <a:prstGeom prst="rect">
            <a:avLst/>
          </a:prstGeom>
        </p:spPr>
        <p:txBody>
          <a:bodyPr anchor="b"/>
          <a:lstStyle>
            <a:lvl1pPr>
              <a:defRPr sz="6362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DCDD2421-F46C-FA45-B1C4-EAD6356D36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04961" y="1974851"/>
            <a:ext cx="12271266" cy="9747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62"/>
            </a:lvl1pPr>
            <a:lvl2pPr marL="909005" indent="0">
              <a:buNone/>
              <a:defRPr sz="5567"/>
            </a:lvl2pPr>
            <a:lvl3pPr marL="1818010" indent="0">
              <a:buNone/>
              <a:defRPr sz="4772"/>
            </a:lvl3pPr>
            <a:lvl4pPr marL="2727015" indent="0">
              <a:buNone/>
              <a:defRPr sz="3976"/>
            </a:lvl4pPr>
            <a:lvl5pPr marL="3636020" indent="0">
              <a:buNone/>
              <a:defRPr sz="3976"/>
            </a:lvl5pPr>
            <a:lvl6pPr marL="4545025" indent="0">
              <a:buNone/>
              <a:defRPr sz="3976"/>
            </a:lvl6pPr>
            <a:lvl7pPr marL="5454030" indent="0">
              <a:buNone/>
              <a:defRPr sz="3976"/>
            </a:lvl7pPr>
            <a:lvl8pPr marL="6363035" indent="0">
              <a:buNone/>
              <a:defRPr sz="3976"/>
            </a:lvl8pPr>
            <a:lvl9pPr marL="7272040" indent="0">
              <a:buNone/>
              <a:defRPr sz="3976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F52F8B60-2ACD-3748-A864-81E74B6B10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69627" y="4114800"/>
            <a:ext cx="7817881" cy="7623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81"/>
            </a:lvl1pPr>
            <a:lvl2pPr marL="909005" indent="0">
              <a:buNone/>
              <a:defRPr sz="2783"/>
            </a:lvl2pPr>
            <a:lvl3pPr marL="1818010" indent="0">
              <a:buNone/>
              <a:defRPr sz="2386"/>
            </a:lvl3pPr>
            <a:lvl4pPr marL="2727015" indent="0">
              <a:buNone/>
              <a:defRPr sz="1988"/>
            </a:lvl4pPr>
            <a:lvl5pPr marL="3636020" indent="0">
              <a:buNone/>
              <a:defRPr sz="1988"/>
            </a:lvl5pPr>
            <a:lvl6pPr marL="4545025" indent="0">
              <a:buNone/>
              <a:defRPr sz="1988"/>
            </a:lvl6pPr>
            <a:lvl7pPr marL="5454030" indent="0">
              <a:buNone/>
              <a:defRPr sz="1988"/>
            </a:lvl7pPr>
            <a:lvl8pPr marL="6363035" indent="0">
              <a:buNone/>
              <a:defRPr sz="1988"/>
            </a:lvl8pPr>
            <a:lvl9pPr marL="7272040" indent="0">
              <a:buNone/>
              <a:defRPr sz="1988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1465224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D9B0FE-285C-9746-8B26-D1DC40570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468" y="730251"/>
            <a:ext cx="20906602" cy="2651126"/>
          </a:xfrm>
          <a:prstGeom prst="rect">
            <a:avLst/>
          </a:prstGeo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E4636B7C-90F9-B342-9F16-FECFE820BA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66468" y="3651250"/>
            <a:ext cx="20906602" cy="870267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</p:spTree>
    <p:extLst>
      <p:ext uri="{BB962C8B-B14F-4D97-AF65-F5344CB8AC3E}">
        <p14:creationId xmlns:p14="http://schemas.microsoft.com/office/powerpoint/2010/main" val="461549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A79AD7DA-E083-B342-81C9-AA3FCC7F29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346420" y="730250"/>
            <a:ext cx="5226650" cy="11623676"/>
          </a:xfrm>
          <a:prstGeom prst="rect">
            <a:avLst/>
          </a:prstGeo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79DAF0CC-4FF9-0440-8739-1E98345FA6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66468" y="730250"/>
            <a:ext cx="15376957" cy="1162367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</p:spTree>
    <p:extLst>
      <p:ext uri="{BB962C8B-B14F-4D97-AF65-F5344CB8AC3E}">
        <p14:creationId xmlns:p14="http://schemas.microsoft.com/office/powerpoint/2010/main" val="2150190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27/11/2023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2570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3843" y="3419477"/>
            <a:ext cx="20906602" cy="5705474"/>
          </a:xfrm>
        </p:spPr>
        <p:txBody>
          <a:bodyPr anchor="b"/>
          <a:lstStyle>
            <a:lvl1pPr>
              <a:defRPr sz="11929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3843" y="9178927"/>
            <a:ext cx="20906602" cy="3000374"/>
          </a:xfrm>
        </p:spPr>
        <p:txBody>
          <a:bodyPr/>
          <a:lstStyle>
            <a:lvl1pPr marL="0" indent="0">
              <a:buNone/>
              <a:defRPr sz="4772">
                <a:solidFill>
                  <a:schemeClr val="tx1">
                    <a:tint val="75000"/>
                  </a:schemeClr>
                </a:solidFill>
              </a:defRPr>
            </a:lvl1pPr>
            <a:lvl2pPr marL="909005" indent="0">
              <a:buNone/>
              <a:defRPr sz="3976">
                <a:solidFill>
                  <a:schemeClr val="tx1">
                    <a:tint val="75000"/>
                  </a:schemeClr>
                </a:solidFill>
              </a:defRPr>
            </a:lvl2pPr>
            <a:lvl3pPr marL="1818010" indent="0">
              <a:buNone/>
              <a:defRPr sz="3579">
                <a:solidFill>
                  <a:schemeClr val="tx1">
                    <a:tint val="75000"/>
                  </a:schemeClr>
                </a:solidFill>
              </a:defRPr>
            </a:lvl3pPr>
            <a:lvl4pPr marL="2727015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4pPr>
            <a:lvl5pPr marL="3636020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5pPr>
            <a:lvl6pPr marL="4545025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6pPr>
            <a:lvl7pPr marL="5454030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7pPr>
            <a:lvl8pPr marL="6363035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8pPr>
            <a:lvl9pPr marL="7272040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27/11/2023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519913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66468" y="3651250"/>
            <a:ext cx="10301804" cy="8702676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71266" y="3651250"/>
            <a:ext cx="10301804" cy="8702676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27/11/2023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865447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9625" y="730251"/>
            <a:ext cx="20906602" cy="2651126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9626" y="3362326"/>
            <a:ext cx="10254460" cy="1647824"/>
          </a:xfrm>
        </p:spPr>
        <p:txBody>
          <a:bodyPr anchor="b"/>
          <a:lstStyle>
            <a:lvl1pPr marL="0" indent="0">
              <a:buNone/>
              <a:defRPr sz="4772" b="1"/>
            </a:lvl1pPr>
            <a:lvl2pPr marL="909005" indent="0">
              <a:buNone/>
              <a:defRPr sz="3976" b="1"/>
            </a:lvl2pPr>
            <a:lvl3pPr marL="1818010" indent="0">
              <a:buNone/>
              <a:defRPr sz="3579" b="1"/>
            </a:lvl3pPr>
            <a:lvl4pPr marL="2727015" indent="0">
              <a:buNone/>
              <a:defRPr sz="3181" b="1"/>
            </a:lvl4pPr>
            <a:lvl5pPr marL="3636020" indent="0">
              <a:buNone/>
              <a:defRPr sz="3181" b="1"/>
            </a:lvl5pPr>
            <a:lvl6pPr marL="4545025" indent="0">
              <a:buNone/>
              <a:defRPr sz="3181" b="1"/>
            </a:lvl6pPr>
            <a:lvl7pPr marL="5454030" indent="0">
              <a:buNone/>
              <a:defRPr sz="3181" b="1"/>
            </a:lvl7pPr>
            <a:lvl8pPr marL="6363035" indent="0">
              <a:buNone/>
              <a:defRPr sz="3181" b="1"/>
            </a:lvl8pPr>
            <a:lvl9pPr marL="7272040" indent="0">
              <a:buNone/>
              <a:defRPr sz="3181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9626" y="5010150"/>
            <a:ext cx="10254460" cy="7369176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271266" y="3362326"/>
            <a:ext cx="10304961" cy="1647824"/>
          </a:xfrm>
        </p:spPr>
        <p:txBody>
          <a:bodyPr anchor="b"/>
          <a:lstStyle>
            <a:lvl1pPr marL="0" indent="0">
              <a:buNone/>
              <a:defRPr sz="4772" b="1"/>
            </a:lvl1pPr>
            <a:lvl2pPr marL="909005" indent="0">
              <a:buNone/>
              <a:defRPr sz="3976" b="1"/>
            </a:lvl2pPr>
            <a:lvl3pPr marL="1818010" indent="0">
              <a:buNone/>
              <a:defRPr sz="3579" b="1"/>
            </a:lvl3pPr>
            <a:lvl4pPr marL="2727015" indent="0">
              <a:buNone/>
              <a:defRPr sz="3181" b="1"/>
            </a:lvl4pPr>
            <a:lvl5pPr marL="3636020" indent="0">
              <a:buNone/>
              <a:defRPr sz="3181" b="1"/>
            </a:lvl5pPr>
            <a:lvl6pPr marL="4545025" indent="0">
              <a:buNone/>
              <a:defRPr sz="3181" b="1"/>
            </a:lvl6pPr>
            <a:lvl7pPr marL="5454030" indent="0">
              <a:buNone/>
              <a:defRPr sz="3181" b="1"/>
            </a:lvl7pPr>
            <a:lvl8pPr marL="6363035" indent="0">
              <a:buNone/>
              <a:defRPr sz="3181" b="1"/>
            </a:lvl8pPr>
            <a:lvl9pPr marL="7272040" indent="0">
              <a:buNone/>
              <a:defRPr sz="3181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271266" y="5010150"/>
            <a:ext cx="10304961" cy="7369176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27/11/2023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4005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A8E5444-4922-EAFD-BA12-BEAFFDFE3351}"/>
              </a:ext>
            </a:extLst>
          </p:cNvPr>
          <p:cNvSpPr/>
          <p:nvPr userDrawn="1"/>
        </p:nvSpPr>
        <p:spPr>
          <a:xfrm>
            <a:off x="9077311" y="1845425"/>
            <a:ext cx="6084916" cy="3042459"/>
          </a:xfrm>
          <a:prstGeom prst="rect">
            <a:avLst/>
          </a:prstGeom>
          <a:solidFill>
            <a:srgbClr val="0D4F8C"/>
          </a:solidFill>
          <a:ln>
            <a:solidFill>
              <a:srgbClr val="0D4F8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4" name="Εικόνα 3" descr="Εικόνα που περιέχει κείμενο, γραμματοσειρά, στιγμιότυπο οθόνης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D5BFE4CC-0242-11C8-EA76-4A871118E4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973" y="2421162"/>
            <a:ext cx="3413592" cy="189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7468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27/11/2023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322538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a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27/11/2023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59652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o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29942" y="2244726"/>
            <a:ext cx="18179654" cy="4775200"/>
          </a:xfrm>
        </p:spPr>
        <p:txBody>
          <a:bodyPr anchor="b"/>
          <a:lstStyle>
            <a:lvl1pPr algn="ctr">
              <a:defRPr sz="11929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29942" y="7204076"/>
            <a:ext cx="18179654" cy="3311524"/>
          </a:xfrm>
        </p:spPr>
        <p:txBody>
          <a:bodyPr/>
          <a:lstStyle>
            <a:lvl1pPr marL="0" indent="0" algn="ctr">
              <a:buNone/>
              <a:defRPr sz="4772"/>
            </a:lvl1pPr>
            <a:lvl2pPr marL="909005" indent="0" algn="ctr">
              <a:buNone/>
              <a:defRPr sz="3976"/>
            </a:lvl2pPr>
            <a:lvl3pPr marL="1818010" indent="0" algn="ctr">
              <a:buNone/>
              <a:defRPr sz="3579"/>
            </a:lvl3pPr>
            <a:lvl4pPr marL="2727015" indent="0" algn="ctr">
              <a:buNone/>
              <a:defRPr sz="3181"/>
            </a:lvl4pPr>
            <a:lvl5pPr marL="3636020" indent="0" algn="ctr">
              <a:buNone/>
              <a:defRPr sz="3181"/>
            </a:lvl5pPr>
            <a:lvl6pPr marL="4545025" indent="0" algn="ctr">
              <a:buNone/>
              <a:defRPr sz="3181"/>
            </a:lvl6pPr>
            <a:lvl7pPr marL="5454030" indent="0" algn="ctr">
              <a:buNone/>
              <a:defRPr sz="3181"/>
            </a:lvl7pPr>
            <a:lvl8pPr marL="6363035" indent="0" algn="ctr">
              <a:buNone/>
              <a:defRPr sz="3181"/>
            </a:lvl8pPr>
            <a:lvl9pPr marL="7272040" indent="0" algn="ctr">
              <a:buNone/>
              <a:defRPr sz="3181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27/11/2023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317E4E07-77B0-594A-A681-C9E24D7493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254"/>
            <a:ext cx="24239538" cy="13658745"/>
          </a:xfrm>
          <a:prstGeom prst="rect">
            <a:avLst/>
          </a:prstGeom>
        </p:spPr>
      </p:pic>
      <p:pic>
        <p:nvPicPr>
          <p:cNvPr id="10" name="Εικόνα 9" descr="Εικόνα που περιέχει κείμενο, γραμματοσειρά, στιγμιότυπο οθόνης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8B51141-27C6-DEB4-8F59-B4599F839C3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585" y="774311"/>
            <a:ext cx="6057117" cy="1353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045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is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29942" y="2244726"/>
            <a:ext cx="18179654" cy="4775200"/>
          </a:xfrm>
        </p:spPr>
        <p:txBody>
          <a:bodyPr anchor="b"/>
          <a:lstStyle>
            <a:lvl1pPr algn="ctr">
              <a:defRPr sz="11929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29942" y="7204076"/>
            <a:ext cx="18179654" cy="3311524"/>
          </a:xfrm>
        </p:spPr>
        <p:txBody>
          <a:bodyPr/>
          <a:lstStyle>
            <a:lvl1pPr marL="0" indent="0" algn="ctr">
              <a:buNone/>
              <a:defRPr sz="4772"/>
            </a:lvl1pPr>
            <a:lvl2pPr marL="909005" indent="0" algn="ctr">
              <a:buNone/>
              <a:defRPr sz="3976"/>
            </a:lvl2pPr>
            <a:lvl3pPr marL="1818010" indent="0" algn="ctr">
              <a:buNone/>
              <a:defRPr sz="3579"/>
            </a:lvl3pPr>
            <a:lvl4pPr marL="2727015" indent="0" algn="ctr">
              <a:buNone/>
              <a:defRPr sz="3181"/>
            </a:lvl4pPr>
            <a:lvl5pPr marL="3636020" indent="0" algn="ctr">
              <a:buNone/>
              <a:defRPr sz="3181"/>
            </a:lvl5pPr>
            <a:lvl6pPr marL="4545025" indent="0" algn="ctr">
              <a:buNone/>
              <a:defRPr sz="3181"/>
            </a:lvl6pPr>
            <a:lvl7pPr marL="5454030" indent="0" algn="ctr">
              <a:buNone/>
              <a:defRPr sz="3181"/>
            </a:lvl7pPr>
            <a:lvl8pPr marL="6363035" indent="0" algn="ctr">
              <a:buNone/>
              <a:defRPr sz="3181"/>
            </a:lvl8pPr>
            <a:lvl9pPr marL="7272040" indent="0" algn="ctr">
              <a:buNone/>
              <a:defRPr sz="3181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27/11/2023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317E4E07-77B0-594A-A681-C9E24D7493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630"/>
            <a:ext cx="24239538" cy="13675370"/>
          </a:xfrm>
          <a:prstGeom prst="rect">
            <a:avLst/>
          </a:prstGeom>
        </p:spPr>
      </p:pic>
      <p:pic>
        <p:nvPicPr>
          <p:cNvPr id="8" name="Εικόνα 7" descr="Εικόνα που περιέχει κείμενο, γραμματοσειρά, στιγμιότυπο οθόνης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710987BD-AF7D-A6BE-6D5B-397E990C412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145" y="3200400"/>
            <a:ext cx="5996015" cy="1340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468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1FD8487-9D61-484B-BB8C-E42E61A4CB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942" y="2244726"/>
            <a:ext cx="18179654" cy="47752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 defTabSz="181796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8800" kern="1200" dirty="0">
                <a:solidFill>
                  <a:srgbClr val="19BEDE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EE864BF2-6C89-2246-AFF5-EF3976E4FE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29942" y="7204076"/>
            <a:ext cx="18179654" cy="33115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772">
                <a:solidFill>
                  <a:srgbClr val="0D4F8C"/>
                </a:solidFill>
                <a:latin typeface="Trebuchet MS" panose="020B0603020202020204" pitchFamily="34" charset="0"/>
              </a:defRPr>
            </a:lvl1pPr>
            <a:lvl2pPr marL="909005" indent="0" algn="ctr">
              <a:buNone/>
              <a:defRPr sz="3976"/>
            </a:lvl2pPr>
            <a:lvl3pPr marL="1818010" indent="0" algn="ctr">
              <a:buNone/>
              <a:defRPr sz="3579"/>
            </a:lvl3pPr>
            <a:lvl4pPr marL="2727015" indent="0" algn="ctr">
              <a:buNone/>
              <a:defRPr sz="3181"/>
            </a:lvl4pPr>
            <a:lvl5pPr marL="3636020" indent="0" algn="ctr">
              <a:buNone/>
              <a:defRPr sz="3181"/>
            </a:lvl5pPr>
            <a:lvl6pPr marL="4545025" indent="0" algn="ctr">
              <a:buNone/>
              <a:defRPr sz="3181"/>
            </a:lvl6pPr>
            <a:lvl7pPr marL="5454030" indent="0" algn="ctr">
              <a:buNone/>
              <a:defRPr sz="3181"/>
            </a:lvl7pPr>
            <a:lvl8pPr marL="6363035" indent="0" algn="ctr">
              <a:buNone/>
              <a:defRPr sz="3181"/>
            </a:lvl8pPr>
            <a:lvl9pPr marL="7272040" indent="0" algn="ctr">
              <a:buNone/>
              <a:defRPr sz="3181"/>
            </a:lvl9pPr>
          </a:lstStyle>
          <a:p>
            <a:r>
              <a:rPr lang="el-GR" dirty="0"/>
              <a:t>Κάντε κλικ για να επεξεργαστείτε τον υπότιτλο του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3915415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9CB91A0-D815-7746-ACA8-0558A82CD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468" y="730251"/>
            <a:ext cx="20906602" cy="1131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>
                <a:solidFill>
                  <a:srgbClr val="19BEDE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38BDAA8-7888-ED4B-B89C-9CBA272AA0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6468" y="2576945"/>
            <a:ext cx="20906602" cy="9776981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rgbClr val="0D4F8C"/>
                </a:solidFill>
                <a:latin typeface="Trebuchet MS" panose="020B0603020202020204" pitchFamily="34" charset="0"/>
              </a:defRPr>
            </a:lvl1pPr>
            <a:lvl2pPr>
              <a:defRPr sz="4400">
                <a:solidFill>
                  <a:srgbClr val="0D4F8C"/>
                </a:solidFill>
                <a:latin typeface="Trebuchet MS" panose="020B0603020202020204" pitchFamily="34" charset="0"/>
              </a:defRPr>
            </a:lvl2pPr>
            <a:lvl3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3pPr>
            <a:lvl4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4pPr>
            <a:lvl5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l-GR" dirty="0"/>
              <a:t>Στυλ κειμένου υποδείγματος</a:t>
            </a:r>
          </a:p>
          <a:p>
            <a:pPr lvl="1"/>
            <a:r>
              <a:rPr lang="el-GR" dirty="0"/>
              <a:t>Δεύτερο επίπεδο</a:t>
            </a:r>
          </a:p>
          <a:p>
            <a:pPr lvl="2"/>
            <a:r>
              <a:rPr lang="el-GR" dirty="0"/>
              <a:t>Τρίτο επίπεδο</a:t>
            </a:r>
          </a:p>
          <a:p>
            <a:pPr lvl="3"/>
            <a:r>
              <a:rPr lang="el-GR" dirty="0"/>
              <a:t>Τέταρτο επίπεδο</a:t>
            </a:r>
          </a:p>
          <a:p>
            <a:pPr lvl="4"/>
            <a:r>
              <a:rPr lang="el-GR" dirty="0"/>
              <a:t>Πέμπτο επίπεδο</a:t>
            </a:r>
          </a:p>
        </p:txBody>
      </p:sp>
    </p:spTree>
    <p:extLst>
      <p:ext uri="{BB962C8B-B14F-4D97-AF65-F5344CB8AC3E}">
        <p14:creationId xmlns:p14="http://schemas.microsoft.com/office/powerpoint/2010/main" val="502552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52CA66A-1971-3745-A403-92564599C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843" y="3419477"/>
            <a:ext cx="20906602" cy="5705474"/>
          </a:xfrm>
          <a:prstGeom prst="rect">
            <a:avLst/>
          </a:prstGeom>
        </p:spPr>
        <p:txBody>
          <a:bodyPr anchor="b"/>
          <a:lstStyle>
            <a:lvl1pPr>
              <a:defRPr sz="11929">
                <a:solidFill>
                  <a:srgbClr val="19BEDE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11AED08D-2086-DB4B-A44B-CEEB3287E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53843" y="9178927"/>
            <a:ext cx="20906602" cy="30003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772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  <a:lvl2pPr marL="909005" indent="0">
              <a:buNone/>
              <a:defRPr sz="3976">
                <a:solidFill>
                  <a:schemeClr val="tx1">
                    <a:tint val="75000"/>
                  </a:schemeClr>
                </a:solidFill>
              </a:defRPr>
            </a:lvl2pPr>
            <a:lvl3pPr marL="1818010" indent="0">
              <a:buNone/>
              <a:defRPr sz="3579">
                <a:solidFill>
                  <a:schemeClr val="tx1">
                    <a:tint val="75000"/>
                  </a:schemeClr>
                </a:solidFill>
              </a:defRPr>
            </a:lvl3pPr>
            <a:lvl4pPr marL="2727015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4pPr>
            <a:lvl5pPr marL="3636020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5pPr>
            <a:lvl6pPr marL="4545025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6pPr>
            <a:lvl7pPr marL="5454030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7pPr>
            <a:lvl8pPr marL="6363035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8pPr>
            <a:lvl9pPr marL="7272040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4180786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133454B-536C-8547-B386-167DF34C5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468" y="730251"/>
            <a:ext cx="20906602" cy="265112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9BEDE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AD16F91-E89B-AF44-A663-D250814248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66468" y="3651250"/>
            <a:ext cx="10301804" cy="8702676"/>
          </a:xfrm>
          <a:prstGeom prst="rect">
            <a:avLst/>
          </a:prstGeo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el-GR" dirty="0"/>
              <a:t>Στυλ κειμένου υποδείγματος</a:t>
            </a:r>
          </a:p>
          <a:p>
            <a:pPr lvl="1"/>
            <a:r>
              <a:rPr lang="el-GR" dirty="0"/>
              <a:t>Δεύτερο επίπεδο</a:t>
            </a:r>
          </a:p>
          <a:p>
            <a:pPr lvl="2"/>
            <a:r>
              <a:rPr lang="el-GR" dirty="0"/>
              <a:t>Τρίτο επίπεδο</a:t>
            </a:r>
          </a:p>
          <a:p>
            <a:pPr lvl="3"/>
            <a:r>
              <a:rPr lang="el-GR" dirty="0"/>
              <a:t>Τέταρτο επίπεδο</a:t>
            </a:r>
          </a:p>
          <a:p>
            <a:pPr lvl="4"/>
            <a:r>
              <a:rPr lang="el-GR" dirty="0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0C2A62E8-7553-2A4C-B342-EFA0CF161C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71266" y="3651250"/>
            <a:ext cx="10301804" cy="8702676"/>
          </a:xfrm>
          <a:prstGeom prst="rect">
            <a:avLst/>
          </a:prstGeo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el-GR" dirty="0"/>
              <a:t>Στυλ κειμένου υποδείγματος</a:t>
            </a:r>
          </a:p>
          <a:p>
            <a:pPr lvl="1"/>
            <a:r>
              <a:rPr lang="el-GR" dirty="0"/>
              <a:t>Δεύτερο επίπεδο</a:t>
            </a:r>
          </a:p>
          <a:p>
            <a:pPr lvl="2"/>
            <a:r>
              <a:rPr lang="el-GR" dirty="0"/>
              <a:t>Τρίτο επίπεδο</a:t>
            </a:r>
          </a:p>
          <a:p>
            <a:pPr lvl="3"/>
            <a:r>
              <a:rPr lang="el-GR" dirty="0"/>
              <a:t>Τέταρτο επίπεδο</a:t>
            </a:r>
          </a:p>
          <a:p>
            <a:pPr lvl="4"/>
            <a:r>
              <a:rPr lang="el-GR" dirty="0"/>
              <a:t>Πέμπτο επίπεδο</a:t>
            </a:r>
          </a:p>
        </p:txBody>
      </p:sp>
    </p:spTree>
    <p:extLst>
      <p:ext uri="{BB962C8B-B14F-4D97-AF65-F5344CB8AC3E}">
        <p14:creationId xmlns:p14="http://schemas.microsoft.com/office/powerpoint/2010/main" val="3256868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4E3C192-E8D6-C541-99B1-5FC986B72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9625" y="730251"/>
            <a:ext cx="20906602" cy="265112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9BEDE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9922D709-00C7-6849-82F6-B71C2F281D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9626" y="3362326"/>
            <a:ext cx="10254460" cy="164782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772" b="1">
                <a:solidFill>
                  <a:srgbClr val="0D4F8C"/>
                </a:solidFill>
                <a:latin typeface="Trebuchet MS" panose="020B0603020202020204" pitchFamily="34" charset="0"/>
              </a:defRPr>
            </a:lvl1pPr>
            <a:lvl2pPr marL="909005" indent="0">
              <a:buNone/>
              <a:defRPr sz="3976" b="1"/>
            </a:lvl2pPr>
            <a:lvl3pPr marL="1818010" indent="0">
              <a:buNone/>
              <a:defRPr sz="3579" b="1"/>
            </a:lvl3pPr>
            <a:lvl4pPr marL="2727015" indent="0">
              <a:buNone/>
              <a:defRPr sz="3181" b="1"/>
            </a:lvl4pPr>
            <a:lvl5pPr marL="3636020" indent="0">
              <a:buNone/>
              <a:defRPr sz="3181" b="1"/>
            </a:lvl5pPr>
            <a:lvl6pPr marL="4545025" indent="0">
              <a:buNone/>
              <a:defRPr sz="3181" b="1"/>
            </a:lvl6pPr>
            <a:lvl7pPr marL="5454030" indent="0">
              <a:buNone/>
              <a:defRPr sz="3181" b="1"/>
            </a:lvl7pPr>
            <a:lvl8pPr marL="6363035" indent="0">
              <a:buNone/>
              <a:defRPr sz="3181" b="1"/>
            </a:lvl8pPr>
            <a:lvl9pPr marL="7272040" indent="0">
              <a:buNone/>
              <a:defRPr sz="3181" b="1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7DFD192-A261-B246-8F4F-44230F988E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69626" y="5010150"/>
            <a:ext cx="10254460" cy="73691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1pPr>
            <a:lvl2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2pPr>
            <a:lvl3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3pPr>
            <a:lvl4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4pPr>
            <a:lvl5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l-GR" dirty="0"/>
              <a:t>Στυλ κειμένου υποδείγματος</a:t>
            </a:r>
          </a:p>
          <a:p>
            <a:pPr lvl="1"/>
            <a:r>
              <a:rPr lang="el-GR" dirty="0"/>
              <a:t>Δεύτερο επίπεδο</a:t>
            </a:r>
          </a:p>
          <a:p>
            <a:pPr lvl="2"/>
            <a:r>
              <a:rPr lang="el-GR" dirty="0"/>
              <a:t>Τρίτο επίπεδο</a:t>
            </a:r>
          </a:p>
          <a:p>
            <a:pPr lvl="3"/>
            <a:r>
              <a:rPr lang="el-GR" dirty="0"/>
              <a:t>Τέταρτο επίπεδο</a:t>
            </a:r>
          </a:p>
          <a:p>
            <a:pPr lvl="4"/>
            <a:r>
              <a:rPr lang="el-GR" dirty="0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B53B8C0F-27A1-9641-9516-D33AEA8CE4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271266" y="3362326"/>
            <a:ext cx="10304961" cy="164782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772" b="1">
                <a:solidFill>
                  <a:srgbClr val="0D4F8C"/>
                </a:solidFill>
                <a:latin typeface="Trebuchet MS" panose="020B0603020202020204" pitchFamily="34" charset="0"/>
              </a:defRPr>
            </a:lvl1pPr>
            <a:lvl2pPr marL="909005" indent="0">
              <a:buNone/>
              <a:defRPr sz="3976" b="1"/>
            </a:lvl2pPr>
            <a:lvl3pPr marL="1818010" indent="0">
              <a:buNone/>
              <a:defRPr sz="3579" b="1"/>
            </a:lvl3pPr>
            <a:lvl4pPr marL="2727015" indent="0">
              <a:buNone/>
              <a:defRPr sz="3181" b="1"/>
            </a:lvl4pPr>
            <a:lvl5pPr marL="3636020" indent="0">
              <a:buNone/>
              <a:defRPr sz="3181" b="1"/>
            </a:lvl5pPr>
            <a:lvl6pPr marL="4545025" indent="0">
              <a:buNone/>
              <a:defRPr sz="3181" b="1"/>
            </a:lvl6pPr>
            <a:lvl7pPr marL="5454030" indent="0">
              <a:buNone/>
              <a:defRPr sz="3181" b="1"/>
            </a:lvl7pPr>
            <a:lvl8pPr marL="6363035" indent="0">
              <a:buNone/>
              <a:defRPr sz="3181" b="1"/>
            </a:lvl8pPr>
            <a:lvl9pPr marL="7272040" indent="0">
              <a:buNone/>
              <a:defRPr sz="3181" b="1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780BAD56-F9FA-1C47-B89A-73E69F5C3B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271266" y="5010150"/>
            <a:ext cx="10304961" cy="73691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1pPr>
            <a:lvl2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2pPr>
            <a:lvl3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3pPr>
            <a:lvl4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4pPr>
            <a:lvl5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l-GR" dirty="0"/>
              <a:t>Στυλ κειμένου υποδείγματος</a:t>
            </a:r>
          </a:p>
          <a:p>
            <a:pPr lvl="1"/>
            <a:r>
              <a:rPr lang="el-GR" dirty="0"/>
              <a:t>Δεύτερο επίπεδο</a:t>
            </a:r>
          </a:p>
          <a:p>
            <a:pPr lvl="2"/>
            <a:r>
              <a:rPr lang="el-GR" dirty="0"/>
              <a:t>Τρίτο επίπεδο</a:t>
            </a:r>
          </a:p>
          <a:p>
            <a:pPr lvl="3"/>
            <a:r>
              <a:rPr lang="el-GR" dirty="0"/>
              <a:t>Τέταρτο επίπεδο</a:t>
            </a:r>
          </a:p>
          <a:p>
            <a:pPr lvl="4"/>
            <a:r>
              <a:rPr lang="el-GR" dirty="0"/>
              <a:t>Πέμπτο επίπεδο</a:t>
            </a:r>
          </a:p>
        </p:txBody>
      </p:sp>
    </p:spTree>
    <p:extLst>
      <p:ext uri="{BB962C8B-B14F-4D97-AF65-F5344CB8AC3E}">
        <p14:creationId xmlns:p14="http://schemas.microsoft.com/office/powerpoint/2010/main" val="2022833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21" Type="http://schemas.openxmlformats.org/officeDocument/2006/relationships/image" Target="../media/image4.jpeg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72EFEEE7-16A3-129E-A980-495951F3E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758" y="1775281"/>
            <a:ext cx="20906602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6DB554EC-C5F1-0DD1-BF83-B5ECC01592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6468" y="12712703"/>
            <a:ext cx="5453896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8AEA9-71C6-468C-BEB2-7FB1CAECB70F}" type="datetimeFigureOut">
              <a:rPr lang="el-GR" smtClean="0"/>
              <a:t>27/11/2023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40269398-EA6B-43F4-1772-65E972F5A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29347" y="12712703"/>
            <a:ext cx="818084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2CDBA4EF-1999-F613-70F6-2AD4EF7FFC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119174" y="12712703"/>
            <a:ext cx="5453896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1DC26-6129-45E6-B3DE-8F39747A7F7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5799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l" defTabSz="1817964" rtl="0" eaLnBrk="1" latinLnBrk="0" hangingPunct="1">
        <a:lnSpc>
          <a:spcPct val="90000"/>
        </a:lnSpc>
        <a:spcBef>
          <a:spcPct val="0"/>
        </a:spcBef>
        <a:buNone/>
        <a:defRPr sz="7158" kern="1200">
          <a:solidFill>
            <a:srgbClr val="19BEDE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454491" indent="-454491" algn="l" defTabSz="1817964" rtl="0" eaLnBrk="1" latinLnBrk="0" hangingPunct="1">
        <a:lnSpc>
          <a:spcPct val="90000"/>
        </a:lnSpc>
        <a:spcBef>
          <a:spcPts val="1988"/>
        </a:spcBef>
        <a:buFont typeface="Arial" panose="020B0604020202020204" pitchFamily="34" charset="0"/>
        <a:buChar char="•"/>
        <a:defRPr sz="5567" kern="1200">
          <a:solidFill>
            <a:schemeClr val="tx1"/>
          </a:solidFill>
          <a:latin typeface="+mn-lt"/>
          <a:ea typeface="+mn-ea"/>
          <a:cs typeface="+mn-cs"/>
        </a:defRPr>
      </a:lvl1pPr>
      <a:lvl2pPr marL="1363474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4772" kern="1200">
          <a:solidFill>
            <a:schemeClr val="tx1"/>
          </a:solidFill>
          <a:latin typeface="+mn-lt"/>
          <a:ea typeface="+mn-ea"/>
          <a:cs typeface="+mn-cs"/>
        </a:defRPr>
      </a:lvl2pPr>
      <a:lvl3pPr marL="2272455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976" kern="1200">
          <a:solidFill>
            <a:schemeClr val="tx1"/>
          </a:solidFill>
          <a:latin typeface="+mn-lt"/>
          <a:ea typeface="+mn-ea"/>
          <a:cs typeface="+mn-cs"/>
        </a:defRPr>
      </a:lvl3pPr>
      <a:lvl4pPr marL="3181438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4pPr>
      <a:lvl5pPr marL="4090421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5pPr>
      <a:lvl6pPr marL="4999402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6pPr>
      <a:lvl7pPr marL="5908386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7pPr>
      <a:lvl8pPr marL="6817367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8pPr>
      <a:lvl9pPr marL="7726350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1pPr>
      <a:lvl2pPr marL="908983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2pPr>
      <a:lvl3pPr marL="1817964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3pPr>
      <a:lvl4pPr marL="2726948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4pPr>
      <a:lvl5pPr marL="3635929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5pPr>
      <a:lvl6pPr marL="4544912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6pPr>
      <a:lvl7pPr marL="5453893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7pPr>
      <a:lvl8pPr marL="6362876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8pPr>
      <a:lvl9pPr marL="7271859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0476B8E4-27FB-B4E2-8FCB-08D14D204737}"/>
              </a:ext>
            </a:extLst>
          </p:cNvPr>
          <p:cNvSpPr/>
          <p:nvPr userDrawn="1"/>
        </p:nvSpPr>
        <p:spPr>
          <a:xfrm>
            <a:off x="9077311" y="1845425"/>
            <a:ext cx="6084916" cy="3042459"/>
          </a:xfrm>
          <a:prstGeom prst="rect">
            <a:avLst/>
          </a:prstGeom>
          <a:solidFill>
            <a:srgbClr val="0D4F8C"/>
          </a:solidFill>
          <a:ln>
            <a:solidFill>
              <a:srgbClr val="0D4F8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3" name="Εικόνα 2" descr="Εικόνα που περιέχει κείμενο, γραμματοσειρά, στιγμιότυπο οθόνης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683660FE-CD0A-89BD-6FAF-25A7B1818AD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973" y="2421162"/>
            <a:ext cx="3413592" cy="189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571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1817964" rtl="0" eaLnBrk="1" latinLnBrk="0" hangingPunct="1">
        <a:lnSpc>
          <a:spcPct val="90000"/>
        </a:lnSpc>
        <a:spcBef>
          <a:spcPct val="0"/>
        </a:spcBef>
        <a:buNone/>
        <a:defRPr sz="87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4491" indent="-454491" algn="l" defTabSz="1817964" rtl="0" eaLnBrk="1" latinLnBrk="0" hangingPunct="1">
        <a:lnSpc>
          <a:spcPct val="90000"/>
        </a:lnSpc>
        <a:spcBef>
          <a:spcPts val="1988"/>
        </a:spcBef>
        <a:buFont typeface="Arial" panose="020B0604020202020204" pitchFamily="34" charset="0"/>
        <a:buChar char="•"/>
        <a:defRPr sz="5567" kern="1200">
          <a:solidFill>
            <a:schemeClr val="tx1"/>
          </a:solidFill>
          <a:latin typeface="+mn-lt"/>
          <a:ea typeface="+mn-ea"/>
          <a:cs typeface="+mn-cs"/>
        </a:defRPr>
      </a:lvl1pPr>
      <a:lvl2pPr marL="1363474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4772" kern="1200">
          <a:solidFill>
            <a:schemeClr val="tx1"/>
          </a:solidFill>
          <a:latin typeface="+mn-lt"/>
          <a:ea typeface="+mn-ea"/>
          <a:cs typeface="+mn-cs"/>
        </a:defRPr>
      </a:lvl2pPr>
      <a:lvl3pPr marL="2272455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976" kern="1200">
          <a:solidFill>
            <a:schemeClr val="tx1"/>
          </a:solidFill>
          <a:latin typeface="+mn-lt"/>
          <a:ea typeface="+mn-ea"/>
          <a:cs typeface="+mn-cs"/>
        </a:defRPr>
      </a:lvl3pPr>
      <a:lvl4pPr marL="3181438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4pPr>
      <a:lvl5pPr marL="4090421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5pPr>
      <a:lvl6pPr marL="4999402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6pPr>
      <a:lvl7pPr marL="5908386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7pPr>
      <a:lvl8pPr marL="6817367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8pPr>
      <a:lvl9pPr marL="7726350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1pPr>
      <a:lvl2pPr marL="908983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2pPr>
      <a:lvl3pPr marL="1817964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3pPr>
      <a:lvl4pPr marL="2726948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4pPr>
      <a:lvl5pPr marL="3635929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5pPr>
      <a:lvl6pPr marL="4544912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6pPr>
      <a:lvl7pPr marL="5453893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7pPr>
      <a:lvl8pPr marL="6362876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8pPr>
      <a:lvl9pPr marL="7271859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66468" y="730251"/>
            <a:ext cx="20906602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6468" y="3651250"/>
            <a:ext cx="20906602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66468" y="12712701"/>
            <a:ext cx="5453896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12B16-8557-4743-8EE6-3DDFEC79069C}" type="datetimeFigureOut">
              <a:rPr lang="el-GR" smtClean="0"/>
              <a:t>27/11/2023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29347" y="12712701"/>
            <a:ext cx="818084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119174" y="12712701"/>
            <a:ext cx="5453896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D6E9A-F6BC-4101-9D32-73E53CB7934B}" type="slidenum">
              <a:rPr lang="el-GR" smtClean="0"/>
              <a:pPr/>
              <a:t>‹#›</a:t>
            </a:fld>
            <a:endParaRPr lang="el-GR" dirty="0"/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08BCA747-5152-A44B-9CEA-DF5112260DAB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" y="0"/>
            <a:ext cx="24234490" cy="13716000"/>
          </a:xfrm>
          <a:prstGeom prst="rect">
            <a:avLst/>
          </a:prstGeom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E5CF02F1-D563-934F-9869-0A4A0DEF96C2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817970" y="12481771"/>
            <a:ext cx="4855042" cy="961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421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702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680" r:id="rId14"/>
    <p:sldLayoutId id="2147483681" r:id="rId15"/>
    <p:sldLayoutId id="2147483682" r:id="rId16"/>
    <p:sldLayoutId id="2147483683" r:id="rId17"/>
    <p:sldLayoutId id="2147483684" r:id="rId18"/>
    <p:sldLayoutId id="2147483685" r:id="rId19"/>
  </p:sldLayoutIdLst>
  <p:txStyles>
    <p:titleStyle>
      <a:lvl1pPr algn="l" defTabSz="1818010" rtl="0" eaLnBrk="1" latinLnBrk="0" hangingPunct="1">
        <a:lnSpc>
          <a:spcPct val="90000"/>
        </a:lnSpc>
        <a:spcBef>
          <a:spcPct val="0"/>
        </a:spcBef>
        <a:buNone/>
        <a:defRPr sz="87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4503" indent="-454503" algn="l" defTabSz="1818010" rtl="0" eaLnBrk="1" latinLnBrk="0" hangingPunct="1">
        <a:lnSpc>
          <a:spcPct val="90000"/>
        </a:lnSpc>
        <a:spcBef>
          <a:spcPts val="1988"/>
        </a:spcBef>
        <a:buFont typeface="Arial" panose="020B0604020202020204" pitchFamily="34" charset="0"/>
        <a:buChar char="•"/>
        <a:defRPr sz="5567" kern="1200">
          <a:solidFill>
            <a:schemeClr val="tx1"/>
          </a:solidFill>
          <a:latin typeface="+mn-lt"/>
          <a:ea typeface="+mn-ea"/>
          <a:cs typeface="+mn-cs"/>
        </a:defRPr>
      </a:lvl1pPr>
      <a:lvl2pPr marL="1363508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4772" kern="1200">
          <a:solidFill>
            <a:schemeClr val="tx1"/>
          </a:solidFill>
          <a:latin typeface="+mn-lt"/>
          <a:ea typeface="+mn-ea"/>
          <a:cs typeface="+mn-cs"/>
        </a:defRPr>
      </a:lvl2pPr>
      <a:lvl3pPr marL="2272513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976" kern="1200">
          <a:solidFill>
            <a:schemeClr val="tx1"/>
          </a:solidFill>
          <a:latin typeface="+mn-lt"/>
          <a:ea typeface="+mn-ea"/>
          <a:cs typeface="+mn-cs"/>
        </a:defRPr>
      </a:lvl3pPr>
      <a:lvl4pPr marL="3181518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4pPr>
      <a:lvl5pPr marL="4090523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5pPr>
      <a:lvl6pPr marL="4999528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6pPr>
      <a:lvl7pPr marL="5908533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7pPr>
      <a:lvl8pPr marL="6817538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8pPr>
      <a:lvl9pPr marL="7726543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1pPr>
      <a:lvl2pPr marL="909005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2pPr>
      <a:lvl3pPr marL="1818010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3pPr>
      <a:lvl4pPr marL="2727015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4pPr>
      <a:lvl5pPr marL="3636020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5pPr>
      <a:lvl6pPr marL="4545025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6pPr>
      <a:lvl7pPr marL="5454030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7pPr>
      <a:lvl8pPr marL="6363035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8pPr>
      <a:lvl9pPr marL="7272040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/>
          <p:cNvSpPr/>
          <p:nvPr/>
        </p:nvSpPr>
        <p:spPr>
          <a:xfrm>
            <a:off x="1612669" y="2657940"/>
            <a:ext cx="21263955" cy="45507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highlight>
                <a:srgbClr val="FFFF00"/>
              </a:highlight>
            </a:endParaRPr>
          </a:p>
          <a:p>
            <a:r>
              <a:rPr lang="el-GR" sz="6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Ενεργοποίηση Προγραμμάτων ΕΣΠΑ 2021-2027</a:t>
            </a:r>
          </a:p>
          <a:p>
            <a:endParaRPr lang="en-US" dirty="0">
              <a:highlight>
                <a:srgbClr val="FFFF00"/>
              </a:highlight>
            </a:endParaRPr>
          </a:p>
          <a:p>
            <a:r>
              <a:rPr lang="el-GR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Ειδική </a:t>
            </a:r>
            <a:r>
              <a:rPr lang="el-GR" sz="4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Υπηρεσία Συντονισμού του Σχεδιασμού της Αξιολόγησης και της Εφαρμογής (ΕΥΣΣΑΕ)</a:t>
            </a:r>
            <a:endParaRPr lang="en-US" sz="4000" b="1" dirty="0">
              <a:solidFill>
                <a:schemeClr val="accent6">
                  <a:lumMod val="20000"/>
                  <a:lumOff val="8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l-GR" sz="4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Μονάδα </a:t>
            </a:r>
            <a:r>
              <a:rPr lang="el-GR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Β </a:t>
            </a:r>
            <a:r>
              <a:rPr lang="el-GR" sz="4000" b="1" dirty="0">
                <a:solidFill>
                  <a:schemeClr val="accent6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– </a:t>
            </a:r>
            <a:r>
              <a:rPr lang="el-GR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Σχεδιασμός και Παρακολούθηση Προγραμμάτων</a:t>
            </a:r>
            <a:endParaRPr lang="el-GR" sz="4000" b="1" dirty="0">
              <a:solidFill>
                <a:schemeClr val="accent6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  <a:p>
            <a:endParaRPr lang="el-GR" sz="3600" b="1" dirty="0">
              <a:solidFill>
                <a:schemeClr val="accent6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  <a:p>
            <a:r>
              <a:rPr lang="el-GR" sz="3600" b="1" dirty="0">
                <a:solidFill>
                  <a:schemeClr val="bg1"/>
                </a:solidFill>
                <a:latin typeface="Calibri" panose="020F0502020204030204" pitchFamily="34" charset="0"/>
              </a:rPr>
              <a:t>Νοέμβριος 2023</a:t>
            </a:r>
          </a:p>
        </p:txBody>
      </p:sp>
    </p:spTree>
    <p:extLst>
      <p:ext uri="{BB962C8B-B14F-4D97-AF65-F5344CB8AC3E}">
        <p14:creationId xmlns:p14="http://schemas.microsoft.com/office/powerpoint/2010/main" val="269780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F87B39F-ED36-7774-0D57-8B2316FCB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644" y="1079386"/>
            <a:ext cx="23042880" cy="1131800"/>
          </a:xfrm>
        </p:spPr>
        <p:txBody>
          <a:bodyPr>
            <a:normAutofit/>
          </a:bodyPr>
          <a:lstStyle/>
          <a:p>
            <a:r>
              <a:rPr lang="el-GR" dirty="0"/>
              <a:t>Ενεργοποίηση </a:t>
            </a:r>
            <a:r>
              <a:rPr lang="el-GR" dirty="0" smtClean="0"/>
              <a:t>ΕΣΠΑ 2021-2027</a:t>
            </a:r>
            <a:endParaRPr lang="el-GR" b="1" dirty="0"/>
          </a:p>
        </p:txBody>
      </p:sp>
      <p:sp>
        <p:nvSpPr>
          <p:cNvPr id="4" name="Rectangle 3"/>
          <p:cNvSpPr/>
          <p:nvPr/>
        </p:nvSpPr>
        <p:spPr>
          <a:xfrm>
            <a:off x="10781893" y="12719252"/>
            <a:ext cx="28423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l-GR" sz="2000" dirty="0"/>
              <a:t>Στοιχεία ΟΠΣ </a:t>
            </a:r>
            <a:r>
              <a:rPr lang="en-US" sz="2000" dirty="0" smtClean="0"/>
              <a:t>27</a:t>
            </a:r>
            <a:r>
              <a:rPr lang="el-GR" sz="2000" dirty="0" smtClean="0"/>
              <a:t>/11/2023</a:t>
            </a:r>
            <a:endParaRPr lang="el-GR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134211"/>
              </p:ext>
            </p:extLst>
          </p:nvPr>
        </p:nvGraphicFramePr>
        <p:xfrm>
          <a:off x="1666875" y="2576513"/>
          <a:ext cx="20905788" cy="9777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8300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Ενεργοποίηση </a:t>
            </a:r>
            <a:r>
              <a:rPr lang="el-GR" dirty="0" smtClean="0"/>
              <a:t>ΕΣΠΑ 2021-2027 </a:t>
            </a:r>
            <a:r>
              <a:rPr lang="el-GR" dirty="0"/>
              <a:t>- Ταμεία</a:t>
            </a:r>
          </a:p>
        </p:txBody>
      </p:sp>
      <p:sp>
        <p:nvSpPr>
          <p:cNvPr id="4" name="Rectangle 3"/>
          <p:cNvSpPr/>
          <p:nvPr/>
        </p:nvSpPr>
        <p:spPr>
          <a:xfrm>
            <a:off x="10781893" y="12719252"/>
            <a:ext cx="28423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l-GR" sz="2000" dirty="0"/>
              <a:t>Στοιχεία ΟΠΣ </a:t>
            </a:r>
            <a:r>
              <a:rPr lang="en-US" sz="2000" dirty="0" smtClean="0"/>
              <a:t>27</a:t>
            </a:r>
            <a:r>
              <a:rPr lang="el-GR" sz="2000" dirty="0" smtClean="0"/>
              <a:t>/11/2023</a:t>
            </a:r>
            <a:endParaRPr lang="el-GR" sz="20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0209619"/>
              </p:ext>
            </p:extLst>
          </p:nvPr>
        </p:nvGraphicFramePr>
        <p:xfrm>
          <a:off x="1666875" y="2576513"/>
          <a:ext cx="20905788" cy="9777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0135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/>
              <a:t>Ενεργοποίηση 2021-2027 -</a:t>
            </a:r>
            <a:r>
              <a:rPr lang="el-GR" dirty="0" smtClean="0"/>
              <a:t> Στόχοι Πολιτικής</a:t>
            </a:r>
            <a:endParaRPr lang="el-GR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4389305"/>
              </p:ext>
            </p:extLst>
          </p:nvPr>
        </p:nvGraphicFramePr>
        <p:xfrm>
          <a:off x="1666875" y="2576513"/>
          <a:ext cx="20905788" cy="9777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76176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7210020"/>
      </p:ext>
    </p:extLst>
  </p:cSld>
  <p:clrMapOvr>
    <a:masterClrMapping/>
  </p:clrMapOvr>
</p:sld>
</file>

<file path=ppt/theme/theme1.xml><?xml version="1.0" encoding="utf-8"?>
<a:theme xmlns:a="http://schemas.openxmlformats.org/drawingml/2006/main" name="Προσαρμοσμένη σχεδίαση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Προσαρμοσμένη σχεδίαση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s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cfbc563d-2777-4b54-8931-97c97506a81b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8251F7559CD44CBEA5ABB95D056276" ma:contentTypeVersion="13" ma:contentTypeDescription="Create a new document." ma:contentTypeScope="" ma:versionID="1c45af5acdc1400e6809e1da30926d5c">
  <xsd:schema xmlns:xsd="http://www.w3.org/2001/XMLSchema" xmlns:xs="http://www.w3.org/2001/XMLSchema" xmlns:p="http://schemas.microsoft.com/office/2006/metadata/properties" xmlns:ns3="cfbc563d-2777-4b54-8931-97c97506a81b" targetNamespace="http://schemas.microsoft.com/office/2006/metadata/properties" ma:root="true" ma:fieldsID="795a8bbe497ae0819abf4cae0a189dce" ns3:_="">
    <xsd:import namespace="cfbc563d-2777-4b54-8931-97c97506a81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AutoTags" minOccurs="0"/>
                <xsd:element ref="ns3:MediaLengthInSecond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_activity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bc563d-2777-4b54-8931-97c97506a81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description="" ma:indexed="true" ma:internalName="MediaServiceLocation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SystemTags" ma:index="20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A1958B1-98A7-46A5-8D36-5BB38DA67657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cfbc563d-2777-4b54-8931-97c97506a81b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6FFE8F1-2C34-483E-87EC-28DF59A680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bc563d-2777-4b54-8931-97c97506a8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240EF1D-EBDE-42BD-A3E5-FB05C7A9E8F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4472</TotalTime>
  <Words>62</Words>
  <Application>Microsoft Office PowerPoint</Application>
  <PresentationFormat>Custom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Trebuchet MS</vt:lpstr>
      <vt:lpstr>Προσαρμοσμένη σχεδίαση</vt:lpstr>
      <vt:lpstr>1_Προσαρμοσμένη σχεδίαση</vt:lpstr>
      <vt:lpstr>base</vt:lpstr>
      <vt:lpstr>PowerPoint Presentation</vt:lpstr>
      <vt:lpstr>Ενεργοποίηση ΕΣΠΑ 2021-2027</vt:lpstr>
      <vt:lpstr>Ενεργοποίηση ΕΣΠΑ 2021-2027 - Ταμεία</vt:lpstr>
      <vt:lpstr>Ενεργοποίηση 2021-2027 - Στόχοι Πολιτικής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Vasilis Vasilopoulos</dc:creator>
  <cp:lastModifiedBy>Παγώνης, Κωνσταντίνος</cp:lastModifiedBy>
  <cp:revision>165</cp:revision>
  <dcterms:created xsi:type="dcterms:W3CDTF">2022-06-03T15:25:51Z</dcterms:created>
  <dcterms:modified xsi:type="dcterms:W3CDTF">2023-11-27T13:30:37Z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0x010100598251F7559CD44CBEA5ABB95D056276</vt:lpwstr>
  </property>
</Properties>
</file>