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86" r:id="rId2"/>
    <p:sldId id="282" r:id="rId3"/>
    <p:sldId id="288" r:id="rId4"/>
    <p:sldId id="293" r:id="rId5"/>
    <p:sldId id="292" r:id="rId6"/>
    <p:sldId id="297" r:id="rId7"/>
    <p:sldId id="294" r:id="rId8"/>
    <p:sldId id="298" r:id="rId9"/>
    <p:sldId id="299" r:id="rId10"/>
    <p:sldId id="303" r:id="rId11"/>
    <p:sldId id="302" r:id="rId12"/>
    <p:sldId id="300" r:id="rId13"/>
    <p:sldId id="301" r:id="rId14"/>
    <p:sldId id="279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9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1B1B"/>
    <a:srgbClr val="91C8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AB23C0-1544-4041-B4AF-DB848F55BA78}" v="2783" dt="2023-11-23T11:10:14.297"/>
    <p1510:client id="{EE6763D9-998A-DE7A-06F3-337695CCA7F8}" v="2303" dt="2023-11-23T14:47:44.125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E5E5E"/>
              </a:solidFill>
              <a:prstDash val="solid"/>
              <a:miter lim="400000"/>
            </a:ln>
          </a:left>
          <a:right>
            <a:ln w="3175" cap="flat">
              <a:solidFill>
                <a:srgbClr val="5E5E5E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5E5E5E"/>
              </a:solidFill>
              <a:prstDash val="solid"/>
              <a:miter lim="400000"/>
            </a:ln>
          </a:bottom>
          <a:insideH>
            <a:ln w="3175" cap="flat">
              <a:solidFill>
                <a:srgbClr val="5E5E5E"/>
              </a:solidFill>
              <a:prstDash val="solid"/>
              <a:miter lim="400000"/>
            </a:ln>
          </a:insideH>
          <a:insideV>
            <a:ln w="3175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5E5E5E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Χωρίς στυλ, πλέγμα πίνακα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Στυλ με θέμα 1 - Έμφαση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Φωτεινό στυλ 2 - Έμφαση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Μεσαίο στυλ 4 - Έμφαση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7B26C5-4107-4FEC-AEDC-1716B250A1EF}" styleName="Φωτεινό στυλ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Φωτεινό στυλ 1 - Έμφαση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Φωτεινό στυλ 1 - Έμφαση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Φωτεινό στυλ 3 - Έμφαση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EC20E35-A176-4012-BC5E-935CFFF8708E}" styleName="Μεσαίο στυλ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42" d="100"/>
          <a:sy n="42" d="100"/>
        </p:scale>
        <p:origin x="629" y="67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436774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09753" y="9671548"/>
            <a:ext cx="1235869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3605583"/>
            <a:ext cx="12358691" cy="4073392"/>
          </a:xfrm>
          <a:prstGeom prst="rect">
            <a:avLst/>
          </a:prstGeom>
        </p:spPr>
        <p:txBody>
          <a:bodyPr anchor="b"/>
          <a:lstStyle>
            <a:lvl1pPr algn="ctr" defTabSz="2438339">
              <a:lnSpc>
                <a:spcPct val="80000"/>
              </a:lnSpc>
              <a:defRPr sz="24400" spc="-244"/>
            </a:lvl1pPr>
            <a:lvl2pPr algn="ctr" defTabSz="2438339">
              <a:lnSpc>
                <a:spcPct val="80000"/>
              </a:lnSpc>
              <a:defRPr sz="24400" spc="-244"/>
            </a:lvl2pPr>
            <a:lvl3pPr algn="ctr" defTabSz="2438339">
              <a:lnSpc>
                <a:spcPct val="80000"/>
              </a:lnSpc>
              <a:defRPr sz="24400" spc="-244"/>
            </a:lvl3pPr>
            <a:lvl4pPr algn="ctr" defTabSz="2438339">
              <a:lnSpc>
                <a:spcPct val="80000"/>
              </a:lnSpc>
              <a:defRPr sz="24400" spc="-244"/>
            </a:lvl4pPr>
            <a:lvl5pPr algn="ctr" defTabSz="2438339">
              <a:lnSpc>
                <a:spcPct val="80000"/>
              </a:lnSpc>
              <a:defRPr sz="24400" spc="-244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7647851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algn="ctr" defTabSz="495300">
              <a:defRPr sz="3000"/>
            </a:lvl1pPr>
          </a:lstStyle>
          <a:p>
            <a:r>
              <a:t>Fact information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700888" y="9005317"/>
            <a:ext cx="11362532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Attribution</a:t>
            </a:r>
          </a:p>
        </p:txBody>
      </p:sp>
      <p:sp>
        <p:nvSpPr>
          <p:cNvPr id="11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320581" y="5779046"/>
            <a:ext cx="11742838" cy="2157908"/>
          </a:xfrm>
          <a:prstGeom prst="rect">
            <a:avLst/>
          </a:prstGeom>
        </p:spPr>
        <p:txBody>
          <a:bodyPr/>
          <a:lstStyle>
            <a:lvl1pPr marL="638922" indent="-4698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2" indent="-12699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2" indent="4445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2" indent="9017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2" indent="1358900" defTabSz="2438339">
              <a:lnSpc>
                <a:spcPct val="90000"/>
              </a:lnSpc>
              <a:defRPr sz="8000" b="0" spc="-159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Bowl of salad with fried rice, boiled eggs and chopsticks"/>
          <p:cNvSpPr>
            <a:spLocks noGrp="1"/>
          </p:cNvSpPr>
          <p:nvPr>
            <p:ph type="pic" sz="quarter" idx="21"/>
          </p:nvPr>
        </p:nvSpPr>
        <p:spPr>
          <a:xfrm>
            <a:off x="14199393" y="3571874"/>
            <a:ext cx="4184495" cy="3346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Bowl with salmon cakes, salad and houmous "/>
          <p:cNvSpPr>
            <a:spLocks noGrp="1"/>
          </p:cNvSpPr>
          <p:nvPr>
            <p:ph type="pic" sz="quarter" idx="22"/>
          </p:nvPr>
        </p:nvSpPr>
        <p:spPr>
          <a:xfrm>
            <a:off x="12927806" y="5238154"/>
            <a:ext cx="5872164" cy="68344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Bowl of pappardelle pasta with parsley butter, roasted hazelnuts and shaved parmesan cheese"/>
          <p:cNvSpPr>
            <a:spLocks noGrp="1"/>
          </p:cNvSpPr>
          <p:nvPr>
            <p:ph type="pic" sz="quarter" idx="23"/>
          </p:nvPr>
        </p:nvSpPr>
        <p:spPr>
          <a:xfrm>
            <a:off x="5255417" y="3278980"/>
            <a:ext cx="9344028" cy="700802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wl of salad with fried rice, boiled eggs and chopsticks"/>
          <p:cNvSpPr>
            <a:spLocks noGrp="1"/>
          </p:cNvSpPr>
          <p:nvPr>
            <p:ph type="pic" idx="21"/>
          </p:nvPr>
        </p:nvSpPr>
        <p:spPr>
          <a:xfrm>
            <a:off x="4583905" y="-107157"/>
            <a:ext cx="15216190" cy="121729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vocados and limes"/>
          <p:cNvSpPr>
            <a:spLocks noGrp="1"/>
          </p:cNvSpPr>
          <p:nvPr>
            <p:ph type="pic" idx="21"/>
          </p:nvPr>
        </p:nvSpPr>
        <p:spPr>
          <a:xfrm>
            <a:off x="4683917" y="2271712"/>
            <a:ext cx="15044741" cy="901065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7008018"/>
            <a:ext cx="12358691" cy="2614614"/>
          </a:xfrm>
          <a:prstGeom prst="rect">
            <a:avLst/>
          </a:prstGeom>
        </p:spPr>
        <p:txBody>
          <a:bodyPr/>
          <a:lstStyle/>
          <a:p>
            <a:r>
              <a:t>Presentation Title</a:t>
            </a:r>
          </a:p>
        </p:txBody>
      </p:sp>
      <p:sp>
        <p:nvSpPr>
          <p:cNvPr id="23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6013325" y="3622577"/>
            <a:ext cx="12357351" cy="358301"/>
          </a:xfrm>
          <a:prstGeom prst="rect">
            <a:avLst/>
          </a:prstGeom>
        </p:spPr>
        <p:txBody>
          <a:bodyPr lIns="25717" tIns="25717" rIns="25717" bIns="25717"/>
          <a:lstStyle>
            <a:lvl1pPr defTabSz="544830">
              <a:defRPr sz="1980"/>
            </a:lvl1pPr>
          </a:lstStyle>
          <a:p>
            <a:r>
              <a:t>Author and Date</a:t>
            </a:r>
          </a:p>
        </p:txBody>
      </p:sp>
      <p:sp>
        <p:nvSpPr>
          <p:cNvPr id="2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9530950"/>
            <a:ext cx="12358691" cy="628285"/>
          </a:xfrm>
          <a:prstGeom prst="rect">
            <a:avLst/>
          </a:prstGeom>
        </p:spPr>
        <p:txBody>
          <a:bodyPr/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Bowl with salmon cakes, salad and houmous"/>
          <p:cNvSpPr>
            <a:spLocks noGrp="1"/>
          </p:cNvSpPr>
          <p:nvPr>
            <p:ph type="pic" sz="quarter" idx="21"/>
          </p:nvPr>
        </p:nvSpPr>
        <p:spPr>
          <a:xfrm>
            <a:off x="11506200" y="2886074"/>
            <a:ext cx="6831473" cy="79509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714749"/>
            <a:ext cx="5500689" cy="3308780"/>
          </a:xfrm>
          <a:prstGeom prst="rect">
            <a:avLst/>
          </a:prstGeom>
        </p:spPr>
        <p:txBody>
          <a:bodyPr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6971949"/>
            <a:ext cx="5500689" cy="3029302"/>
          </a:xfrm>
          <a:prstGeom prst="rect">
            <a:avLst/>
          </a:prstGeom>
        </p:spPr>
        <p:txBody>
          <a:bodyPr/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615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43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 numCol="2" spcCol="617934"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5500689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Slide Subtitle</a:t>
            </a:r>
          </a:p>
        </p:txBody>
      </p:sp>
      <p:sp>
        <p:nvSpPr>
          <p:cNvPr id="6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5500689" cy="4644356"/>
          </a:xfrm>
          <a:prstGeom prst="rect">
            <a:avLst/>
          </a:prstGeom>
        </p:spPr>
        <p:txBody>
          <a:bodyPr/>
          <a:lstStyle>
            <a:lvl1pPr marL="5588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1pPr>
            <a:lvl2pPr marL="11684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2pPr>
            <a:lvl3pPr marL="17780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3pPr>
            <a:lvl4pPr marL="23876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4pPr>
            <a:lvl5pPr marL="2997200" indent="-558800" defTabSz="2438339">
              <a:lnSpc>
                <a:spcPct val="90000"/>
              </a:lnSpc>
              <a:spcBef>
                <a:spcPts val="4500"/>
              </a:spcBef>
              <a:buSzPct val="123000"/>
              <a:buChar char="•"/>
              <a:defRPr sz="4400" b="0"/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Bowl of pappardelle pasta with parsley butter, roasted hazelnuts and shaved parmesan cheese"/>
          <p:cNvSpPr>
            <a:spLocks noGrp="1"/>
          </p:cNvSpPr>
          <p:nvPr>
            <p:ph type="pic" sz="quarter" idx="22"/>
          </p:nvPr>
        </p:nvSpPr>
        <p:spPr>
          <a:xfrm>
            <a:off x="12192000" y="2771288"/>
            <a:ext cx="6140742" cy="81876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5500689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Slide Title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6012653" y="5550693"/>
            <a:ext cx="12358692" cy="2614614"/>
          </a:xfrm>
          <a:prstGeom prst="rect">
            <a:avLst/>
          </a:prstGeom>
        </p:spPr>
        <p:txBody>
          <a:bodyPr anchor="ctr"/>
          <a:lstStyle>
            <a:lvl1pPr>
              <a:defRPr b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6159"/>
            <a:ext cx="267565" cy="255373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6012655" y="3607593"/>
            <a:ext cx="12358691" cy="807245"/>
          </a:xfrm>
          <a:prstGeom prst="rect">
            <a:avLst/>
          </a:prstGeom>
        </p:spPr>
        <p:txBody>
          <a:bodyPr anchor="t"/>
          <a:lstStyle>
            <a:lvl1pPr>
              <a:defRPr sz="8000" spc="-159"/>
            </a:lvl1pPr>
          </a:lstStyle>
          <a:p>
            <a:r>
              <a:t>Agenda Title</a:t>
            </a:r>
          </a:p>
        </p:txBody>
      </p:sp>
      <p:sp>
        <p:nvSpPr>
          <p:cNvPr id="89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6012655" y="4335166"/>
            <a:ext cx="12358691" cy="525814"/>
          </a:xfrm>
          <a:prstGeom prst="rect">
            <a:avLst/>
          </a:prstGeom>
        </p:spPr>
        <p:txBody>
          <a:bodyPr lIns="25717" tIns="25717" rIns="25717" bIns="25717"/>
          <a:lstStyle>
            <a:lvl1pPr defTabSz="495300">
              <a:defRPr sz="3000"/>
            </a:lvl1pPr>
          </a:lstStyle>
          <a:p>
            <a:r>
              <a:t>Agenda Subtitle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390158"/>
            <a:ext cx="12358691" cy="4644008"/>
          </a:xfrm>
          <a:prstGeom prst="rect">
            <a:avLst/>
          </a:prstGeom>
        </p:spPr>
        <p:txBody>
          <a:bodyPr/>
          <a:lstStyle>
            <a:lvl1pPr>
              <a:spcBef>
                <a:spcPts val="1800"/>
              </a:spcBef>
              <a:defRPr b="0" spc="-50"/>
            </a:lvl1pPr>
            <a:lvl2pPr>
              <a:spcBef>
                <a:spcPts val="1800"/>
              </a:spcBef>
              <a:defRPr b="0" spc="-50"/>
            </a:lvl2pPr>
            <a:lvl3pPr>
              <a:spcBef>
                <a:spcPts val="1800"/>
              </a:spcBef>
              <a:defRPr b="0" spc="-50"/>
            </a:lvl3pPr>
            <a:lvl4pPr>
              <a:spcBef>
                <a:spcPts val="1800"/>
              </a:spcBef>
              <a:defRPr b="0" spc="-50"/>
            </a:lvl4pPr>
            <a:lvl5pPr>
              <a:spcBef>
                <a:spcPts val="1800"/>
              </a:spcBef>
              <a:defRPr b="0" spc="-50"/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6012655" y="5768349"/>
            <a:ext cx="12358691" cy="2179302"/>
          </a:xfrm>
          <a:prstGeom prst="rect">
            <a:avLst/>
          </a:prstGeom>
        </p:spPr>
        <p:txBody>
          <a:bodyPr anchor="ctr"/>
          <a:lstStyle>
            <a:lvl1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algn="ctr" defTabSz="2438339">
              <a:lnSpc>
                <a:spcPct val="80000"/>
              </a:lnSpc>
              <a:defRPr sz="11200" b="0" spc="-224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esentation Title"/>
          <p:cNvSpPr txBox="1">
            <a:spLocks noGrp="1"/>
          </p:cNvSpPr>
          <p:nvPr>
            <p:ph type="title"/>
          </p:nvPr>
        </p:nvSpPr>
        <p:spPr>
          <a:xfrm>
            <a:off x="6012653" y="4448807"/>
            <a:ext cx="12358692" cy="261461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b">
            <a:normAutofit/>
          </a:bodyPr>
          <a:lstStyle/>
          <a:p>
            <a:r>
              <a:t>Presentation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009754" y="7063420"/>
            <a:ext cx="12358691" cy="1071563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>
            <a:normAutofit/>
          </a:bodyPr>
          <a:lstStyle/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54703" y="10313777"/>
            <a:ext cx="267565" cy="255373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 anchor="b">
            <a:spAutoFit/>
          </a:bodyPr>
          <a:lstStyle>
            <a:lvl1pPr defTabSz="584200">
              <a:defRPr sz="14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 spd="med"/>
  <p:txStyles>
    <p:titleStyle>
      <a:lvl1pPr marL="0" marR="0" indent="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9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1" i="0" u="none" strike="noStrike" cap="none" spc="-224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1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12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11" Type="http://schemas.openxmlformats.org/officeDocument/2006/relationships/image" Target="../media/image24.svg"/><Relationship Id="rId9" Type="http://schemas.openxmlformats.org/officeDocument/2006/relationships/image" Target="../media/image2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1"/>
          <p:cNvSpPr>
            <a:spLocks noGrp="1"/>
          </p:cNvSpPr>
          <p:nvPr>
            <p:ph type="pic" idx="21"/>
          </p:nvPr>
        </p:nvSpPr>
        <p:spPr/>
      </p:sp>
      <p:sp>
        <p:nvSpPr>
          <p:cNvPr id="3" name="Τίτλο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1"/>
          </p:nvPr>
        </p:nvSpPr>
        <p:spPr/>
        <p:txBody>
          <a:bodyPr>
            <a:normAutofit fontScale="92500" lnSpcReduction="20000"/>
          </a:bodyPr>
          <a:lstStyle/>
          <a:p>
            <a:endParaRPr lang="el-GR"/>
          </a:p>
        </p:txBody>
      </p:sp>
      <p:pic>
        <p:nvPicPr>
          <p:cNvPr id="6" name="231122_POWER_POINT.jpg" descr="231122_POWER_POIN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70" y="-89043"/>
            <a:ext cx="24606505" cy="13841160"/>
          </a:xfrm>
          <a:prstGeom prst="rect">
            <a:avLst/>
          </a:prstGeom>
          <a:ln w="3175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127896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82688" y="1832783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Προσκλήσεις που έχουν 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εκδοθεί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Πίνακα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657969"/>
              </p:ext>
            </p:extLst>
          </p:nvPr>
        </p:nvGraphicFramePr>
        <p:xfrm>
          <a:off x="1390800" y="2632277"/>
          <a:ext cx="19802199" cy="9373187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1403351435"/>
                    </a:ext>
                  </a:extLst>
                </a:gridCol>
                <a:gridCol w="7920880">
                  <a:extLst>
                    <a:ext uri="{9D8B030D-6E8A-4147-A177-3AD203B41FA5}">
                      <a16:colId xmlns:a16="http://schemas.microsoft.com/office/drawing/2014/main" val="3926483354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999339789"/>
                    </a:ext>
                  </a:extLst>
                </a:gridCol>
                <a:gridCol w="3289986">
                  <a:extLst>
                    <a:ext uri="{9D8B030D-6E8A-4147-A177-3AD203B41FA5}">
                      <a16:colId xmlns:a16="http://schemas.microsoft.com/office/drawing/2014/main" val="2962449312"/>
                    </a:ext>
                  </a:extLst>
                </a:gridCol>
                <a:gridCol w="3478765">
                  <a:extLst>
                    <a:ext uri="{9D8B030D-6E8A-4147-A177-3AD203B41FA5}">
                      <a16:colId xmlns:a16="http://schemas.microsoft.com/office/drawing/2014/main" val="3370225818"/>
                    </a:ext>
                  </a:extLst>
                </a:gridCol>
              </a:tblGrid>
              <a:tr h="121673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α/α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Τίτλος 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πρόσκλησης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Π/Υ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Δράσεις ΠΨΗΜΕΤ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Ταμείο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361503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05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 Αξιοποίηση και ανάδειξη πολιτιστικού αποθέματος με τη χρήση ψηφιακών, καινοτόμων τεχνολογιών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68.989.533 €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1.3.2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ΕΤΠΑ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490293"/>
                  </a:ext>
                </a:extLst>
              </a:tr>
              <a:tr h="2531652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06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/>
                      </a:r>
                      <a:b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</a:b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Υλοποίηση προγραμμάτων </a:t>
                      </a:r>
                      <a:r>
                        <a:rPr lang="el-GR" sz="2400" b="1" i="0" u="none" strike="noStrike" cap="none" spc="0" baseline="0" dirty="0" err="1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επανακατάρτισης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- αναβάθμισης ψηφιακών δεξιοτήτων (</a:t>
                      </a:r>
                      <a:r>
                        <a:rPr lang="el-GR" sz="2400" b="1" i="0" u="none" strike="noStrike" cap="none" spc="0" baseline="0" dirty="0" err="1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reskilling-upskilling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) των υπαλλήλων της Γενικής Κυβέρνησης, στο πλαίσιο της Εθνικής Συμμαχίας για τις Ψηφιακές Δεξιότητες και την Απασχόληση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20.000.000 €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3.1.1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ΕΚΤ+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815598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07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400" b="1" i="0" u="none" strike="noStrike" cap="none" spc="0" baseline="0" dirty="0" smtClean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Υλοποίηση προγραμμάτων αναβάθμισης επιπέδου ψηφιακών δεξιοτήτων (</a:t>
                      </a:r>
                      <a:r>
                        <a:rPr lang="el-GR" sz="2400" b="1" i="0" u="none" strike="noStrike" cap="none" spc="0" baseline="0" dirty="0" err="1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upskilling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) σε θέματα αξιοποίησης και διαχείρισης καινοτόμων ψηφιακών τεχνολογιών, στο πλαίσιο της Εθνικής Συμμαχίας για τις Ψηφιακές Δεξιότητες και την Απασχόληση</a:t>
                      </a: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400" b="1" i="0" u="none" strike="noStrike" cap="none" spc="0" baseline="0" dirty="0" smtClean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62.500.000 €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3.1.2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ΕΚΤ+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333151"/>
                  </a:ext>
                </a:extLst>
              </a:tr>
              <a:tr h="1470797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08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Υποδομές </a:t>
                      </a:r>
                      <a:r>
                        <a:rPr lang="el-GR" sz="2400" b="1" i="0" u="none" strike="noStrike" cap="none" spc="0" baseline="0" dirty="0" err="1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Υπερυψηλής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l-GR" sz="2400" b="1" i="0" u="none" strike="noStrike" cap="none" spc="0" baseline="0" dirty="0" err="1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Ευρυζωνικότητας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- ULTRAFAST BROADBAND (UFB</a:t>
                      </a:r>
                      <a:r>
                        <a:rPr lang="en-US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B)</a:t>
                      </a:r>
                      <a:endParaRPr lang="el-GR" sz="1400" b="0" i="0" u="none" strike="noStrike" cap="none" spc="0" baseline="0" dirty="0" smtClean="0">
                        <a:solidFill>
                          <a:schemeClr val="tx1"/>
                        </a:solidFill>
                        <a:effectLst/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236.987.178 €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2.1.1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ΕΤΠΑ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1847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9470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82688" y="1745432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Προγραμματισμός</a:t>
            </a:r>
            <a:r>
              <a:rPr lang="en-US" sz="4000" dirty="0" smtClean="0">
                <a:solidFill>
                  <a:srgbClr val="1B1B1B"/>
                </a:solidFill>
                <a:latin typeface="Arial"/>
                <a:cs typeface="Arial"/>
              </a:rPr>
              <a:t> </a:t>
            </a:r>
            <a:r>
              <a:rPr lang="el-GR" sz="4000" dirty="0">
                <a:solidFill>
                  <a:srgbClr val="1B1B1B"/>
                </a:solidFill>
                <a:latin typeface="Arial"/>
                <a:cs typeface="Arial"/>
              </a:rPr>
              <a:t>π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ροσκλήσεων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1009552" y="2372958"/>
            <a:ext cx="22991759" cy="1033744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i="1" dirty="0" smtClean="0">
                <a:solidFill>
                  <a:srgbClr val="1B1B1B"/>
                </a:solidFill>
                <a:latin typeface="Arial"/>
              </a:rPr>
              <a:t>Έως </a:t>
            </a:r>
            <a:r>
              <a:rPr lang="el-GR" sz="2800" i="1" dirty="0">
                <a:solidFill>
                  <a:srgbClr val="1B1B1B"/>
                </a:solidFill>
                <a:latin typeface="Arial"/>
              </a:rPr>
              <a:t>το τέλος </a:t>
            </a:r>
            <a:r>
              <a:rPr lang="el-GR" sz="2800" i="1" dirty="0" smtClean="0">
                <a:solidFill>
                  <a:srgbClr val="1B1B1B"/>
                </a:solidFill>
                <a:latin typeface="Arial"/>
              </a:rPr>
              <a:t>2023</a:t>
            </a:r>
          </a:p>
          <a:p>
            <a:pPr algn="l"/>
            <a:endParaRPr lang="el-GR" sz="2800" i="1" dirty="0" smtClean="0">
              <a:solidFill>
                <a:srgbClr val="1B1B1B"/>
              </a:solidFill>
              <a:latin typeface="Arial"/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1 νέα πρόσκληση για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17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ώριμα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(μεταφερόμενα από την ΠΠ 2014-2020) έργα (περιλαμβάνεται το 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G-cloud next gen)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2E7116"/>
                </a:solidFill>
              </a:rPr>
              <a:t>61.740.946 </a:t>
            </a:r>
            <a:r>
              <a:rPr lang="el-GR" sz="2800" b="1" dirty="0" smtClean="0">
                <a:solidFill>
                  <a:srgbClr val="2E7116"/>
                </a:solidFill>
              </a:rPr>
              <a:t>€</a:t>
            </a:r>
          </a:p>
          <a:p>
            <a:pPr lvl="3" indent="0" algn="l"/>
            <a:r>
              <a:rPr lang="el-GR" sz="2800" b="1" dirty="0" smtClean="0">
                <a:solidFill>
                  <a:srgbClr val="002060"/>
                </a:solidFill>
                <a:latin typeface="Arial"/>
              </a:rPr>
              <a:t>Ενδεικτικά </a:t>
            </a:r>
            <a:r>
              <a:rPr lang="el-GR" sz="2800" b="1" dirty="0">
                <a:solidFill>
                  <a:srgbClr val="002060"/>
                </a:solidFill>
                <a:latin typeface="Arial"/>
              </a:rPr>
              <a:t>μεταφερόμενα </a:t>
            </a:r>
            <a:r>
              <a:rPr lang="el-GR" sz="2800" b="1" dirty="0" smtClean="0">
                <a:solidFill>
                  <a:srgbClr val="002060"/>
                </a:solidFill>
                <a:latin typeface="Arial"/>
              </a:rPr>
              <a:t>έργα</a:t>
            </a:r>
            <a:r>
              <a:rPr lang="en-US" sz="2800" b="1" dirty="0" smtClean="0">
                <a:solidFill>
                  <a:srgbClr val="002060"/>
                </a:solidFill>
                <a:latin typeface="Arial"/>
              </a:rPr>
              <a:t> </a:t>
            </a:r>
            <a:r>
              <a:rPr lang="en-US" sz="2800" dirty="0" smtClean="0">
                <a:solidFill>
                  <a:srgbClr val="002060"/>
                </a:solidFill>
                <a:latin typeface="Arial"/>
              </a:rPr>
              <a:t>(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πλην </a:t>
            </a:r>
            <a:r>
              <a:rPr lang="en-US" sz="2800" dirty="0" smtClean="0">
                <a:solidFill>
                  <a:srgbClr val="002060"/>
                </a:solidFill>
                <a:latin typeface="Arial"/>
              </a:rPr>
              <a:t>e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-Πολιτισμού): Σύστημα εποπτείας φάσματος δορυφορικών επικοινωνιών της ΕΕΤΤ Π/Υ 3,75 εκατ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.,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Πύλη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Ανοικτών </a:t>
            </a:r>
            <a:r>
              <a:rPr lang="el-GR" sz="2800" dirty="0" err="1">
                <a:solidFill>
                  <a:srgbClr val="002060"/>
                </a:solidFill>
                <a:latin typeface="Arial"/>
              </a:rPr>
              <a:t>Γεωεπιστημονικών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 Δεδομένων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Π/Υ 2,1 εκατ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., Ψηφιακή Εφαρμογή Εκτιμητικής Διαδικασίας ΕΛ.Γ.Α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. Π/Υ 1,6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εκατ.,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Παροχή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Ολοκληρωμένου Περιβάλλοντος Βιβλιοθήκης ως Υπηρεσίας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(</a:t>
            </a:r>
            <a:r>
              <a:rPr lang="el-GR" sz="2800" dirty="0" err="1">
                <a:solidFill>
                  <a:srgbClr val="002060"/>
                </a:solidFill>
                <a:latin typeface="Arial"/>
              </a:rPr>
              <a:t>ILSaS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+) των Πανεπιστημίων Π/Υ 2,4 εκατ. €, κλπ.</a:t>
            </a:r>
          </a:p>
          <a:p>
            <a:pPr lvl="3" indent="0" algn="l"/>
            <a:endParaRPr lang="el-GR" sz="2800" dirty="0">
              <a:solidFill>
                <a:srgbClr val="1B1B1B"/>
              </a:solidFill>
              <a:latin typeface="Arial"/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1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νέα πρόσκληση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για το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μεταφερόμενο έργο 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wifi4GR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: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 </a:t>
            </a:r>
            <a:r>
              <a:rPr lang="en-US" sz="2800" b="1" dirty="0">
                <a:solidFill>
                  <a:srgbClr val="2E7116"/>
                </a:solidFill>
              </a:rPr>
              <a:t>15.333.200 </a:t>
            </a:r>
            <a:r>
              <a:rPr lang="el-GR" sz="2800" b="1" dirty="0" smtClean="0">
                <a:solidFill>
                  <a:srgbClr val="2E7116"/>
                </a:solidFill>
              </a:rPr>
              <a:t>€</a:t>
            </a:r>
          </a:p>
          <a:p>
            <a:pPr algn="l"/>
            <a:endParaRPr lang="en-US" sz="2800" b="1" dirty="0" smtClean="0">
              <a:solidFill>
                <a:srgbClr val="2E7116"/>
              </a:solidFill>
            </a:endParaRPr>
          </a:p>
          <a:p>
            <a:pPr algn="l"/>
            <a:r>
              <a:rPr lang="el-GR" sz="2800" i="1" dirty="0">
                <a:solidFill>
                  <a:srgbClr val="1B1B1B"/>
                </a:solidFill>
                <a:latin typeface="Arial"/>
              </a:rPr>
              <a:t>Στις αρχές </a:t>
            </a:r>
            <a:r>
              <a:rPr lang="el-GR" sz="2800" i="1" dirty="0" smtClean="0">
                <a:solidFill>
                  <a:srgbClr val="1B1B1B"/>
                </a:solidFill>
                <a:latin typeface="Arial"/>
              </a:rPr>
              <a:t>του 2024</a:t>
            </a:r>
          </a:p>
          <a:p>
            <a:pPr algn="l"/>
            <a:endParaRPr lang="el-GR" sz="2800" i="1" dirty="0">
              <a:solidFill>
                <a:srgbClr val="1B1B1B"/>
              </a:solidFill>
              <a:latin typeface="Arial"/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1 νέα πρόσκληση για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20 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phasing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(από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την ΠΠ 2014-2020)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έργα: </a:t>
            </a:r>
            <a:r>
              <a:rPr lang="el-GR" sz="2800" b="1" dirty="0">
                <a:solidFill>
                  <a:srgbClr val="2E7116"/>
                </a:solidFill>
              </a:rPr>
              <a:t>έως 148.372.554 </a:t>
            </a:r>
            <a:r>
              <a:rPr lang="el-GR" sz="2800" b="1" dirty="0" smtClean="0">
                <a:solidFill>
                  <a:srgbClr val="2E7116"/>
                </a:solidFill>
              </a:rPr>
              <a:t>€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  <a:endParaRPr lang="en-US" sz="2800" dirty="0" smtClean="0">
              <a:solidFill>
                <a:srgbClr val="1B1B1B"/>
              </a:solidFill>
              <a:latin typeface="Arial"/>
            </a:endParaRPr>
          </a:p>
          <a:p>
            <a:pPr algn="l"/>
            <a:r>
              <a:rPr lang="el-GR" sz="2800" b="1" dirty="0" smtClean="0">
                <a:solidFill>
                  <a:srgbClr val="002060"/>
                </a:solidFill>
                <a:latin typeface="Arial"/>
              </a:rPr>
              <a:t>Ενδεικτικά </a:t>
            </a:r>
            <a:r>
              <a:rPr lang="en-US" sz="2800" b="1" dirty="0" smtClean="0">
                <a:solidFill>
                  <a:srgbClr val="002060"/>
                </a:solidFill>
                <a:latin typeface="Arial"/>
              </a:rPr>
              <a:t>phasing </a:t>
            </a:r>
            <a:r>
              <a:rPr lang="el-GR" sz="2800" b="1" dirty="0" smtClean="0">
                <a:solidFill>
                  <a:srgbClr val="002060"/>
                </a:solidFill>
                <a:latin typeface="Arial"/>
              </a:rPr>
              <a:t>έργα:</a:t>
            </a:r>
            <a:r>
              <a:rPr lang="en-US" sz="2800" dirty="0" smtClean="0">
                <a:solidFill>
                  <a:srgbClr val="002060"/>
                </a:solidFill>
                <a:latin typeface="Arial"/>
              </a:rPr>
              <a:t>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Μέσα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Δίωξης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της Τελωνειακής Υπηρεσίας για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την αντιμετώπιση του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λαθρεμπορίου της ΑΑΔΕ, Π/Υ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44 εκατ., Ανάπτυξη καινοτόμου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συστήματος εποπτείας φάσματος της ΕΕΤΤ Π/Υ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29 εκατ., Εγκατάσταση συστημάτων RIS PACS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στα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δημόσια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Νοσοκομεία Π/Υ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14,5 εκατ., Ψηφιοποίηση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Ασφαλιστικής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Ιστορίας </a:t>
            </a:r>
            <a:r>
              <a:rPr lang="en-US" sz="2800" dirty="0">
                <a:solidFill>
                  <a:srgbClr val="002060"/>
                </a:solidFill>
                <a:latin typeface="Arial"/>
              </a:rPr>
              <a:t>e-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ΕΦΚΑ Π/Υ 12,5 εκατ., </a:t>
            </a:r>
            <a:r>
              <a:rPr lang="en-US" sz="2800" dirty="0" smtClean="0">
                <a:solidFill>
                  <a:srgbClr val="002060"/>
                </a:solidFill>
                <a:latin typeface="Arial"/>
              </a:rPr>
              <a:t>HRMS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Π/Υ 10,5 εκατ.,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ΟΠΣ διαχείρισης διοικητικών δικαστικών υποθέσεων Π/Υ 8,5 εκατ.,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Εκσυγχρονισμός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του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ΟΠΣ του ΝΣΚ με χρήση </a:t>
            </a:r>
            <a:r>
              <a:rPr lang="en-US" sz="2800" dirty="0" smtClean="0">
                <a:solidFill>
                  <a:srgbClr val="002060"/>
                </a:solidFill>
                <a:latin typeface="Arial"/>
              </a:rPr>
              <a:t>AI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Π/Υ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6 εκατ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., 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Ηλεκτρονικό Πινάκιο Π/Υ 5,2 εκατ., Αλληλεπιδραστικές ψηφιακές υπηρεσίες διαχείρισης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πόρων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, δομών και δεδομένων προδικασίας </a:t>
            </a:r>
            <a:r>
              <a:rPr lang="el-GR" sz="2800" dirty="0" smtClean="0">
                <a:solidFill>
                  <a:srgbClr val="002060"/>
                </a:solidFill>
                <a:latin typeface="Arial"/>
              </a:rPr>
              <a:t>του ΔΣΑ Π/Υ 4 εκατ. €, κλπ</a:t>
            </a:r>
            <a:r>
              <a:rPr lang="el-GR" sz="2800" dirty="0">
                <a:solidFill>
                  <a:srgbClr val="002060"/>
                </a:solidFill>
                <a:latin typeface="Arial"/>
              </a:rPr>
              <a:t>. </a:t>
            </a:r>
            <a:endParaRPr lang="el-GR" sz="2800" dirty="0" smtClean="0">
              <a:solidFill>
                <a:srgbClr val="002060"/>
              </a:solidFill>
              <a:latin typeface="Arial"/>
            </a:endParaRPr>
          </a:p>
          <a:p>
            <a:pPr algn="l"/>
            <a:endParaRPr lang="el-GR" sz="2800" dirty="0" smtClean="0">
              <a:solidFill>
                <a:srgbClr val="1B1B1B"/>
              </a:solidFill>
              <a:latin typeface="Arial"/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1 νέα</a:t>
            </a:r>
            <a:r>
              <a:rPr lang="en-US" sz="2800" b="1" dirty="0">
                <a:solidFill>
                  <a:srgbClr val="2E7116"/>
                </a:solidFill>
              </a:rPr>
              <a:t>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πρόσκληση για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το 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phasing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έργο ΣΥΖΕΥΞΙΣ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ΙΙ: </a:t>
            </a:r>
            <a:r>
              <a:rPr lang="el-GR" sz="2800" b="1" dirty="0" smtClean="0">
                <a:solidFill>
                  <a:srgbClr val="2E7116"/>
                </a:solidFill>
              </a:rPr>
              <a:t>90 έως 115 εκατ. €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 </a:t>
            </a:r>
            <a:endParaRPr lang="el-GR" sz="2800" b="1" dirty="0">
              <a:solidFill>
                <a:srgbClr val="2E7116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1 νέα πρόσκληση για νέα έργα ψηφιακής υγείας: </a:t>
            </a:r>
            <a:r>
              <a:rPr lang="el-GR" sz="2800" b="1" dirty="0" smtClean="0">
                <a:solidFill>
                  <a:srgbClr val="2E7116"/>
                </a:solidFill>
              </a:rPr>
              <a:t>26 εκατ. €   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1 νέα πρόσκληση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για νέα έργα 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e-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Πολιτισμού: </a:t>
            </a:r>
            <a:r>
              <a:rPr lang="el-GR" sz="2800" b="1" dirty="0" smtClean="0">
                <a:solidFill>
                  <a:srgbClr val="2E7116"/>
                </a:solidFill>
              </a:rPr>
              <a:t>9.051.123 €</a:t>
            </a:r>
            <a:endParaRPr lang="el-GR" sz="2800" b="1" dirty="0">
              <a:solidFill>
                <a:srgbClr val="2E7116"/>
              </a:solidFill>
            </a:endParaRP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τροποποίηση της πρόσκληση 04_ΠΨΗΜΕΤ για νέα έργα που αξιοποιούν τεχνολογίες αιχμής και καινοτομία: αύξηση Π/Υ κατά </a:t>
            </a:r>
            <a:r>
              <a:rPr lang="el-GR" sz="2800" b="1" dirty="0">
                <a:solidFill>
                  <a:srgbClr val="2E7116"/>
                </a:solidFill>
              </a:rPr>
              <a:t>15 εκατ. € 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1 νέα πρόσκληση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Τεχνικής Βοήθειας για την ενίσχυση της ικανότητας των δικαιούχων: </a:t>
            </a:r>
            <a:r>
              <a:rPr lang="el-GR" sz="2800" b="1" dirty="0" smtClean="0">
                <a:solidFill>
                  <a:srgbClr val="2E7116"/>
                </a:solidFill>
              </a:rPr>
              <a:t>2.000.000 €</a:t>
            </a:r>
            <a:endParaRPr lang="el-GR" sz="2800" b="1" dirty="0" smtClean="0">
              <a:solidFill>
                <a:srgbClr val="1B1B1B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0407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82688" y="1961456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 fontScale="92500"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Λίγα λόγια για το σχέδιο Αξιολόγησης που εγκρίθηκε από την </a:t>
            </a:r>
            <a:r>
              <a:rPr lang="el-GR" sz="4000" dirty="0" err="1" smtClean="0">
                <a:solidFill>
                  <a:srgbClr val="1B1B1B"/>
                </a:solidFill>
                <a:latin typeface="Arial"/>
                <a:cs typeface="Arial"/>
              </a:rPr>
              <a:t>ΕπΠα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 στις 24.7.2023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Πίνακας 16">
            <a:extLst>
              <a:ext uri="{FF2B5EF4-FFF2-40B4-BE49-F238E27FC236}">
                <a16:creationId xmlns:a16="http://schemas.microsoft.com/office/drawing/2014/main" id="{B36A1653-9590-9E3D-18FB-98DF0554C1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486731"/>
              </p:ext>
            </p:extLst>
          </p:nvPr>
        </p:nvGraphicFramePr>
        <p:xfrm>
          <a:off x="2110880" y="2760950"/>
          <a:ext cx="19802199" cy="840242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1051936696"/>
                    </a:ext>
                  </a:extLst>
                </a:gridCol>
                <a:gridCol w="6596283">
                  <a:extLst>
                    <a:ext uri="{9D8B030D-6E8A-4147-A177-3AD203B41FA5}">
                      <a16:colId xmlns:a16="http://schemas.microsoft.com/office/drawing/2014/main" val="2746772236"/>
                    </a:ext>
                  </a:extLst>
                </a:gridCol>
                <a:gridCol w="3687943">
                  <a:extLst>
                    <a:ext uri="{9D8B030D-6E8A-4147-A177-3AD203B41FA5}">
                      <a16:colId xmlns:a16="http://schemas.microsoft.com/office/drawing/2014/main" val="1576332714"/>
                    </a:ext>
                  </a:extLst>
                </a:gridCol>
                <a:gridCol w="4094992">
                  <a:extLst>
                    <a:ext uri="{9D8B030D-6E8A-4147-A177-3AD203B41FA5}">
                      <a16:colId xmlns:a16="http://schemas.microsoft.com/office/drawing/2014/main" val="1432421981"/>
                    </a:ext>
                  </a:extLst>
                </a:gridCol>
                <a:gridCol w="3478765">
                  <a:extLst>
                    <a:ext uri="{9D8B030D-6E8A-4147-A177-3AD203B41FA5}">
                      <a16:colId xmlns:a16="http://schemas.microsoft.com/office/drawing/2014/main" val="4267633344"/>
                    </a:ext>
                  </a:extLst>
                </a:gridCol>
              </a:tblGrid>
              <a:tr h="121673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α/α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Τίτλος α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ξιολόγησης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ΕΙΔΟΣ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ΚΡΙΤΗΡΙΟ ΑΞΙΟΛΟΓΗΣΗΣ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Ενδεικτική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ημερομηνί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 ολοκλήρωσης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215322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1η Αξιολόγηση υλοποίησης της Στρατηγικής Επικοινωνίας του Προγράμματος – Ενδιάμεση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Δι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αμορφωτική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α, Καταλληλότητα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οτελεσμ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ατικότητα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οδοτικότητ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αγνωρισιμότητα / Προβολή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Φε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βρουάριος 2025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280844"/>
                  </a:ext>
                </a:extLst>
              </a:tr>
              <a:tr h="2531652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Ενδιάμεση αξιολόγηση εφαρμογής του Προγράμματος Ψηφιακός Μετασχηματισμός 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Δι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αμορφωτική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οτελεσμ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ατικότητα 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οδοτικότητ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Συνοχή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Φε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βρουάριος 2025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292296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3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1η Αξιολόγηση έργων Στρατηγικής Σημασίας του Προγράμματος - Ενδιάμεση 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Δι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αμορφωτική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α, Καταλληλότητα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οτελεσμ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ατικότητα 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οδοτικότητ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Σε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πτέμβριος 2025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1510961"/>
                  </a:ext>
                </a:extLst>
              </a:tr>
              <a:tr h="1470797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4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Αξιολόγηση της Δράσης  αναβάθμισης ψηφιακών δεξιοτήτων των εργαζόμενων ιδιωτικού τομέα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ακεφαλαιωτική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α, Καταλληλότητα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οτελεσμ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ατικότητα 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οδοτικότητ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 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Επίπ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τωση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Προστιθέμενη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Αξί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ρίλιος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2026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902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71745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82688" y="1961456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 fontScale="92500"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Λίγα λόγια για το σχέδιο Αξιολόγησης που εγκρίθηκε από την </a:t>
            </a:r>
            <a:r>
              <a:rPr lang="el-GR" sz="4000" dirty="0" err="1" smtClean="0">
                <a:solidFill>
                  <a:srgbClr val="1B1B1B"/>
                </a:solidFill>
                <a:latin typeface="Arial"/>
                <a:cs typeface="Arial"/>
              </a:rPr>
              <a:t>ΕπΠα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 στις 24.7.2023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" name="Πίνακας 16">
            <a:extLst>
              <a:ext uri="{FF2B5EF4-FFF2-40B4-BE49-F238E27FC236}">
                <a16:creationId xmlns:a16="http://schemas.microsoft.com/office/drawing/2014/main" id="{B36A1653-9590-9E3D-18FB-98DF0554C1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101074"/>
              </p:ext>
            </p:extLst>
          </p:nvPr>
        </p:nvGraphicFramePr>
        <p:xfrm>
          <a:off x="2110880" y="2760950"/>
          <a:ext cx="19802199" cy="899555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1051936696"/>
                    </a:ext>
                  </a:extLst>
                </a:gridCol>
                <a:gridCol w="6596283">
                  <a:extLst>
                    <a:ext uri="{9D8B030D-6E8A-4147-A177-3AD203B41FA5}">
                      <a16:colId xmlns:a16="http://schemas.microsoft.com/office/drawing/2014/main" val="2746772236"/>
                    </a:ext>
                  </a:extLst>
                </a:gridCol>
                <a:gridCol w="3687943">
                  <a:extLst>
                    <a:ext uri="{9D8B030D-6E8A-4147-A177-3AD203B41FA5}">
                      <a16:colId xmlns:a16="http://schemas.microsoft.com/office/drawing/2014/main" val="1576332714"/>
                    </a:ext>
                  </a:extLst>
                </a:gridCol>
                <a:gridCol w="4094992">
                  <a:extLst>
                    <a:ext uri="{9D8B030D-6E8A-4147-A177-3AD203B41FA5}">
                      <a16:colId xmlns:a16="http://schemas.microsoft.com/office/drawing/2014/main" val="1432421981"/>
                    </a:ext>
                  </a:extLst>
                </a:gridCol>
                <a:gridCol w="3478765">
                  <a:extLst>
                    <a:ext uri="{9D8B030D-6E8A-4147-A177-3AD203B41FA5}">
                      <a16:colId xmlns:a16="http://schemas.microsoft.com/office/drawing/2014/main" val="4267633344"/>
                    </a:ext>
                  </a:extLst>
                </a:gridCol>
              </a:tblGrid>
              <a:tr h="121673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α/α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Τίτλος α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ξιολόγησης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ΕΙΔΟΣ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ΚΡΙΤΗΡΙΟ ΑΞΙΟΛΟΓΗΣΗΣ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Ενδεικτική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ημερομηνί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 ολοκλήρωσης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215322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5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Αξιολόγηση της Δράσης «Ψηφιακός Μετασχηματισμός των ΟΤΑ»</a:t>
                      </a: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Ανακεφαλαιωτική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Συνάφεια, Καταλληλότητα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Αποτελεσματικότητα 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Αποδοτικότητα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Επίπτωση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Βιωσιμότητα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Μάρτιος 2028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280844"/>
                  </a:ext>
                </a:extLst>
              </a:tr>
              <a:tr h="2251404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6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2η Αξιολόγηση έργων Στρατηγικής Σημασίας του Προγράμματος - Απολογιστική </a:t>
                      </a: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ακεφαλαιωτική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α, Καταλληλότητα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οτελεσμ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ατικότητα 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οδοτικότητ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Επίπ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τωση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Προστιθέμενη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Αξί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Μάρτιος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2029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292296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2η Αξιολόγηση υλοποίησης της Στρατηγικής Επικοινωνίας του Προγράμματος - Απολογιστική</a:t>
                      </a: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ακεφαλαιωτική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α, Καταλληλότητα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οτελεσμ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ατικότητα 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Επίπ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τωση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οδοτικότητ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Προστιθέμενη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Αξί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αγνωρισιμότητα / Προβολή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</a:t>
                      </a: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ρίλιος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2029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1510961"/>
                  </a:ext>
                </a:extLst>
              </a:tr>
              <a:tr h="1470797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8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Αξιολόγηση επιπτώσεων των δράσεων του Προγράμματος Ψηφιακός Μετασχηματισμός</a:t>
                      </a: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Ανακεφαλαιωτική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Συνάφεια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Συνοχή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Αποτελεσματικότητα 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Αποδοτικότητα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Επίπτωση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Προστιθέμενη Αξία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Βιωσιμότητα</a:t>
                      </a:r>
                      <a:endParaRPr lang="el-GR" sz="2000" b="1" i="0" u="none" strike="noStrike" cap="none" spc="0" baseline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b="1" i="0" u="none" strike="noStrike" cap="none" spc="0" baseline="0" dirty="0" err="1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Μάιος</a:t>
                      </a:r>
                      <a:r>
                        <a:rPr lang="en-US" sz="2000" b="1" i="0" u="none" strike="noStrike" cap="none" spc="0" baseline="0" dirty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2029</a:t>
                      </a:r>
                      <a:endParaRPr lang="el-GR" sz="20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36195" marR="36195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902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9867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6491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TextBox 6"/>
          <p:cNvSpPr txBox="1"/>
          <p:nvPr/>
        </p:nvSpPr>
        <p:spPr>
          <a:xfrm>
            <a:off x="8033262" y="5558900"/>
            <a:ext cx="8767250" cy="55015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anchor="ctr">
            <a:spAutoFit/>
          </a:bodyPr>
          <a:lstStyle/>
          <a:p>
            <a:r>
              <a:rPr lang="el-GR" sz="3200" b="1" dirty="0">
                <a:solidFill>
                  <a:srgbClr val="1B1B1B"/>
                </a:solidFill>
                <a:latin typeface="Arial"/>
              </a:rPr>
              <a:t>Ευχαριστώ για την προσοχή σας</a:t>
            </a:r>
            <a:endParaRPr lang="el-GR" sz="3200" b="1" i="0" u="none" strike="noStrike" cap="none" spc="0" normalizeH="0" baseline="0" dirty="0">
              <a:ln>
                <a:noFill/>
              </a:ln>
              <a:solidFill>
                <a:srgbClr val="1B1B1B"/>
              </a:solidFill>
              <a:effectLst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28732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256"/>
            <a:ext cx="24487126" cy="14034583"/>
          </a:xfrm>
          <a:prstGeom prst="rect">
            <a:avLst/>
          </a:prstGeom>
          <a:ln w="3175">
            <a:miter lim="400000"/>
          </a:ln>
        </p:spPr>
      </p:pic>
      <p:sp>
        <p:nvSpPr>
          <p:cNvPr id="2" name="Θέση κειμένου 1"/>
          <p:cNvSpPr>
            <a:spLocks noGrp="1"/>
          </p:cNvSpPr>
          <p:nvPr>
            <p:ph type="body" sz="quarter" idx="21"/>
          </p:nvPr>
        </p:nvSpPr>
        <p:spPr>
          <a:xfrm>
            <a:off x="421232" y="10602416"/>
            <a:ext cx="12780331" cy="1430702"/>
          </a:xfrm>
        </p:spPr>
        <p:txBody>
          <a:bodyPr/>
          <a:lstStyle/>
          <a:p>
            <a:r>
              <a:rPr lang="el-GR" dirty="0"/>
              <a:t>2</a:t>
            </a:r>
            <a:r>
              <a:rPr lang="el-GR" baseline="30000" dirty="0"/>
              <a:t>η</a:t>
            </a:r>
            <a:r>
              <a:rPr lang="el-GR" dirty="0"/>
              <a:t> Επιτροπή Παρακολούθησης Προγράμματος «Ψηφιακός Μετασχηματισμός»</a:t>
            </a:r>
          </a:p>
          <a:p>
            <a:r>
              <a:rPr lang="el-GR" dirty="0"/>
              <a:t>Τετάρτη 29 Νοεμβρίου 2023 </a:t>
            </a:r>
          </a:p>
        </p:txBody>
      </p:sp>
      <p:sp>
        <p:nvSpPr>
          <p:cNvPr id="3" name="Τίτλος 2"/>
          <p:cNvSpPr>
            <a:spLocks noGrp="1"/>
          </p:cNvSpPr>
          <p:nvPr>
            <p:ph type="title"/>
          </p:nvPr>
        </p:nvSpPr>
        <p:spPr>
          <a:xfrm>
            <a:off x="421232" y="3257016"/>
            <a:ext cx="16667312" cy="2561758"/>
          </a:xfrm>
        </p:spPr>
        <p:txBody>
          <a:bodyPr>
            <a:normAutofit fontScale="90000"/>
          </a:bodyPr>
          <a:lstStyle/>
          <a:p>
            <a:r>
              <a:rPr lang="en-US" sz="6600" dirty="0">
                <a:solidFill>
                  <a:srgbClr val="1B1B1B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6600" dirty="0">
                <a:solidFill>
                  <a:srgbClr val="1B1B1B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l-GR" sz="6600" b="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Παρουσίαση Περιεχομένου Εξειδικεύσεων &amp; </a:t>
            </a:r>
            <a:r>
              <a:rPr lang="en-US" sz="6600" b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6600" b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l-GR" sz="6600" b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Σχέδιο </a:t>
            </a:r>
            <a:r>
              <a:rPr lang="el-GR" sz="6600" b="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Αξιολόγησης του Προγράμματος </a:t>
            </a:r>
            <a:br>
              <a:rPr lang="el-GR" sz="6600" b="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l-GR" sz="6600" b="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l-GR" sz="6600" b="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Ψηφιακός Μετασχηματισμός» 2021-2027 </a:t>
            </a:r>
            <a:endParaRPr lang="el-GR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quarter" idx="1"/>
          </p:nvPr>
        </p:nvSpPr>
        <p:spPr>
          <a:xfrm>
            <a:off x="421232" y="6777036"/>
            <a:ext cx="16667312" cy="1810804"/>
          </a:xfrm>
        </p:spPr>
        <p:txBody>
          <a:bodyPr>
            <a:normAutofit fontScale="92500" lnSpcReduction="20000"/>
          </a:bodyPr>
          <a:lstStyle/>
          <a:p>
            <a:pPr defTabSz="2438339" hangingPunct="0"/>
            <a:r>
              <a:rPr lang="el-GR" sz="47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Αναγνωστάκη Άντζι</a:t>
            </a:r>
            <a:endParaRPr lang="el-GR" sz="47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2438339" hangingPunct="0"/>
            <a:r>
              <a:rPr lang="el-GR" sz="4700" b="0" dirty="0" err="1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Προϊστ</a:t>
            </a:r>
            <a:r>
              <a:rPr lang="el-GR" sz="4700" b="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Μονάδας Α1΄ Προγραμματισμού </a:t>
            </a:r>
          </a:p>
          <a:p>
            <a:pPr defTabSz="2438339" hangingPunct="0"/>
            <a:r>
              <a:rPr lang="el-GR" sz="4700" b="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ΕΥΔ </a:t>
            </a:r>
            <a:r>
              <a:rPr lang="el-GR" sz="4700" b="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Προγράμματος «Ψηφιακός Μετασχηματισμός»</a:t>
            </a:r>
          </a:p>
          <a:p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30172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40256"/>
            <a:ext cx="24487126" cy="14034583"/>
          </a:xfrm>
          <a:prstGeom prst="rect">
            <a:avLst/>
          </a:prstGeom>
          <a:ln w="3175">
            <a:solidFill>
              <a:schemeClr val="accent2">
                <a:lumMod val="75000"/>
              </a:schemeClr>
            </a:solidFill>
            <a:miter lim="400000"/>
          </a:ln>
        </p:spPr>
      </p:pic>
      <p:sp>
        <p:nvSpPr>
          <p:cNvPr id="9" name="Θέση κειμένου 3"/>
          <p:cNvSpPr txBox="1">
            <a:spLocks/>
          </p:cNvSpPr>
          <p:nvPr/>
        </p:nvSpPr>
        <p:spPr>
          <a:xfrm>
            <a:off x="278911" y="2496008"/>
            <a:ext cx="23929304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 hangingPunct="0"/>
            <a:r>
              <a:rPr lang="el-GR" sz="4000">
                <a:solidFill>
                  <a:srgbClr val="1B1B1B"/>
                </a:solidFill>
                <a:latin typeface="Arial"/>
                <a:cs typeface="Arial"/>
              </a:rPr>
              <a:t>Ε</a:t>
            </a:r>
            <a:r>
              <a:rPr lang="el-GR" sz="4000" smtClean="0">
                <a:solidFill>
                  <a:srgbClr val="1B1B1B"/>
                </a:solidFill>
                <a:latin typeface="Arial"/>
                <a:cs typeface="Arial"/>
              </a:rPr>
              <a:t>ξειδίκευση ΠΨΗΜΕΤ 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– Προϋπολογισμός 798.408.636 € (712.252.924 € ΕΤΠΑ και 86.155.712 ΕΚΤ+)</a:t>
            </a:r>
            <a:endParaRPr lang="el-GR" sz="4000" dirty="0">
              <a:solidFill>
                <a:srgbClr val="1B1B1B"/>
              </a:solidFill>
              <a:latin typeface="Arial"/>
              <a:cs typeface="Arial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1696">
            <a:extLst>
              <a:ext uri="{FF2B5EF4-FFF2-40B4-BE49-F238E27FC236}">
                <a16:creationId xmlns:a16="http://schemas.microsoft.com/office/drawing/2014/main" id="{97C08FB9-42E9-40F3-A4CD-81BAE6AD46B5}"/>
              </a:ext>
            </a:extLst>
          </p:cNvPr>
          <p:cNvGrpSpPr/>
          <p:nvPr/>
        </p:nvGrpSpPr>
        <p:grpSpPr>
          <a:xfrm>
            <a:off x="2038873" y="6571262"/>
            <a:ext cx="18961468" cy="492098"/>
            <a:chOff x="846058" y="3704174"/>
            <a:chExt cx="10499883" cy="436037"/>
          </a:xfrm>
          <a:gradFill flip="none" rotWithShape="1">
            <a:gsLst>
              <a:gs pos="0">
                <a:schemeClr val="accent1">
                  <a:lumMod val="75000"/>
                  <a:tint val="66000"/>
                  <a:satMod val="160000"/>
                </a:schemeClr>
              </a:gs>
              <a:gs pos="50000">
                <a:schemeClr val="accent1">
                  <a:lumMod val="75000"/>
                  <a:tint val="44500"/>
                  <a:satMod val="160000"/>
                </a:schemeClr>
              </a:gs>
              <a:gs pos="100000">
                <a:schemeClr val="accent1">
                  <a:lumMod val="75000"/>
                  <a:tint val="23500"/>
                  <a:satMod val="160000"/>
                </a:schemeClr>
              </a:gs>
            </a:gsLst>
            <a:lin ang="18900000" scaled="1"/>
            <a:tileRect/>
          </a:gradFill>
        </p:grpSpPr>
        <p:sp>
          <p:nvSpPr>
            <p:cNvPr id="11" name="Rectangle 1697">
              <a:extLst>
                <a:ext uri="{FF2B5EF4-FFF2-40B4-BE49-F238E27FC236}">
                  <a16:creationId xmlns:a16="http://schemas.microsoft.com/office/drawing/2014/main" id="{ED7CEF3D-7244-4094-B49B-33D2B1E50798}"/>
                </a:ext>
              </a:extLst>
            </p:cNvPr>
            <p:cNvSpPr/>
            <p:nvPr/>
          </p:nvSpPr>
          <p:spPr>
            <a:xfrm flipH="1">
              <a:off x="9242821" y="3704174"/>
              <a:ext cx="2103120" cy="4360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698">
              <a:extLst>
                <a:ext uri="{FF2B5EF4-FFF2-40B4-BE49-F238E27FC236}">
                  <a16:creationId xmlns:a16="http://schemas.microsoft.com/office/drawing/2014/main" id="{196D4E7F-96AD-473B-A519-44A1887CEBAC}"/>
                </a:ext>
              </a:extLst>
            </p:cNvPr>
            <p:cNvSpPr/>
            <p:nvPr/>
          </p:nvSpPr>
          <p:spPr>
            <a:xfrm>
              <a:off x="846058" y="3708250"/>
              <a:ext cx="2103120" cy="4319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699">
              <a:extLst>
                <a:ext uri="{FF2B5EF4-FFF2-40B4-BE49-F238E27FC236}">
                  <a16:creationId xmlns:a16="http://schemas.microsoft.com/office/drawing/2014/main" id="{9D07B0A1-9BB3-4749-BD67-2BC8A0DD11C9}"/>
                </a:ext>
              </a:extLst>
            </p:cNvPr>
            <p:cNvSpPr/>
            <p:nvPr/>
          </p:nvSpPr>
          <p:spPr>
            <a:xfrm flipH="1">
              <a:off x="7143631" y="3708250"/>
              <a:ext cx="2103120" cy="4319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700">
              <a:extLst>
                <a:ext uri="{FF2B5EF4-FFF2-40B4-BE49-F238E27FC236}">
                  <a16:creationId xmlns:a16="http://schemas.microsoft.com/office/drawing/2014/main" id="{5C26F66C-069B-477A-8741-24B41B43CFE9}"/>
                </a:ext>
              </a:extLst>
            </p:cNvPr>
            <p:cNvSpPr/>
            <p:nvPr/>
          </p:nvSpPr>
          <p:spPr>
            <a:xfrm flipH="1">
              <a:off x="5044440" y="3708250"/>
              <a:ext cx="2103120" cy="4319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701">
              <a:extLst>
                <a:ext uri="{FF2B5EF4-FFF2-40B4-BE49-F238E27FC236}">
                  <a16:creationId xmlns:a16="http://schemas.microsoft.com/office/drawing/2014/main" id="{455307E3-9ACE-4559-94E5-C3D206416DAA}"/>
                </a:ext>
              </a:extLst>
            </p:cNvPr>
            <p:cNvSpPr/>
            <p:nvPr/>
          </p:nvSpPr>
          <p:spPr>
            <a:xfrm flipH="1">
              <a:off x="2945249" y="3708250"/>
              <a:ext cx="2103120" cy="4319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702">
            <a:extLst>
              <a:ext uri="{FF2B5EF4-FFF2-40B4-BE49-F238E27FC236}">
                <a16:creationId xmlns:a16="http://schemas.microsoft.com/office/drawing/2014/main" id="{1188A1DE-7783-4BEE-8E50-F404B33B5DA0}"/>
              </a:ext>
            </a:extLst>
          </p:cNvPr>
          <p:cNvSpPr/>
          <p:nvPr/>
        </p:nvSpPr>
        <p:spPr>
          <a:xfrm>
            <a:off x="2038872" y="6861985"/>
            <a:ext cx="18806796" cy="501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861579" y="6533358"/>
            <a:ext cx="561157" cy="561157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0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4962444" y="6508722"/>
            <a:ext cx="579232" cy="57923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1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7620565" y="6515330"/>
            <a:ext cx="548029" cy="548029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2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0817940" y="6562606"/>
            <a:ext cx="506794" cy="50679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3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3801137" y="6556342"/>
            <a:ext cx="511802" cy="51180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4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17382133" y="6526055"/>
            <a:ext cx="568461" cy="568461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sp>
        <p:nvSpPr>
          <p:cNvPr id="25" name="Oval 1708">
            <a:extLst>
              <a:ext uri="{FF2B5EF4-FFF2-40B4-BE49-F238E27FC236}">
                <a16:creationId xmlns:a16="http://schemas.microsoft.com/office/drawing/2014/main" id="{BB342851-ED9F-4DD0-B78E-8D9F8BE98F96}"/>
              </a:ext>
            </a:extLst>
          </p:cNvPr>
          <p:cNvSpPr>
            <a:spLocks noChangeAspect="1"/>
          </p:cNvSpPr>
          <p:nvPr/>
        </p:nvSpPr>
        <p:spPr>
          <a:xfrm flipH="1" flipV="1">
            <a:off x="20467201" y="6536366"/>
            <a:ext cx="533139" cy="533139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 dirty="0"/>
          </a:p>
        </p:txBody>
      </p:sp>
      <p:cxnSp>
        <p:nvCxnSpPr>
          <p:cNvPr id="26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>
            <a:off x="2141786" y="4213188"/>
            <a:ext cx="0" cy="2432864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>
            <a:off x="7844799" y="4161365"/>
            <a:ext cx="1" cy="2409897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>
            <a:off x="20657205" y="4601646"/>
            <a:ext cx="41348" cy="1969616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 flipV="1">
            <a:off x="17606366" y="7148071"/>
            <a:ext cx="0" cy="2446233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 flipV="1">
            <a:off x="11013819" y="7087955"/>
            <a:ext cx="32434" cy="3730485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 flipV="1">
            <a:off x="5186676" y="7094517"/>
            <a:ext cx="12817" cy="2211755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1707">
            <a:extLst>
              <a:ext uri="{FF2B5EF4-FFF2-40B4-BE49-F238E27FC236}">
                <a16:creationId xmlns:a16="http://schemas.microsoft.com/office/drawing/2014/main" id="{F5431A4C-DEBE-44C8-A606-5367B7DC01F0}"/>
              </a:ext>
            </a:extLst>
          </p:cNvPr>
          <p:cNvCxnSpPr>
            <a:cxnSpLocks/>
          </p:cNvCxnSpPr>
          <p:nvPr/>
        </p:nvCxnSpPr>
        <p:spPr>
          <a:xfrm>
            <a:off x="14057038" y="4139980"/>
            <a:ext cx="1792" cy="2497776"/>
          </a:xfrm>
          <a:prstGeom prst="line">
            <a:avLst/>
          </a:prstGeom>
          <a:ln w="31750">
            <a:solidFill>
              <a:schemeClr val="accent1">
                <a:lumMod val="50000"/>
              </a:schemeClr>
            </a:solidFill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2264458" y="4228816"/>
            <a:ext cx="2952328" cy="2180029"/>
            <a:chOff x="1117846" y="4439077"/>
            <a:chExt cx="3402980" cy="157939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1117846" y="4836683"/>
              <a:ext cx="3402980" cy="11817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Επιστολές προς Επιτελικές/Φορείς για προτάσεις εξειδίκευσης των Δράσεων 3.1.1 και 3.1.2 (ΕΚΤ+)</a:t>
              </a:r>
              <a:r>
                <a:rPr lang="en-US" altLang="ko-KR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1117846" y="4439077"/>
              <a:ext cx="2691170" cy="33446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l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21/2/2023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2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4875416" y="7816628"/>
            <a:ext cx="3779617" cy="2135692"/>
            <a:chOff x="446856" y="4449315"/>
            <a:chExt cx="3918427" cy="1547273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1028970" y="4814799"/>
              <a:ext cx="3336313" cy="11817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l-GR" altLang="ko-KR" sz="2000" dirty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Επιστολές προς Επιτελικές/Φορείς για προτάσεις εξειδίκευσης των Δράσεων 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1.1.1, 1.1.2, 1.1.3, 1.3.2 (ΕΤΠΑ)</a:t>
              </a:r>
              <a:endParaRPr lang="en-US" altLang="ko-KR" sz="20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446856" y="4449315"/>
              <a:ext cx="2691170" cy="33446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28/2/2023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5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7492556" y="4143600"/>
            <a:ext cx="4154516" cy="1715447"/>
            <a:chOff x="577597" y="4408186"/>
            <a:chExt cx="4374715" cy="1426983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1117846" y="4836683"/>
              <a:ext cx="3834466" cy="998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Εξειδίκευση Δράσεων Τεχνικής Βοήθειας ΕΤΠΑ </a:t>
              </a:r>
            </a:p>
            <a:p>
              <a:pPr algn="l"/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και ΕΚΤ+ </a:t>
              </a:r>
              <a:r>
                <a:rPr lang="el-GR" altLang="ko-KR" sz="2000" b="1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Π/Υ 10.076.000 €</a:t>
              </a:r>
              <a:endParaRPr lang="en-US" altLang="ko-KR" sz="2000" b="1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577597" y="4408186"/>
              <a:ext cx="3742051" cy="38403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Ιανουάριος 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0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10651159" y="7442404"/>
            <a:ext cx="4491727" cy="1661994"/>
            <a:chOff x="222513" y="4455550"/>
            <a:chExt cx="4729799" cy="1382519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803487" y="4839583"/>
              <a:ext cx="4148825" cy="998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l-GR" altLang="ko-KR" sz="2000" dirty="0" err="1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επικ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.) Εξειδίκευση Δράσης 1.3.2 (Ψηφιακός Μετασχηματισμός των ΟΤΑ) </a:t>
              </a:r>
              <a:r>
                <a:rPr lang="el-GR" altLang="ko-KR" sz="2000" b="1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Π/Υ 235.285.163 €</a:t>
              </a:r>
              <a:endParaRPr lang="en-US" altLang="ko-KR" sz="2000" b="1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222513" y="4455550"/>
              <a:ext cx="4136715" cy="38403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Φεβρουάριος 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3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13620632" y="4061167"/>
            <a:ext cx="5484136" cy="2124038"/>
            <a:chOff x="375770" y="4426733"/>
            <a:chExt cx="5774808" cy="1766867"/>
          </a:xfrm>
        </p:grpSpPr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909646" y="4836683"/>
              <a:ext cx="5240932" cy="1356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l-GR" altLang="ko-KR" sz="2000" dirty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Εξειδίκευση 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Δράσεων ΕΤΠΑ: 1.3.2 (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e-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πολιτισμός), 1.1.3 (εργαλεία 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skills),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και ΕΚΤ+: 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3.2.2 (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επιτελική ικανότητα 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skills), 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3.1.1 (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digital skills 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δημοσίου) </a:t>
              </a:r>
              <a:r>
                <a:rPr lang="el-GR" altLang="ko-KR" sz="2000" b="1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Π/Υ 95.205.933 </a:t>
              </a:r>
              <a:r>
                <a:rPr lang="el-GR" altLang="ko-KR" sz="2000" b="1" dirty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</a:t>
              </a:r>
              <a:endParaRPr lang="en-US" altLang="ko-KR" sz="2000" b="1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375770" y="4426733"/>
              <a:ext cx="3374068" cy="38403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Μάρτιος 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66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17407580" y="7993056"/>
            <a:ext cx="3941448" cy="1755647"/>
            <a:chOff x="475421" y="4649089"/>
            <a:chExt cx="4150354" cy="146042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791309" y="5008618"/>
              <a:ext cx="3834466" cy="1100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l-GR" altLang="ko-KR" sz="2000" dirty="0" err="1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επικ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.) Εξειδίκευση Δράσης ΕΚΤ+ 3.1.2 (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digital skills 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ιδιωτικού τομέα) </a:t>
              </a:r>
              <a:r>
                <a:rPr lang="el-GR" altLang="ko-KR" sz="2000" b="1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Π/Υ 62.500.000 </a:t>
              </a:r>
              <a:r>
                <a:rPr lang="el-GR" altLang="ko-KR" sz="2000" b="1" dirty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</a:t>
              </a:r>
              <a:endParaRPr lang="en-US" altLang="ko-KR" sz="2000" b="1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475421" y="4649089"/>
              <a:ext cx="2691170" cy="38403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Ιούλιος 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71" name="Group 1718">
            <a:extLst>
              <a:ext uri="{FF2B5EF4-FFF2-40B4-BE49-F238E27FC236}">
                <a16:creationId xmlns:a16="http://schemas.microsoft.com/office/drawing/2014/main" id="{4DA13499-3216-4F68-AA11-2B4C23BDBAE0}"/>
              </a:ext>
            </a:extLst>
          </p:cNvPr>
          <p:cNvGrpSpPr/>
          <p:nvPr/>
        </p:nvGrpSpPr>
        <p:grpSpPr>
          <a:xfrm>
            <a:off x="20604735" y="4174438"/>
            <a:ext cx="3757600" cy="2708435"/>
            <a:chOff x="654404" y="4147540"/>
            <a:chExt cx="3956762" cy="2252992"/>
          </a:xfrm>
        </p:grpSpPr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5B719500-B7F6-4376-B698-B35BF026A6CC}"/>
                </a:ext>
              </a:extLst>
            </p:cNvPr>
            <p:cNvSpPr txBox="1"/>
            <p:nvPr/>
          </p:nvSpPr>
          <p:spPr>
            <a:xfrm>
              <a:off x="776700" y="4531573"/>
              <a:ext cx="3834466" cy="1868959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l"/>
              <a:r>
                <a:rPr lang="el-GR" altLang="ko-KR" sz="2000" dirty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Εξειδίκευση Δράσεων 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ΕΤΠΑ: 1.1.1 (</a:t>
              </a:r>
              <a:r>
                <a:rPr lang="el-GR" altLang="ko-KR" sz="2000" dirty="0" err="1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επιχειρημ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.), 1.1.2 (δημόσια διοίκηση), 1.2.1 (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e-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υγεία), 1.4.1 (</a:t>
              </a:r>
              <a:r>
                <a:rPr lang="en-US" altLang="ko-KR" sz="2000" dirty="0" err="1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gcloud</a:t>
              </a:r>
              <a:r>
                <a:rPr lang="en-US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), 1.4.2 (wifi4GR), 2.1.1 (UFBB</a:t>
              </a:r>
              <a:r>
                <a:rPr lang="el-GR" altLang="ko-KR" sz="2000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) </a:t>
              </a:r>
              <a:r>
                <a:rPr lang="el-GR" altLang="ko-KR" sz="2000" b="1" dirty="0" smtClean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Π/Υ 395.341.540 </a:t>
              </a:r>
              <a:r>
                <a:rPr lang="el-GR" altLang="ko-KR" sz="2000" b="1" dirty="0">
                  <a:solidFill>
                    <a:srgbClr val="1B1B1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€</a:t>
              </a:r>
              <a:endParaRPr lang="en-US" altLang="ko-KR" sz="2000" b="1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/>
              <a:endParaRPr lang="el-GR" altLang="ko-KR" sz="20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EBBA717-711C-4EED-8B8B-15BBC2BA027F}"/>
                </a:ext>
              </a:extLst>
            </p:cNvPr>
            <p:cNvSpPr txBox="1"/>
            <p:nvPr/>
          </p:nvSpPr>
          <p:spPr>
            <a:xfrm>
              <a:off x="654404" y="4147540"/>
              <a:ext cx="2781890" cy="38403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pPr algn="ctr"/>
              <a:r>
                <a:rPr lang="el-GR" altLang="ko-KR" sz="2400" b="1" dirty="0" smtClean="0">
                  <a:solidFill>
                    <a:schemeClr val="accent1">
                      <a:lumMod val="50000"/>
                    </a:schemeClr>
                  </a:solidFill>
                  <a:latin typeface="Arial"/>
                  <a:cs typeface="Arial"/>
                </a:rPr>
                <a:t>Νοέμβριος 2023</a:t>
              </a:r>
              <a:endParaRPr lang="el-GR" altLang="ko-KR" sz="2400" b="1" dirty="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1077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B22C1A51-B758-54A4-B704-DF241DB223DD}"/>
              </a:ext>
            </a:extLst>
          </p:cNvPr>
          <p:cNvSpPr txBox="1">
            <a:spLocks/>
          </p:cNvSpPr>
          <p:nvPr/>
        </p:nvSpPr>
        <p:spPr>
          <a:xfrm>
            <a:off x="525763" y="1840626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n-US" sz="4000" dirty="0">
                <a:solidFill>
                  <a:srgbClr val="1B1B1B"/>
                </a:solidFill>
                <a:latin typeface="Arial"/>
                <a:cs typeface="Arial"/>
              </a:rPr>
              <a:t>Πρόοδος 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Εξειδίκευσης </a:t>
            </a:r>
            <a:r>
              <a:rPr lang="en-US" sz="4000" dirty="0" smtClean="0">
                <a:solidFill>
                  <a:srgbClr val="1B1B1B"/>
                </a:solidFill>
                <a:latin typeface="Arial"/>
                <a:cs typeface="Arial"/>
              </a:rPr>
              <a:t>του </a:t>
            </a:r>
            <a:r>
              <a:rPr lang="en-US" sz="4000" dirty="0">
                <a:solidFill>
                  <a:srgbClr val="1B1B1B"/>
                </a:solidFill>
                <a:latin typeface="Arial"/>
                <a:cs typeface="Arial"/>
              </a:rPr>
              <a:t>Προγράμματος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Πίνακας 3">
            <a:extLst>
              <a:ext uri="{FF2B5EF4-FFF2-40B4-BE49-F238E27FC236}">
                <a16:creationId xmlns:a16="http://schemas.microsoft.com/office/drawing/2014/main" id="{B36A1653-9590-9E3D-18FB-98DF0554C1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046727"/>
              </p:ext>
            </p:extLst>
          </p:nvPr>
        </p:nvGraphicFramePr>
        <p:xfrm>
          <a:off x="886744" y="2835285"/>
          <a:ext cx="22250472" cy="9139424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1051936696"/>
                    </a:ext>
                  </a:extLst>
                </a:gridCol>
                <a:gridCol w="4230217">
                  <a:extLst>
                    <a:ext uri="{9D8B030D-6E8A-4147-A177-3AD203B41FA5}">
                      <a16:colId xmlns:a16="http://schemas.microsoft.com/office/drawing/2014/main" val="2746772236"/>
                    </a:ext>
                  </a:extLst>
                </a:gridCol>
                <a:gridCol w="2977176">
                  <a:extLst>
                    <a:ext uri="{9D8B030D-6E8A-4147-A177-3AD203B41FA5}">
                      <a16:colId xmlns:a16="http://schemas.microsoft.com/office/drawing/2014/main" val="1576332714"/>
                    </a:ext>
                  </a:extLst>
                </a:gridCol>
                <a:gridCol w="3305775">
                  <a:extLst>
                    <a:ext uri="{9D8B030D-6E8A-4147-A177-3AD203B41FA5}">
                      <a16:colId xmlns:a16="http://schemas.microsoft.com/office/drawing/2014/main" val="1432421981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4267633344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493602389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3794383391"/>
                    </a:ext>
                  </a:extLst>
                </a:gridCol>
              </a:tblGrid>
              <a:tr h="1349898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005180"/>
                          </a:solidFill>
                        </a:rPr>
                        <a:t>ΚΩΔΙΚΟΣ ΠΡΟΤΕΡΑΙΟΤΗΤΑΣ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B1B1B"/>
                          </a:solidFill>
                        </a:rPr>
                        <a:t>ΤΙΤΛΟΣ ΠΡΟΤΕΡΑΙΟΤΗΤΑΣ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B1B1B"/>
                          </a:solidFill>
                        </a:rPr>
                        <a:t>ΣΥΝΟΛΙΚΗ ΔΗΜΟΣΙΑ ΔΑΠΑΝΗ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B1B1B"/>
                          </a:solidFill>
                        </a:rPr>
                        <a:t>ΕΝΕΡΓΟΠΟΙΗΣΗ ΔΗΜΟΣΙΑ ΔΑΠΑΝΗ </a:t>
                      </a:r>
                      <a:r>
                        <a:rPr lang="el-GR" sz="2000" b="1" dirty="0" smtClean="0">
                          <a:solidFill>
                            <a:srgbClr val="1B1B1B"/>
                          </a:solidFill>
                        </a:rPr>
                        <a:t>ΕΞΕΙΔΙΚΕΥΣΕΩΝ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% εξειδίκευσης στο σύνολο του Π/Υ της Προτεραιότητας 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2000" b="1" dirty="0" smtClean="0">
                          <a:solidFill>
                            <a:srgbClr val="1B1B1B"/>
                          </a:solidFill>
                        </a:rPr>
                        <a:t>ΠΡΟΓΡΑΜΜΑΤΙΣΜΟΣ</a:t>
                      </a:r>
                      <a:r>
                        <a:rPr lang="el-GR" sz="2000" b="1" baseline="0" dirty="0" smtClean="0">
                          <a:solidFill>
                            <a:srgbClr val="1B1B1B"/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1B1B1B"/>
                          </a:solidFill>
                        </a:rPr>
                        <a:t>ΕΞΕΙΔΙΚΕΥΣΕΩΝ (ΑΡΧΕΣ</a:t>
                      </a:r>
                      <a:r>
                        <a:rPr lang="el-GR" sz="2000" b="1" baseline="0" dirty="0" smtClean="0">
                          <a:solidFill>
                            <a:srgbClr val="1B1B1B"/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1B1B1B"/>
                          </a:solidFill>
                        </a:rPr>
                        <a:t>2024)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Νέο % εξειδίκευσης στο σύνολο του Π/Υ της Προτεραιότητας 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215322"/>
                  </a:ext>
                </a:extLst>
              </a:tr>
              <a:tr h="1135141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005180"/>
                          </a:solidFill>
                        </a:rPr>
                        <a:t>1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B1B1B"/>
                          </a:solidFill>
                        </a:rPr>
                        <a:t>Ψηφιακός Μετασχηματισμός του Δημόσιου Τομέα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1B1B1B"/>
                          </a:solidFill>
                        </a:rPr>
                        <a:t>513.529.786 €</a:t>
                      </a: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466.845.458</a:t>
                      </a:r>
                      <a:r>
                        <a:rPr lang="el-GR" sz="2000" b="1" i="0" u="none" strike="noStrike" cap="none" spc="0" baseline="0" noProof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</a:t>
                      </a:r>
                      <a:r>
                        <a:rPr lang="el-GR" sz="2000" b="1" i="0" u="none" strike="noStrike" cap="none" spc="0" baseline="0" noProof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€ 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90,9%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000" b="1" i="0" u="none" strike="noStrike" cap="none" spc="0" baseline="0" dirty="0" smtClean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264.167.257</a:t>
                      </a:r>
                      <a:r>
                        <a:rPr lang="el-GR" sz="2000" b="1" i="0" u="none" strike="noStrike" cap="none" spc="0" baseline="0" noProof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€ </a:t>
                      </a:r>
                      <a:endParaRPr lang="el-GR" sz="2000" b="1" i="0" u="none" strike="noStrike" cap="none" spc="0" baseline="0" dirty="0" smtClean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lvl="0">
                        <a:buNone/>
                      </a:pP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142,4%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1280844"/>
                  </a:ext>
                </a:extLst>
              </a:tr>
              <a:tr h="1836260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005180"/>
                          </a:solidFill>
                        </a:rPr>
                        <a:t>2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Ενίσχυση της συνδεσιμότητας με </a:t>
                      </a:r>
                      <a:r>
                        <a:rPr lang="el-GR" sz="2000" b="1" u="none" strike="noStrike" noProof="0" err="1">
                          <a:solidFill>
                            <a:srgbClr val="1B1B1B"/>
                          </a:solidFill>
                        </a:rPr>
                        <a:t>ευρυζωνική</a:t>
                      </a: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 πρόσβαση υψηλών ταχυτήτων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1B1B1B"/>
                          </a:solidFill>
                        </a:rPr>
                        <a:t>303.000.000 €</a:t>
                      </a: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1B1B1B"/>
                          </a:solidFill>
                        </a:rPr>
                        <a:t>236.987.177 </a:t>
                      </a: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€ 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78,21%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1B1B1B"/>
                          </a:solidFill>
                        </a:rPr>
                        <a:t>-</a:t>
                      </a: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78,21%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292296"/>
                  </a:ext>
                </a:extLst>
              </a:tr>
              <a:tr h="1135141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005180"/>
                          </a:solidFill>
                        </a:rPr>
                        <a:t>3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Ανάπτυξη Ψηφιακών Δεξιοτήτων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113.050.913 €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84.500.000 €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74,75%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dirty="0" smtClean="0">
                          <a:solidFill>
                            <a:srgbClr val="1B1B1B"/>
                          </a:solidFill>
                        </a:rPr>
                        <a:t>-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74,75%</a:t>
                      </a: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1510961"/>
                  </a:ext>
                </a:extLst>
              </a:tr>
              <a:tr h="817969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005180"/>
                          </a:solidFill>
                        </a:rPr>
                        <a:t>4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Τεχνική Βοήθεια ΕΤΠΑ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11.023.131 €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1B1B1B"/>
                          </a:solidFill>
                        </a:rPr>
                        <a:t>10.076.000 €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000" b="1" i="0" u="none" strike="noStrike" cap="none" spc="0" baseline="0" dirty="0" smtClean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75,06%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dirty="0" smtClean="0">
                          <a:solidFill>
                            <a:srgbClr val="1B1B1B"/>
                          </a:solidFill>
                        </a:rPr>
                        <a:t>2.000.000 </a:t>
                      </a:r>
                      <a:r>
                        <a:rPr lang="el-GR" sz="2000" b="1" u="none" strike="noStrike" noProof="0" dirty="0" smtClean="0">
                          <a:solidFill>
                            <a:srgbClr val="1B1B1B"/>
                          </a:solidFill>
                        </a:rPr>
                        <a:t>€</a:t>
                      </a: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0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89,96%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4902401"/>
                  </a:ext>
                </a:extLst>
              </a:tr>
              <a:tr h="911905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005180"/>
                          </a:solidFill>
                        </a:rPr>
                        <a:t>5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Τεχνική Βοήθεια ΕΚΤ+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1B1B1B"/>
                          </a:solidFill>
                        </a:rPr>
                        <a:t>2.400.479 € </a:t>
                      </a:r>
                      <a:endParaRPr lang="el-GR" sz="2000" b="1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lvl="0">
                        <a:buNone/>
                      </a:pPr>
                      <a:endParaRPr lang="el-GR" sz="2000" b="0" dirty="0">
                        <a:solidFill>
                          <a:srgbClr val="1B1B1B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0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l-GR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000" b="1" i="0" u="none" strike="noStrike" cap="none" spc="0" baseline="0" dirty="0" smtClean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6841833"/>
                  </a:ext>
                </a:extLst>
              </a:tr>
              <a:tr h="817969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l-GR" sz="2000" dirty="0">
                        <a:solidFill>
                          <a:srgbClr val="1B1B1B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2E7116"/>
                          </a:solidFill>
                        </a:rPr>
                        <a:t>Σύνολο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>
                          <a:solidFill>
                            <a:srgbClr val="2E7116"/>
                          </a:solidFill>
                        </a:rPr>
                        <a:t>943.004.309 € </a:t>
                      </a:r>
                      <a:endParaRPr lang="el-GR" sz="2000" b="1" dirty="0">
                        <a:solidFill>
                          <a:srgbClr val="2E7116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2E7116"/>
                          </a:solidFill>
                        </a:rPr>
                        <a:t>798.408.636 €</a:t>
                      </a:r>
                      <a:r>
                        <a:rPr lang="el-GR" sz="2000" b="1" u="none" strike="noStrike" noProof="0" dirty="0">
                          <a:solidFill>
                            <a:srgbClr val="2E7116"/>
                          </a:solidFill>
                        </a:rPr>
                        <a:t> </a:t>
                      </a:r>
                      <a:endParaRPr lang="el-GR" sz="2000" b="1" dirty="0">
                        <a:solidFill>
                          <a:srgbClr val="2E7116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000" b="1" i="0" u="none" strike="noStrike" cap="none" spc="0" baseline="0" dirty="0">
                        <a:solidFill>
                          <a:srgbClr val="2E7116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u="none" strike="noStrike" noProof="0" dirty="0" smtClean="0">
                          <a:solidFill>
                            <a:srgbClr val="2E7116"/>
                          </a:solidFill>
                        </a:rPr>
                        <a:t>266.167.257</a:t>
                      </a:r>
                      <a:r>
                        <a:rPr lang="el-GR" sz="2000" b="1" u="none" strike="noStrike" noProof="0" dirty="0">
                          <a:solidFill>
                            <a:srgbClr val="2E7116"/>
                          </a:solidFill>
                        </a:rPr>
                        <a:t> €</a:t>
                      </a:r>
                      <a:endParaRPr lang="el-GR" sz="2000" b="1" dirty="0">
                        <a:solidFill>
                          <a:srgbClr val="2E7116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000" b="1" i="0" u="none" strike="noStrike" cap="none" spc="0" baseline="0" dirty="0">
                        <a:solidFill>
                          <a:srgbClr val="2E7116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4210159"/>
                  </a:ext>
                </a:extLst>
              </a:tr>
              <a:tr h="1135141"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l-GR" sz="2000" dirty="0">
                        <a:solidFill>
                          <a:srgbClr val="1B1B1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l-GR" sz="2000" b="1" u="none" strike="noStrike" noProof="0" dirty="0">
                        <a:solidFill>
                          <a:srgbClr val="1B1B1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l-GR" sz="2000" b="1" dirty="0">
                          <a:solidFill>
                            <a:srgbClr val="F10079"/>
                          </a:solidFill>
                        </a:rPr>
                        <a:t>Ποσοστό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2000" b="1" u="none" strike="noStrike" cap="none" spc="0" baseline="0" dirty="0" smtClean="0">
                          <a:solidFill>
                            <a:srgbClr val="F10079"/>
                          </a:solidFill>
                          <a:uFillTx/>
                          <a:sym typeface="Helvetica Neue"/>
                        </a:rPr>
                        <a:t>84,67%</a:t>
                      </a:r>
                      <a:endParaRPr lang="el-GR" sz="2000" b="1" u="none" strike="noStrike" cap="none" spc="0" baseline="0" dirty="0">
                        <a:solidFill>
                          <a:srgbClr val="F10079"/>
                        </a:solidFill>
                        <a:uFillTx/>
                        <a:sym typeface="Helvetica Neue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000" b="1" u="none" strike="noStrike" cap="none" spc="0" baseline="0" dirty="0" smtClean="0">
                        <a:solidFill>
                          <a:srgbClr val="F10079"/>
                        </a:solidFill>
                        <a:uFillTx/>
                        <a:sym typeface="Helvetica Neue"/>
                      </a:endParaRPr>
                    </a:p>
                    <a:p>
                      <a:pPr marL="0" marR="0" lvl="0" indent="0" algn="ctr" defTabSz="584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u="none" strike="noStrike" cap="none" spc="0" baseline="0" dirty="0" smtClean="0">
                          <a:solidFill>
                            <a:srgbClr val="F10079"/>
                          </a:solidFill>
                          <a:uFillTx/>
                          <a:sym typeface="Helvetica Neue"/>
                        </a:rPr>
                        <a:t>84,67%</a:t>
                      </a:r>
                    </a:p>
                    <a:p>
                      <a:pPr marL="0" marR="0" lvl="0" indent="0" algn="ctr" defTabSz="584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000" b="1" i="0" u="none" strike="noStrike" cap="none" spc="0" baseline="0" dirty="0">
                        <a:solidFill>
                          <a:srgbClr val="F10079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l-GR" sz="2000" b="1" u="none" strike="noStrike" cap="none" spc="0" baseline="0" dirty="0">
                        <a:solidFill>
                          <a:srgbClr val="F10079"/>
                        </a:solidFill>
                        <a:uFillTx/>
                        <a:sym typeface="Helvetica Neue"/>
                      </a:endParaRPr>
                    </a:p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u="none" strike="noStrike" cap="none" spc="0" baseline="0" dirty="0" smtClean="0">
                          <a:solidFill>
                            <a:srgbClr val="F10079"/>
                          </a:solidFill>
                          <a:uFillTx/>
                          <a:sym typeface="Helvetica Neue"/>
                        </a:rPr>
                        <a:t>28,23%</a:t>
                      </a:r>
                      <a:endParaRPr lang="el-GR" sz="2000" b="1" u="none" strike="noStrike" cap="none" spc="0" baseline="0" dirty="0">
                        <a:solidFill>
                          <a:srgbClr val="F10079"/>
                        </a:solidFill>
                        <a:uFillTx/>
                        <a:sym typeface="Helvetica Neue"/>
                      </a:endParaRPr>
                    </a:p>
                    <a:p>
                      <a:pPr lvl="0" algn="ctr">
                        <a:buNone/>
                      </a:pPr>
                      <a:endParaRPr lang="el-GR" sz="2000" b="1" dirty="0">
                        <a:solidFill>
                          <a:srgbClr val="F10079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u="none" strike="noStrike" cap="none" spc="0" baseline="0" dirty="0" smtClean="0">
                          <a:solidFill>
                            <a:srgbClr val="F10079"/>
                          </a:solidFill>
                          <a:uFillTx/>
                          <a:sym typeface="Helvetica Neue"/>
                        </a:rPr>
                        <a:t>112,9%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5786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533709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34" y="-37648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55780" y="1871418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Σημαντικότερα έ</a:t>
            </a:r>
            <a:r>
              <a:rPr lang="en-US" sz="4000" dirty="0" err="1" smtClean="0">
                <a:solidFill>
                  <a:srgbClr val="1B1B1B"/>
                </a:solidFill>
                <a:latin typeface="Arial"/>
                <a:cs typeface="Arial"/>
              </a:rPr>
              <a:t>ργ</a:t>
            </a:r>
            <a:r>
              <a:rPr lang="en-US" sz="4000" dirty="0" smtClean="0">
                <a:solidFill>
                  <a:srgbClr val="1B1B1B"/>
                </a:solidFill>
                <a:latin typeface="Arial"/>
                <a:cs typeface="Arial"/>
              </a:rPr>
              <a:t>α 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που έχουν εξειδικευτεί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4C33D-DDDD-C9FD-A6DC-F7B56D33970F}"/>
              </a:ext>
            </a:extLst>
          </p:cNvPr>
          <p:cNvSpPr txBox="1"/>
          <p:nvPr/>
        </p:nvSpPr>
        <p:spPr>
          <a:xfrm>
            <a:off x="355780" y="5348694"/>
            <a:ext cx="3733138" cy="76559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ΠΡΟΤΕΡΑΙΟΤΗΤΑ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1</a:t>
            </a:r>
          </a:p>
          <a:p>
            <a:pPr algn="l"/>
            <a:endParaRPr lang="el-G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4088918" y="3291802"/>
            <a:ext cx="18184202" cy="818300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1.1.1 Εφαρμογές και δράσεις υποστήριξης της επιχειρηματικότητας</a:t>
            </a: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Νέο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Ενοποιημένο ΟΠΣ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Φορολογίας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της ΑΑΔΕ,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65.047.424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800" b="1" dirty="0">
              <a:solidFill>
                <a:srgbClr val="1B1B1B"/>
              </a:solidFill>
              <a:latin typeface="Arial"/>
            </a:endParaRPr>
          </a:p>
          <a:p>
            <a:pPr algn="l"/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1.1.2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Ανάπτυξη εφαρμογών ΤΠΕ σε Τομείς της Δημόσιας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Διοίκησης</a:t>
            </a: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Αναβάθμιση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και εμπλουτισμός του ΠΣΔ και του συστήματος </a:t>
            </a:r>
            <a:r>
              <a:rPr lang="el-GR" sz="2800" dirty="0" err="1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myschool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του Υπ.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Παιδείας,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5.499.915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endParaRPr lang="el-GR" sz="2800" dirty="0"/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Αναδιαμόρφωση του Προγράμματος ΔΙΑΥΓΕΙΑ,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4.960.000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r>
              <a:rPr lang="el-GR" sz="2800" dirty="0" smtClean="0"/>
              <a:t>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Ψηφιακός Μετασχηματισμός Διαδικασιών Κτήσης Ιθαγένειας,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4.452.592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r>
              <a:rPr lang="el-GR" sz="2800" dirty="0"/>
              <a:t> </a:t>
            </a:r>
            <a:endParaRPr lang="el-GR" sz="2800" dirty="0" smtClean="0"/>
          </a:p>
          <a:p>
            <a:pPr algn="l"/>
            <a:endParaRPr lang="el-GR" sz="2800" dirty="0" smtClean="0"/>
          </a:p>
          <a:p>
            <a:pPr algn="l"/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1.1.3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Ανάπτυξη εφαρμογών και εργαλείων για την ενίσχυση των Ψηφιακών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Δεξιοτήτων</a:t>
            </a:r>
          </a:p>
          <a:p>
            <a:pPr algn="l"/>
            <a:endParaRPr lang="el-GR" sz="28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Ανάπτυξη του οικοσυστήματος της Εθνικής Ακαδημίας Ψηφιακών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Ικανοτήτων του ΕΔΥΤΕ,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4.216.000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endParaRPr lang="el-GR" sz="2800" dirty="0"/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800" dirty="0" smtClean="0"/>
          </a:p>
          <a:p>
            <a:pPr algn="l"/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1.2.1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Παροχή Ηλεκτρονικών Υπηρεσιών στην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Υγεία</a:t>
            </a: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Εργαλεία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ανάλυσης και ερμηνείας στοιχείων επιδημιολογικής επιτήρησης με αλγορίθμους μηχανικής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μάθησης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του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ΕΟΔΥ,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1.500.000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endParaRPr lang="el-GR" sz="2800" dirty="0"/>
          </a:p>
          <a:p>
            <a:pPr algn="l"/>
            <a:endParaRPr lang="el-GR" sz="2400" dirty="0" smtClean="0"/>
          </a:p>
        </p:txBody>
      </p:sp>
      <p:pic>
        <p:nvPicPr>
          <p:cNvPr id="22" name="Γραφικό 21" descr="Σφυρί δικαστή περίγραμμα">
            <a:extLst>
              <a:ext uri="{FF2B5EF4-FFF2-40B4-BE49-F238E27FC236}">
                <a16:creationId xmlns:a16="http://schemas.microsoft.com/office/drawing/2014/main" id="{B520BBA7-0AC4-80A0-01AC-09F46330E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39214" y="6791118"/>
            <a:ext cx="1854650" cy="1988490"/>
          </a:xfrm>
          <a:prstGeom prst="rect">
            <a:avLst/>
          </a:prstGeom>
        </p:spPr>
      </p:pic>
      <p:pic>
        <p:nvPicPr>
          <p:cNvPr id="25" name="Γραφικό 12" descr="Φόρος περίγραμμα">
            <a:extLst>
              <a:ext uri="{FF2B5EF4-FFF2-40B4-BE49-F238E27FC236}">
                <a16:creationId xmlns:a16="http://schemas.microsoft.com/office/drawing/2014/main" id="{D54262EC-7BB9-B1D2-EA68-D1549D3AF3F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7877" y="5747406"/>
            <a:ext cx="1739432" cy="173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1541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0834" y="-37648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55780" y="1871418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Σημαντικότερα έ</a:t>
            </a:r>
            <a:r>
              <a:rPr lang="en-US" sz="4000" dirty="0" err="1" smtClean="0">
                <a:solidFill>
                  <a:srgbClr val="1B1B1B"/>
                </a:solidFill>
                <a:latin typeface="Arial"/>
                <a:cs typeface="Arial"/>
              </a:rPr>
              <a:t>ργ</a:t>
            </a:r>
            <a:r>
              <a:rPr lang="en-US" sz="4000" dirty="0" smtClean="0">
                <a:solidFill>
                  <a:srgbClr val="1B1B1B"/>
                </a:solidFill>
                <a:latin typeface="Arial"/>
                <a:cs typeface="Arial"/>
              </a:rPr>
              <a:t>α 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που έχουν εξειδικευτεί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4C33D-DDDD-C9FD-A6DC-F7B56D33970F}"/>
              </a:ext>
            </a:extLst>
          </p:cNvPr>
          <p:cNvSpPr txBox="1"/>
          <p:nvPr/>
        </p:nvSpPr>
        <p:spPr>
          <a:xfrm>
            <a:off x="355780" y="5340365"/>
            <a:ext cx="3850246" cy="76559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ΠΡΟΤΕΡΑΙΟΤΗΤΑ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1</a:t>
            </a:r>
          </a:p>
          <a:p>
            <a:pPr algn="l"/>
            <a:endParaRPr lang="el-G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4208984" y="3473624"/>
            <a:ext cx="18544242" cy="738279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1.3.1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Ψηφιακός Μετασχηματισμός των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ΟΤΑ</a:t>
            </a:r>
          </a:p>
          <a:p>
            <a:pPr algn="l"/>
            <a:endParaRPr lang="el-GR" sz="28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Ψηφιακός μετασχηματισμός των ΟΤΑ,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235.285.163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endParaRPr lang="el-GR" sz="2800" dirty="0"/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8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algn="l"/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1.3.2 Δράσεις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Ψηφιοποίησης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(Δημόσιων, Πολιτιστικών, Κοινωνικών, κ.ά., Φορέων) </a:t>
            </a:r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algn="l"/>
            <a:endParaRPr lang="el-GR" sz="28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Ψηφιακή διάσωση του αρχείου της ΕΡΤ,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6.000.000 €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39 ώριμα έργα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ψηφιακού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πολιτισμού,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62.989.933 €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l-GR" sz="28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800" dirty="0" smtClean="0"/>
          </a:p>
          <a:p>
            <a:pPr algn="l"/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1.4.1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Ανάπτυξη υποδομών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Cloud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για τη φιλοξενία φορέων της Δημόσιας Διοίκησης, την παροχή υπηρεσιών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IaaS-PaaS-SaaS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και την υλοποίηση λύσεων δευτερευόντων κόμβων (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disaster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site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) </a:t>
            </a:r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GCloud</a:t>
            </a:r>
            <a:r>
              <a:rPr lang="en-US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Next </a:t>
            </a:r>
            <a:r>
              <a:rPr lang="en-US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Generation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της ΓΓΠΣ&amp;ΨΔ,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34.031.800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endParaRPr lang="el-GR" sz="2800" dirty="0"/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800" dirty="0" smtClean="0"/>
          </a:p>
          <a:p>
            <a:pPr algn="l"/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1.4.2 WiFi4GR - Ανάπτυξη δημοσίων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σημείων ασύρματης </a:t>
            </a:r>
            <a:r>
              <a:rPr lang="el-GR" sz="2800" b="1" u="sng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ευρυζωνικής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πρόσβασης στο διαδίκτυο </a:t>
            </a: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WiFi4GR  Ανάπτυξη Δημόσιων Σημείων Ασύρματης </a:t>
            </a:r>
            <a:r>
              <a:rPr lang="el-GR" sz="2800" dirty="0" err="1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Ευρυζωνικής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Πρόσβασης στο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Διαδίκτυο,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Π/Υ: 15.333.200 €</a:t>
            </a:r>
            <a:endParaRPr lang="el-GR" sz="2800" dirty="0"/>
          </a:p>
        </p:txBody>
      </p:sp>
      <p:pic>
        <p:nvPicPr>
          <p:cNvPr id="9" name="Image" descr="Image">
            <a:extLst>
              <a:ext uri="{FF2B5EF4-FFF2-40B4-BE49-F238E27FC236}">
                <a16:creationId xmlns:a16="http://schemas.microsoft.com/office/drawing/2014/main" id="{E5EF8B69-DCF9-2AA2-559F-0AA52733CD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474" y="6066611"/>
            <a:ext cx="2070642" cy="15652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995905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166664" y="1776142"/>
            <a:ext cx="19298144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>
                <a:solidFill>
                  <a:srgbClr val="1B1B1B"/>
                </a:solidFill>
                <a:latin typeface="Arial"/>
                <a:cs typeface="Arial"/>
              </a:rPr>
              <a:t>Σημαντικότερα έ</a:t>
            </a:r>
            <a:r>
              <a:rPr lang="en-US" sz="4000" dirty="0" err="1">
                <a:solidFill>
                  <a:srgbClr val="1B1B1B"/>
                </a:solidFill>
                <a:latin typeface="Arial"/>
                <a:cs typeface="Arial"/>
              </a:rPr>
              <a:t>ργ</a:t>
            </a:r>
            <a:r>
              <a:rPr lang="en-US" sz="4000" dirty="0">
                <a:solidFill>
                  <a:srgbClr val="1B1B1B"/>
                </a:solidFill>
                <a:latin typeface="Arial"/>
                <a:cs typeface="Arial"/>
              </a:rPr>
              <a:t>α </a:t>
            </a:r>
            <a:r>
              <a:rPr lang="el-GR" sz="4000" dirty="0">
                <a:solidFill>
                  <a:srgbClr val="1B1B1B"/>
                </a:solidFill>
                <a:latin typeface="Arial"/>
                <a:cs typeface="Arial"/>
              </a:rPr>
              <a:t>που έχουν εξειδικευτεί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94C33D-DDDD-C9FD-A6DC-F7B56D33970F}"/>
              </a:ext>
            </a:extLst>
          </p:cNvPr>
          <p:cNvSpPr txBox="1"/>
          <p:nvPr/>
        </p:nvSpPr>
        <p:spPr>
          <a:xfrm>
            <a:off x="166664" y="3127307"/>
            <a:ext cx="3679921" cy="76559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ΠΡΟΤΕΡΑΙΟΤΗΤΑ 2</a:t>
            </a:r>
            <a:endParaRPr lang="el-GR" sz="2800" b="1" dirty="0">
              <a:solidFill>
                <a:srgbClr val="1B1B1B"/>
              </a:solidFill>
              <a:latin typeface="Arial"/>
            </a:endParaRPr>
          </a:p>
          <a:p>
            <a:pPr algn="l"/>
            <a:endParaRPr lang="el-GR" dirty="0"/>
          </a:p>
        </p:txBody>
      </p:sp>
      <p:pic>
        <p:nvPicPr>
          <p:cNvPr id="8" name="Image" descr="Image">
            <a:extLst>
              <a:ext uri="{FF2B5EF4-FFF2-40B4-BE49-F238E27FC236}">
                <a16:creationId xmlns:a16="http://schemas.microsoft.com/office/drawing/2014/main" id="{635BE02D-0832-B878-9D09-23B45A91C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7808" y="4041469"/>
            <a:ext cx="1297554" cy="135037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4302206" y="3033049"/>
            <a:ext cx="19051034" cy="171970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2.1.1 Ανάπτυξη Υποδομών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Υπερυψηλής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Ευρυζωνικότητας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(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Ultra-Fast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Broadband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- UFBB) - Β’ Φάση </a:t>
            </a:r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algn="l"/>
            <a:endParaRPr lang="el-GR" sz="28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Υποδομές </a:t>
            </a:r>
            <a:r>
              <a:rPr lang="el-GR" sz="2800" dirty="0" err="1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Υπερυψηλής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800" dirty="0" err="1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Ευρυζωνικότητας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l-GR" sz="2800" dirty="0" err="1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Ultrafast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800" dirty="0" err="1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Broadband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236.987.178 €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400" b="1" dirty="0">
              <a:solidFill>
                <a:srgbClr val="1B1B1B"/>
              </a:solidFill>
              <a:latin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94C33D-DDDD-C9FD-A6DC-F7B56D33970F}"/>
              </a:ext>
            </a:extLst>
          </p:cNvPr>
          <p:cNvSpPr txBox="1"/>
          <p:nvPr/>
        </p:nvSpPr>
        <p:spPr>
          <a:xfrm>
            <a:off x="166664" y="7127675"/>
            <a:ext cx="3681645" cy="76559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ΠΡΟΤΕΡΑΙΟΤΗΤΑ 3</a:t>
            </a:r>
            <a:endParaRPr lang="el-GR" sz="2800" b="1" dirty="0">
              <a:solidFill>
                <a:srgbClr val="1B1B1B"/>
              </a:solidFill>
              <a:latin typeface="Arial"/>
            </a:endParaRPr>
          </a:p>
          <a:p>
            <a:pPr algn="l"/>
            <a:endParaRPr lang="el-GR" dirty="0"/>
          </a:p>
        </p:txBody>
      </p:sp>
      <p:pic>
        <p:nvPicPr>
          <p:cNvPr id="24" name="Image" descr="Image">
            <a:extLst>
              <a:ext uri="{FF2B5EF4-FFF2-40B4-BE49-F238E27FC236}">
                <a16:creationId xmlns:a16="http://schemas.microsoft.com/office/drawing/2014/main" id="{415A39C8-9307-8DD0-E58E-3C3C2F1B8F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808" y="8138251"/>
            <a:ext cx="1370568" cy="1207374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4302206" y="5058276"/>
            <a:ext cx="19051034" cy="695190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3.1.1 Υλοποίηση προγραμμάτων </a:t>
            </a:r>
            <a:r>
              <a:rPr lang="el-GR" sz="2800" b="1" u="sng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επανακατάρτισης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 - αναβάθμισης ψηφιακών δεξιοτήτων (</a:t>
            </a:r>
            <a:r>
              <a:rPr lang="el-GR" sz="2800" b="1" u="sng" dirty="0" err="1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reskilling-upskilling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) των υπαλλήλων της Γενικής Κυβέρνησης</a:t>
            </a: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Αναβάθμιση και εμπλουτισμός ψηφιακών δεξιοτήτων (</a:t>
            </a:r>
            <a:r>
              <a:rPr lang="el-GR" sz="2800" dirty="0" err="1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upskilling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στελεχών και υπαλλήλων των ΟΤΑ για την τοπική ανάπτυξη,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Π/Υ: 14.136.900 €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Δράσεις Ανάπτυξης και Αναβάθμισης Ψηφιακών Δεξιοτήτων του Ανθρώπινου Δυναμικού της Δημόσιας Διοίκησης του ΕΚΔΔΑ,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Π/Υ: 3.999.780 €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Ψηφιακός Ενοριακός Κόμβος εκπαίδευσης και εξοικείωση των κληρικών σε θέματα Ψηφιακής Διακυβέρνησης, </a:t>
            </a:r>
            <a:r>
              <a:rPr lang="el-GR" sz="2800" b="1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: 2.840.000 €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8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algn="l"/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3.2.2 Υποστήριξη της επιτελικής ικανότητας του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ΥΨΔ για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την παρακολούθηση των Ψηφιακών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Δεξιοτήτων</a:t>
            </a:r>
          </a:p>
          <a:p>
            <a:pPr algn="l"/>
            <a:endParaRPr lang="el-GR" sz="28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Ε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νίσχυση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του υφιστάμενου μηχανισμού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του ΥΨΔ για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τη συνεχή παρακολούθηση της ανάπτυξης των ψηφιακών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δεξιοτήτων,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μέσω της παρακολούθησης των πολιτικών, των εκπαιδευτικών δράσεων παροχής ψηφιακών δεξιοτήτων και των πιστοποιημένων αποτελεσμάτων αυτών στο ανθρώπινο δυναμικό της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χώρας, </a:t>
            </a:r>
            <a:r>
              <a:rPr lang="el-GR" sz="2800" b="1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Π/Υ: 2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.000.000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€</a:t>
            </a:r>
            <a:endParaRPr lang="el-GR" sz="2800" b="1" dirty="0">
              <a:solidFill>
                <a:srgbClr val="1B1B1B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10993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91664" y="1817440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>
                <a:solidFill>
                  <a:srgbClr val="1B1B1B"/>
                </a:solidFill>
                <a:latin typeface="Arial"/>
                <a:cs typeface="Arial"/>
              </a:rPr>
              <a:t>Σημαντικότερα έ</a:t>
            </a:r>
            <a:r>
              <a:rPr lang="en-US" sz="4000" dirty="0" err="1">
                <a:solidFill>
                  <a:srgbClr val="1B1B1B"/>
                </a:solidFill>
                <a:latin typeface="Arial"/>
                <a:cs typeface="Arial"/>
              </a:rPr>
              <a:t>ργ</a:t>
            </a:r>
            <a:r>
              <a:rPr lang="en-US" sz="4000" dirty="0">
                <a:solidFill>
                  <a:srgbClr val="1B1B1B"/>
                </a:solidFill>
                <a:latin typeface="Arial"/>
                <a:cs typeface="Arial"/>
              </a:rPr>
              <a:t>α </a:t>
            </a:r>
            <a:r>
              <a:rPr lang="el-GR" sz="4000" dirty="0">
                <a:solidFill>
                  <a:srgbClr val="1B1B1B"/>
                </a:solidFill>
                <a:latin typeface="Arial"/>
                <a:cs typeface="Arial"/>
              </a:rPr>
              <a:t>που έχουν εξειδικευτεί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94C33D-DDDD-C9FD-A6DC-F7B56D33970F}"/>
              </a:ext>
            </a:extLst>
          </p:cNvPr>
          <p:cNvSpPr txBox="1"/>
          <p:nvPr/>
        </p:nvSpPr>
        <p:spPr>
          <a:xfrm>
            <a:off x="396055" y="5089002"/>
            <a:ext cx="3681645" cy="765594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ΠΡΟΤΕΡΑΙΟΤΗΤΑ 3</a:t>
            </a:r>
            <a:endParaRPr lang="el-GR" sz="2800" b="1" dirty="0">
              <a:solidFill>
                <a:srgbClr val="1B1B1B"/>
              </a:solidFill>
              <a:latin typeface="Arial"/>
            </a:endParaRPr>
          </a:p>
          <a:p>
            <a:pPr algn="l"/>
            <a:endParaRPr lang="el-GR" dirty="0"/>
          </a:p>
        </p:txBody>
      </p:sp>
      <p:pic>
        <p:nvPicPr>
          <p:cNvPr id="24" name="Image" descr="Image">
            <a:extLst>
              <a:ext uri="{FF2B5EF4-FFF2-40B4-BE49-F238E27FC236}">
                <a16:creationId xmlns:a16="http://schemas.microsoft.com/office/drawing/2014/main" id="{415A39C8-9307-8DD0-E58E-3C3C2F1B8F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776" y="6045389"/>
            <a:ext cx="1370568" cy="1207374"/>
          </a:xfrm>
          <a:prstGeom prst="rect">
            <a:avLst/>
          </a:prstGeom>
          <a:ln w="12700">
            <a:miter lim="400000"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4107134" y="3267848"/>
            <a:ext cx="19534138" cy="818300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ΔΡΑΣΗ 3.1.2 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Υλοποίηση προγραμμάτων αναβάθμισης επιπέδου ψηφιακών δεξιοτήτων (</a:t>
            </a:r>
            <a:r>
              <a:rPr lang="el-GR" sz="2800" b="1" u="sng" dirty="0" err="1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upskilling</a:t>
            </a:r>
            <a:r>
              <a:rPr lang="el-GR" sz="2800" b="1" u="sng" dirty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) σε θέματα αξιοποίησης και διαχείρισης καινοτόμων ψηφιακών </a:t>
            </a:r>
            <a:r>
              <a:rPr lang="el-GR" sz="2800" b="1" u="sng" dirty="0" smtClean="0">
                <a:solidFill>
                  <a:schemeClr val="accent1">
                    <a:lumMod val="50000"/>
                  </a:schemeClr>
                </a:solidFill>
                <a:latin typeface="Arial"/>
                <a:cs typeface="Calibri"/>
              </a:rPr>
              <a:t>τεχνολογιών</a:t>
            </a:r>
          </a:p>
          <a:p>
            <a:pPr algn="l"/>
            <a:endParaRPr lang="el-GR" sz="2800" b="1" u="sng" dirty="0" smtClean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Υλοποίηση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προγραμμάτων </a:t>
            </a:r>
            <a:r>
              <a:rPr lang="el-GR" sz="2800" dirty="0" err="1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upskilling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σε θέματα 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αξιοποίησης/διαχείρισης </a:t>
            </a:r>
            <a:r>
              <a:rPr lang="el-GR" sz="2800" dirty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καινοτόμων ψηφιακών τεχνολογιών στο εμπόριο</a:t>
            </a:r>
            <a:r>
              <a:rPr lang="el-GR" sz="2800" dirty="0" smtClean="0">
                <a:solidFill>
                  <a:srgbClr val="1B1B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της ΕΣΕΕ,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Π/Υ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19.991.000 €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Up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s</a:t>
            </a: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killing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εργαζομένων για την απόκτηση Ψηφιακών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Δεξιοτήτων, της ΚΕΕ,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15.018.000 €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Ενίσχυση των ψηφιακών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επαγγελματικών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δεξιοτήτων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εργαζομένων,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του ΣΕΠΕ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, 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</a:t>
            </a:r>
            <a:r>
              <a:rPr lang="en-US" sz="2800" b="1" dirty="0" smtClean="0">
                <a:solidFill>
                  <a:srgbClr val="1B1B1B"/>
                </a:solidFill>
                <a:latin typeface="Arial"/>
              </a:rPr>
              <a:t>1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.</a:t>
            </a:r>
            <a:r>
              <a:rPr lang="en-US" sz="2800" b="1" dirty="0" smtClean="0">
                <a:solidFill>
                  <a:srgbClr val="1B1B1B"/>
                </a:solidFill>
                <a:latin typeface="Arial"/>
              </a:rPr>
              <a:t>166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.000 €</a:t>
            </a:r>
            <a:endParaRPr lang="en-US" sz="2800" b="1" dirty="0" smtClean="0">
              <a:solidFill>
                <a:srgbClr val="1B1B1B"/>
              </a:solidFill>
              <a:latin typeface="Arial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Υλοποίηση προγραμμάτων συμβουλευτικής, κατάρτισης και πιστοποίησης ψηφιακών γνώσεων και δεξιοτήτων για την ενίσχυση του επιπέδου των ψηφιακών ικανοτήτων των εργαζομένων του ιδιωτικού τομέα, σε θέματα </a:t>
            </a: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Fintech</a:t>
            </a:r>
            <a:r>
              <a:rPr lang="en-US" sz="2800" dirty="0" smtClean="0">
                <a:solidFill>
                  <a:srgbClr val="1B1B1B"/>
                </a:solidFill>
                <a:latin typeface="Arial"/>
              </a:rPr>
              <a:t>,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του ΟΕΕ,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10.500.000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Ενίσχυση του εργατικού δυναμικού νησιωτικών και παράκτιων περιοχών, και </a:t>
            </a: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upskilling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σε θέματα αξιοποίησης και διαχείρισης καινοτόμων ψηφιακών τεχνολογιών που αφορούν σε πεδία εφαρμογής της γαλάζιας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οικονομίας, του ΕΟΑΕΝ,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10.102.000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Υλοποίηση προγραμμάτων </a:t>
            </a: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upskilling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σε θέματα αξιοποίησης και διαχείρισης καινοτόμων ψηφιακών τεχνολογιών στον τουριστικό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τομέα, του ΣΕΤΕ,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6.800.000 €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el-GR" sz="2800" dirty="0">
                <a:solidFill>
                  <a:srgbClr val="1B1B1B"/>
                </a:solidFill>
                <a:latin typeface="Arial"/>
              </a:rPr>
              <a:t>Υλοποίηση προγραμμάτων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κατάρτισης/</a:t>
            </a: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επανακατάρτισης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και πιστοποίησης με στόχο την αναβάθμιση του επιπέδου  ψηφιακών δεξιοτήτων σε θέματα αξιοποίησης και διαχείρισης καινοτόμων ψηφιακών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τεχνολογιών στον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τομέα της </a:t>
            </a:r>
            <a:r>
              <a:rPr lang="el-GR" sz="2800" dirty="0" err="1" smtClean="0">
                <a:solidFill>
                  <a:srgbClr val="1B1B1B"/>
                </a:solidFill>
                <a:latin typeface="Arial"/>
              </a:rPr>
              <a:t>Κυβερνοασφάλειας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, της Στέγης της Ελληνικής Βιομηχανίας,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Π/Υ: </a:t>
            </a:r>
            <a:r>
              <a:rPr lang="el-GR" sz="2800" b="1" dirty="0" smtClean="0">
                <a:solidFill>
                  <a:srgbClr val="1B1B1B"/>
                </a:solidFill>
                <a:latin typeface="Arial"/>
              </a:rPr>
              <a:t>3.900.000 </a:t>
            </a:r>
            <a:r>
              <a:rPr lang="el-GR" sz="2800" b="1" dirty="0">
                <a:solidFill>
                  <a:srgbClr val="1B1B1B"/>
                </a:solidFill>
                <a:latin typeface="Arial"/>
              </a:rPr>
              <a:t>€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el-GR" sz="2400" b="1" u="sng" dirty="0">
              <a:solidFill>
                <a:schemeClr val="accent1">
                  <a:lumMod val="50000"/>
                </a:schemeClr>
              </a:solidFill>
              <a:latin typeface="Arial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57077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231122_POWER_POINT2.jpg" descr="231122_POWER_POINT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-108186"/>
            <a:ext cx="24487126" cy="13774009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Θέση κειμένου 3">
            <a:extLst>
              <a:ext uri="{FF2B5EF4-FFF2-40B4-BE49-F238E27FC236}">
                <a16:creationId xmlns:a16="http://schemas.microsoft.com/office/drawing/2014/main" id="{27B81789-9997-2F7F-DEC8-82B02D741615}"/>
              </a:ext>
            </a:extLst>
          </p:cNvPr>
          <p:cNvSpPr txBox="1">
            <a:spLocks/>
          </p:cNvSpPr>
          <p:nvPr/>
        </p:nvSpPr>
        <p:spPr>
          <a:xfrm>
            <a:off x="382688" y="1832783"/>
            <a:ext cx="19010112" cy="799494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8575" tIns="28575" rIns="28575" bIns="28575" anchor="t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000" b="1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defTabSz="2438339"/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Προσκλήσεις που έχουν </a:t>
            </a:r>
            <a:r>
              <a:rPr lang="el-GR" sz="4000" dirty="0" smtClean="0">
                <a:solidFill>
                  <a:srgbClr val="1B1B1B"/>
                </a:solidFill>
                <a:latin typeface="Arial"/>
                <a:cs typeface="Arial"/>
              </a:rPr>
              <a:t>εκδοθεί</a:t>
            </a:r>
            <a:endParaRPr lang="en-US" sz="4000" dirty="0">
              <a:solidFill>
                <a:srgbClr val="1B1B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1"/>
            <a:endParaRPr lang="el-G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5E5A05A-2A8B-ED78-19D1-C7C739F8A40D}"/>
              </a:ext>
            </a:extLst>
          </p:cNvPr>
          <p:cNvSpPr txBox="1"/>
          <p:nvPr/>
        </p:nvSpPr>
        <p:spPr>
          <a:xfrm>
            <a:off x="8663608" y="2331816"/>
            <a:ext cx="13681520" cy="919482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28575" tIns="28575" rIns="28575" bIns="28575" numCol="1" spcCol="3810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Εγκεκριμένες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εξειδικεύσεις: </a:t>
            </a:r>
            <a:r>
              <a:rPr lang="el-GR" sz="2800" b="1" dirty="0">
                <a:solidFill>
                  <a:srgbClr val="2E7116"/>
                </a:solidFill>
              </a:rPr>
              <a:t>798.408.636 €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 (84,67% του Π/Υ </a:t>
            </a:r>
            <a:r>
              <a:rPr lang="el-GR" sz="2800" dirty="0">
                <a:solidFill>
                  <a:srgbClr val="1B1B1B"/>
                </a:solidFill>
                <a:latin typeface="Arial"/>
              </a:rPr>
              <a:t>του Προγράμματος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)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8 εκδοθείσες προσκλήσεις: </a:t>
            </a:r>
            <a:r>
              <a:rPr lang="el-GR" sz="2800" b="1" dirty="0" smtClean="0">
                <a:solidFill>
                  <a:srgbClr val="2E7116"/>
                </a:solidFill>
              </a:rPr>
              <a:t>721.334.490 € </a:t>
            </a:r>
            <a:r>
              <a:rPr lang="el-GR" sz="2800" dirty="0" smtClean="0">
                <a:solidFill>
                  <a:srgbClr val="1B1B1B"/>
                </a:solidFill>
                <a:latin typeface="Arial"/>
              </a:rPr>
              <a:t>(76,49% του Π/Υ του Προγράμματος)    </a:t>
            </a:r>
          </a:p>
        </p:txBody>
      </p:sp>
      <p:graphicFrame>
        <p:nvGraphicFramePr>
          <p:cNvPr id="2" name="Πίνακας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232877"/>
              </p:ext>
            </p:extLst>
          </p:nvPr>
        </p:nvGraphicFramePr>
        <p:xfrm>
          <a:off x="1390800" y="3354038"/>
          <a:ext cx="19802199" cy="870722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1403351435"/>
                    </a:ext>
                  </a:extLst>
                </a:gridCol>
                <a:gridCol w="6596283">
                  <a:extLst>
                    <a:ext uri="{9D8B030D-6E8A-4147-A177-3AD203B41FA5}">
                      <a16:colId xmlns:a16="http://schemas.microsoft.com/office/drawing/2014/main" val="3926483354"/>
                    </a:ext>
                  </a:extLst>
                </a:gridCol>
                <a:gridCol w="3687943">
                  <a:extLst>
                    <a:ext uri="{9D8B030D-6E8A-4147-A177-3AD203B41FA5}">
                      <a16:colId xmlns:a16="http://schemas.microsoft.com/office/drawing/2014/main" val="2999339789"/>
                    </a:ext>
                  </a:extLst>
                </a:gridCol>
                <a:gridCol w="4094992">
                  <a:extLst>
                    <a:ext uri="{9D8B030D-6E8A-4147-A177-3AD203B41FA5}">
                      <a16:colId xmlns:a16="http://schemas.microsoft.com/office/drawing/2014/main" val="2962449312"/>
                    </a:ext>
                  </a:extLst>
                </a:gridCol>
                <a:gridCol w="3478765">
                  <a:extLst>
                    <a:ext uri="{9D8B030D-6E8A-4147-A177-3AD203B41FA5}">
                      <a16:colId xmlns:a16="http://schemas.microsoft.com/office/drawing/2014/main" val="3370225818"/>
                    </a:ext>
                  </a:extLst>
                </a:gridCol>
              </a:tblGrid>
              <a:tr h="121673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α/α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b="1" i="0" u="none" strike="noStrike" cap="none" spc="0" baseline="0" dirty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Τίτλος 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πρόσκλησης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Π/Υ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Δράσεις ΠΨΗΜΕΤ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1B1B1B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Ταμείο</a:t>
                      </a:r>
                      <a:endParaRPr lang="el-GR" sz="2400" b="1" i="0" u="none" strike="noStrike" cap="none" spc="0" baseline="0" dirty="0">
                        <a:solidFill>
                          <a:srgbClr val="1B1B1B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361503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</a:t>
                      </a:r>
                      <a:r>
                        <a:rPr lang="en-US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Ψηφιακός Μετασχηματισμός των ΟΤΑ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235.285.163 €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1.3.1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ΕΤΠΑ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2490293"/>
                  </a:ext>
                </a:extLst>
              </a:tr>
              <a:tr h="2531652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</a:t>
                      </a:r>
                      <a:r>
                        <a:rPr lang="en-US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Υποστήριξη λειτουργίας και εργαλεία διαχείρισης της ΕΥΔ Προγράμματος «Ψηφιακός Μετασχηματισμός»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10.076.000 €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4.1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4.2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5.1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5.2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ΕΤΠΑ</a:t>
                      </a:r>
                    </a:p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ΕΚΤ+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5815598"/>
                  </a:ext>
                </a:extLst>
              </a:tr>
              <a:tr h="1565020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</a:t>
                      </a:r>
                      <a:r>
                        <a:rPr lang="en-US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3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Υποστήριξη της επιτελικής ικανότητας του Υπουργείου Ψηφιακής Διακυβέρνησης για την παρακολούθηση των Ψηφιακών Δεξιοτήτων 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2.000.000 €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3.2.2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ΕΚΤ+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9333151"/>
                  </a:ext>
                </a:extLst>
              </a:tr>
              <a:tr h="1470797"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0</a:t>
                      </a:r>
                      <a:r>
                        <a:rPr lang="en-US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4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Ανάπτυξη ψηφιακών εφαρμογών και εργαλείων για τη Δημόσια Διοίκηση, την υποστήριξη της επιχειρηματικότητας και την ενίσχυση ψηφιακών δεξιοτήτων</a:t>
                      </a: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85.496.216</a:t>
                      </a: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 €</a:t>
                      </a:r>
                      <a:endParaRPr lang="en-US" sz="2400" b="1" i="0" u="none" strike="noStrike" cap="none" spc="0" baseline="0" dirty="0" smtClean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400" b="1" i="0" u="none" strike="noStrike" cap="none" spc="0" baseline="0" dirty="0" smtClean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1.1.1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1.1.2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1.1.3</a:t>
                      </a:r>
                    </a:p>
                    <a:p>
                      <a:pPr marL="0" marR="0" lvl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l-GR" sz="2400" b="1" i="0" u="none" strike="noStrike" cap="none" spc="0" baseline="0" dirty="0" smtClean="0">
                          <a:solidFill>
                            <a:srgbClr val="005180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"/>
                        </a:rPr>
                        <a:t>ΕΤΠΑ</a:t>
                      </a:r>
                      <a:endParaRPr lang="el-GR" sz="2400" b="1" i="0" u="none" strike="noStrike" cap="none" spc="0" baseline="0" dirty="0">
                        <a:solidFill>
                          <a:srgbClr val="005180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"/>
                      </a:endParaRPr>
                    </a:p>
                  </a:txBody>
                  <a:tcPr marL="10459" marR="10459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1847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5124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5E5E5E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>
        <a:spAutoFit/>
      </a:bodyPr>
      <a:lstStyle>
        <a:defPPr marL="0" marR="0" indent="0" algn="ctr" defTabSz="2438339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</TotalTime>
  <Words>1721</Words>
  <Application>Microsoft Office PowerPoint</Application>
  <PresentationFormat>Προσαρμογή</PresentationFormat>
  <Paragraphs>303</Paragraphs>
  <Slides>14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14</vt:i4>
      </vt:variant>
    </vt:vector>
  </HeadingPairs>
  <TitlesOfParts>
    <vt:vector size="20" baseType="lpstr">
      <vt:lpstr>Arial</vt:lpstr>
      <vt:lpstr>Calibri</vt:lpstr>
      <vt:lpstr>Helvetica Neue</vt:lpstr>
      <vt:lpstr>Helvetica Neue Medium</vt:lpstr>
      <vt:lpstr>Wingdings</vt:lpstr>
      <vt:lpstr>21_BasicWhite</vt:lpstr>
      <vt:lpstr>Παρουσίαση του PowerPoint</vt:lpstr>
      <vt:lpstr> Παρουσίαση Περιεχομένου Εξειδικεύσεων &amp;  Σχέδιο Αξιολόγησης του Προγράμματος  «Ψηφιακός Μετασχηματισμός» 2021-2027 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Ειρήνη Μάσβουλα</dc:creator>
  <cp:lastModifiedBy>Angie Anagnostaki</cp:lastModifiedBy>
  <cp:revision>1041</cp:revision>
  <dcterms:modified xsi:type="dcterms:W3CDTF">2023-11-28T13:04:45Z</dcterms:modified>
</cp:coreProperties>
</file>