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5" r:id="rId2"/>
    <p:sldMasterId id="2147483678" r:id="rId3"/>
  </p:sldMasterIdLst>
  <p:notesMasterIdLst>
    <p:notesMasterId r:id="rId13"/>
  </p:notesMasterIdLst>
  <p:sldIdLst>
    <p:sldId id="260" r:id="rId4"/>
    <p:sldId id="2939" r:id="rId5"/>
    <p:sldId id="2945" r:id="rId6"/>
    <p:sldId id="2940" r:id="rId7"/>
    <p:sldId id="2944" r:id="rId8"/>
    <p:sldId id="2942" r:id="rId9"/>
    <p:sldId id="2943" r:id="rId10"/>
    <p:sldId id="2936" r:id="rId11"/>
    <p:sldId id="270" r:id="rId12"/>
  </p:sldIdLst>
  <p:sldSz cx="24239538" cy="13716000"/>
  <p:notesSz cx="6858000" cy="9144000"/>
  <p:defaultTextStyle>
    <a:defPPr>
      <a:defRPr lang="el-GR"/>
    </a:defPPr>
    <a:lvl1pPr marL="0" algn="l" defTabSz="1821805" rtl="0" eaLnBrk="1" latinLnBrk="0" hangingPunct="1">
      <a:defRPr sz="3586" kern="1200">
        <a:solidFill>
          <a:schemeClr val="tx1"/>
        </a:solidFill>
        <a:latin typeface="+mn-lt"/>
        <a:ea typeface="+mn-ea"/>
        <a:cs typeface="+mn-cs"/>
      </a:defRPr>
    </a:lvl1pPr>
    <a:lvl2pPr marL="910903" algn="l" defTabSz="1821805" rtl="0" eaLnBrk="1" latinLnBrk="0" hangingPunct="1">
      <a:defRPr sz="3586" kern="1200">
        <a:solidFill>
          <a:schemeClr val="tx1"/>
        </a:solidFill>
        <a:latin typeface="+mn-lt"/>
        <a:ea typeface="+mn-ea"/>
        <a:cs typeface="+mn-cs"/>
      </a:defRPr>
    </a:lvl2pPr>
    <a:lvl3pPr marL="1821805" algn="l" defTabSz="1821805" rtl="0" eaLnBrk="1" latinLnBrk="0" hangingPunct="1">
      <a:defRPr sz="3586" kern="1200">
        <a:solidFill>
          <a:schemeClr val="tx1"/>
        </a:solidFill>
        <a:latin typeface="+mn-lt"/>
        <a:ea typeface="+mn-ea"/>
        <a:cs typeface="+mn-cs"/>
      </a:defRPr>
    </a:lvl3pPr>
    <a:lvl4pPr marL="2732708" algn="l" defTabSz="1821805" rtl="0" eaLnBrk="1" latinLnBrk="0" hangingPunct="1">
      <a:defRPr sz="3586" kern="1200">
        <a:solidFill>
          <a:schemeClr val="tx1"/>
        </a:solidFill>
        <a:latin typeface="+mn-lt"/>
        <a:ea typeface="+mn-ea"/>
        <a:cs typeface="+mn-cs"/>
      </a:defRPr>
    </a:lvl4pPr>
    <a:lvl5pPr marL="3643609" algn="l" defTabSz="1821805" rtl="0" eaLnBrk="1" latinLnBrk="0" hangingPunct="1">
      <a:defRPr sz="3586" kern="1200">
        <a:solidFill>
          <a:schemeClr val="tx1"/>
        </a:solidFill>
        <a:latin typeface="+mn-lt"/>
        <a:ea typeface="+mn-ea"/>
        <a:cs typeface="+mn-cs"/>
      </a:defRPr>
    </a:lvl5pPr>
    <a:lvl6pPr marL="4554513" algn="l" defTabSz="1821805" rtl="0" eaLnBrk="1" latinLnBrk="0" hangingPunct="1">
      <a:defRPr sz="3586" kern="1200">
        <a:solidFill>
          <a:schemeClr val="tx1"/>
        </a:solidFill>
        <a:latin typeface="+mn-lt"/>
        <a:ea typeface="+mn-ea"/>
        <a:cs typeface="+mn-cs"/>
      </a:defRPr>
    </a:lvl6pPr>
    <a:lvl7pPr marL="5465414" algn="l" defTabSz="1821805" rtl="0" eaLnBrk="1" latinLnBrk="0" hangingPunct="1">
      <a:defRPr sz="3586" kern="1200">
        <a:solidFill>
          <a:schemeClr val="tx1"/>
        </a:solidFill>
        <a:latin typeface="+mn-lt"/>
        <a:ea typeface="+mn-ea"/>
        <a:cs typeface="+mn-cs"/>
      </a:defRPr>
    </a:lvl7pPr>
    <a:lvl8pPr marL="6376318" algn="l" defTabSz="1821805" rtl="0" eaLnBrk="1" latinLnBrk="0" hangingPunct="1">
      <a:defRPr sz="3586" kern="1200">
        <a:solidFill>
          <a:schemeClr val="tx1"/>
        </a:solidFill>
        <a:latin typeface="+mn-lt"/>
        <a:ea typeface="+mn-ea"/>
        <a:cs typeface="+mn-cs"/>
      </a:defRPr>
    </a:lvl8pPr>
    <a:lvl9pPr marL="7287221" algn="l" defTabSz="1821805" rtl="0" eaLnBrk="1" latinLnBrk="0" hangingPunct="1">
      <a:defRPr sz="3586"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D4F8C"/>
    <a:srgbClr val="19BEDE"/>
    <a:srgbClr val="79CA4C"/>
    <a:srgbClr val="2AB6C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48" autoAdjust="0"/>
    <p:restoredTop sz="94660"/>
  </p:normalViewPr>
  <p:slideViewPr>
    <p:cSldViewPr snapToGrid="0">
      <p:cViewPr varScale="1">
        <p:scale>
          <a:sx n="56" d="100"/>
          <a:sy n="56" d="100"/>
        </p:scale>
        <p:origin x="810" y="90"/>
      </p:cViewPr>
      <p:guideLst/>
    </p:cSldViewPr>
  </p:slideViewPr>
  <p:notesTextViewPr>
    <p:cViewPr>
      <p:scale>
        <a:sx n="1" d="1"/>
        <a:sy n="1" d="1"/>
      </p:scale>
      <p:origin x="0" y="0"/>
    </p:cViewPr>
  </p:notesTextViewPr>
  <p:notesViewPr>
    <p:cSldViewPr snapToGrid="0">
      <p:cViewPr varScale="1">
        <p:scale>
          <a:sx n="130" d="100"/>
          <a:sy n="130" d="100"/>
        </p:scale>
        <p:origin x="4160"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693263-632E-4CD4-A7D1-28F990B6F942}" type="doc">
      <dgm:prSet loTypeId="urn:microsoft.com/office/officeart/2005/8/layout/process1" loCatId="process" qsTypeId="urn:microsoft.com/office/officeart/2005/8/quickstyle/simple1" qsCatId="simple" csTypeId="urn:microsoft.com/office/officeart/2005/8/colors/accent1_2" csCatId="accent1" phldr="1"/>
      <dgm:spPr/>
    </dgm:pt>
    <dgm:pt modelId="{0F1AF8EB-6AE8-4AD0-9DCD-F51362BF6145}">
      <dgm:prSet phldrT="[Κείμενο]" custT="1"/>
      <dgm:spPr>
        <a:solidFill>
          <a:schemeClr val="accent4">
            <a:lumMod val="20000"/>
            <a:lumOff val="80000"/>
          </a:schemeClr>
        </a:solidFill>
      </dgm:spPr>
      <dgm:t>
        <a:bodyPr/>
        <a:lstStyle/>
        <a:p>
          <a:r>
            <a:rPr lang="el-GR" sz="2800" b="0" dirty="0">
              <a:solidFill>
                <a:srgbClr val="002060"/>
              </a:solidFill>
              <a:latin typeface="Cambria" panose="02040503050406030204" pitchFamily="18" charset="0"/>
            </a:rPr>
            <a:t>Υπό διαμόρφωση υποστηρικτικό εργαλείο παρακολούθησης</a:t>
          </a:r>
        </a:p>
      </dgm:t>
    </dgm:pt>
    <dgm:pt modelId="{3357D462-6602-4C24-9392-2A58F0E0A806}" type="parTrans" cxnId="{5F095D83-246D-408A-9ED9-7C1EA90156C7}">
      <dgm:prSet/>
      <dgm:spPr/>
      <dgm:t>
        <a:bodyPr/>
        <a:lstStyle/>
        <a:p>
          <a:endParaRPr lang="el-GR" sz="2800" b="1">
            <a:latin typeface="Cambria" panose="02040503050406030204" pitchFamily="18" charset="0"/>
          </a:endParaRPr>
        </a:p>
      </dgm:t>
    </dgm:pt>
    <dgm:pt modelId="{9E9510A6-624B-4023-9100-7DBC14DE0154}" type="sibTrans" cxnId="{5F095D83-246D-408A-9ED9-7C1EA90156C7}">
      <dgm:prSet custT="1"/>
      <dgm:spPr/>
      <dgm:t>
        <a:bodyPr/>
        <a:lstStyle/>
        <a:p>
          <a:endParaRPr lang="el-GR" sz="2800" b="1">
            <a:latin typeface="Cambria" panose="02040503050406030204" pitchFamily="18" charset="0"/>
          </a:endParaRPr>
        </a:p>
      </dgm:t>
    </dgm:pt>
    <dgm:pt modelId="{36879E35-4AE8-4F8E-96A1-C35D52CA5653}">
      <dgm:prSet phldrT="[Κείμενο]" custT="1"/>
      <dgm:spPr>
        <a:solidFill>
          <a:schemeClr val="bg2">
            <a:lumMod val="75000"/>
          </a:schemeClr>
        </a:solidFill>
      </dgm:spPr>
      <dgm:t>
        <a:bodyPr/>
        <a:lstStyle/>
        <a:p>
          <a:r>
            <a:rPr lang="el-GR" sz="2800" b="1" dirty="0">
              <a:solidFill>
                <a:srgbClr val="C00000"/>
              </a:solidFill>
              <a:latin typeface="Cambria" panose="02040503050406030204" pitchFamily="18" charset="0"/>
            </a:rPr>
            <a:t>Ενημέρωση </a:t>
          </a:r>
          <a:br>
            <a:rPr lang="en-US" sz="2800" b="1" dirty="0">
              <a:solidFill>
                <a:srgbClr val="C00000"/>
              </a:solidFill>
              <a:latin typeface="Cambria" panose="02040503050406030204" pitchFamily="18" charset="0"/>
            </a:rPr>
          </a:br>
          <a:r>
            <a:rPr lang="el-GR" sz="2800" b="1" dirty="0" err="1">
              <a:solidFill>
                <a:srgbClr val="C00000"/>
              </a:solidFill>
              <a:latin typeface="Cambria" panose="02040503050406030204" pitchFamily="18" charset="0"/>
            </a:rPr>
            <a:t>Ευρ</a:t>
          </a:r>
          <a:r>
            <a:rPr lang="el-GR" sz="2800" b="1" dirty="0">
              <a:solidFill>
                <a:srgbClr val="C00000"/>
              </a:solidFill>
              <a:latin typeface="Cambria" panose="02040503050406030204" pitchFamily="18" charset="0"/>
            </a:rPr>
            <a:t>. Επιτροπής</a:t>
          </a:r>
        </a:p>
      </dgm:t>
    </dgm:pt>
    <dgm:pt modelId="{AB0ED5B2-68C1-47F9-B09E-4A7358612A52}" type="parTrans" cxnId="{5631E759-5A42-4F25-B56A-AC8804348D1B}">
      <dgm:prSet/>
      <dgm:spPr/>
      <dgm:t>
        <a:bodyPr/>
        <a:lstStyle/>
        <a:p>
          <a:endParaRPr lang="el-GR" sz="2800" b="1">
            <a:latin typeface="Cambria" panose="02040503050406030204" pitchFamily="18" charset="0"/>
          </a:endParaRPr>
        </a:p>
      </dgm:t>
    </dgm:pt>
    <dgm:pt modelId="{93CF1EF5-5EB4-4EC2-B4DE-EE5FB2AB7E29}" type="sibTrans" cxnId="{5631E759-5A42-4F25-B56A-AC8804348D1B}">
      <dgm:prSet/>
      <dgm:spPr/>
      <dgm:t>
        <a:bodyPr/>
        <a:lstStyle/>
        <a:p>
          <a:endParaRPr lang="el-GR" sz="2800" b="1">
            <a:latin typeface="Cambria" panose="02040503050406030204" pitchFamily="18" charset="0"/>
          </a:endParaRPr>
        </a:p>
      </dgm:t>
    </dgm:pt>
    <dgm:pt modelId="{A8C8D3A7-C439-4996-917C-591901B95B99}" type="pres">
      <dgm:prSet presAssocID="{E0693263-632E-4CD4-A7D1-28F990B6F942}" presName="Name0" presStyleCnt="0">
        <dgm:presLayoutVars>
          <dgm:dir/>
          <dgm:resizeHandles val="exact"/>
        </dgm:presLayoutVars>
      </dgm:prSet>
      <dgm:spPr/>
    </dgm:pt>
    <dgm:pt modelId="{3DF40CDD-6E34-4C97-B010-996FF45B7440}" type="pres">
      <dgm:prSet presAssocID="{0F1AF8EB-6AE8-4AD0-9DCD-F51362BF6145}" presName="node" presStyleLbl="node1" presStyleIdx="0" presStyleCnt="2" custScaleX="106901" custLinFactNeighborX="-83" custLinFactNeighborY="1224">
        <dgm:presLayoutVars>
          <dgm:bulletEnabled val="1"/>
        </dgm:presLayoutVars>
      </dgm:prSet>
      <dgm:spPr/>
    </dgm:pt>
    <dgm:pt modelId="{01F019B3-8F4E-44FB-B2B0-06CE2DDCA5BC}" type="pres">
      <dgm:prSet presAssocID="{9E9510A6-624B-4023-9100-7DBC14DE0154}" presName="sibTrans" presStyleLbl="sibTrans2D1" presStyleIdx="0" presStyleCnt="1"/>
      <dgm:spPr/>
    </dgm:pt>
    <dgm:pt modelId="{AACA1982-B312-47A6-BFC9-66BE4A9F38BF}" type="pres">
      <dgm:prSet presAssocID="{9E9510A6-624B-4023-9100-7DBC14DE0154}" presName="connectorText" presStyleLbl="sibTrans2D1" presStyleIdx="0" presStyleCnt="1"/>
      <dgm:spPr/>
    </dgm:pt>
    <dgm:pt modelId="{86219CCE-6101-4E3F-B31E-58A7C9F80016}" type="pres">
      <dgm:prSet presAssocID="{36879E35-4AE8-4F8E-96A1-C35D52CA5653}" presName="node" presStyleLbl="node1" presStyleIdx="1" presStyleCnt="2" custLinFactNeighborX="13054" custLinFactNeighborY="21745">
        <dgm:presLayoutVars>
          <dgm:bulletEnabled val="1"/>
        </dgm:presLayoutVars>
      </dgm:prSet>
      <dgm:spPr/>
    </dgm:pt>
  </dgm:ptLst>
  <dgm:cxnLst>
    <dgm:cxn modelId="{90EBB176-80B4-489E-8451-310E8EB602EB}" type="presOf" srcId="{9E9510A6-624B-4023-9100-7DBC14DE0154}" destId="{01F019B3-8F4E-44FB-B2B0-06CE2DDCA5BC}" srcOrd="0" destOrd="0" presId="urn:microsoft.com/office/officeart/2005/8/layout/process1"/>
    <dgm:cxn modelId="{5631E759-5A42-4F25-B56A-AC8804348D1B}" srcId="{E0693263-632E-4CD4-A7D1-28F990B6F942}" destId="{36879E35-4AE8-4F8E-96A1-C35D52CA5653}" srcOrd="1" destOrd="0" parTransId="{AB0ED5B2-68C1-47F9-B09E-4A7358612A52}" sibTransId="{93CF1EF5-5EB4-4EC2-B4DE-EE5FB2AB7E29}"/>
    <dgm:cxn modelId="{5F095D83-246D-408A-9ED9-7C1EA90156C7}" srcId="{E0693263-632E-4CD4-A7D1-28F990B6F942}" destId="{0F1AF8EB-6AE8-4AD0-9DCD-F51362BF6145}" srcOrd="0" destOrd="0" parTransId="{3357D462-6602-4C24-9392-2A58F0E0A806}" sibTransId="{9E9510A6-624B-4023-9100-7DBC14DE0154}"/>
    <dgm:cxn modelId="{E09D6B89-5AFC-47E2-86BF-CB31DE5D9867}" type="presOf" srcId="{9E9510A6-624B-4023-9100-7DBC14DE0154}" destId="{AACA1982-B312-47A6-BFC9-66BE4A9F38BF}" srcOrd="1" destOrd="0" presId="urn:microsoft.com/office/officeart/2005/8/layout/process1"/>
    <dgm:cxn modelId="{B7D8039B-1FCA-4693-AFA6-78AC216B4D7C}" type="presOf" srcId="{E0693263-632E-4CD4-A7D1-28F990B6F942}" destId="{A8C8D3A7-C439-4996-917C-591901B95B99}" srcOrd="0" destOrd="0" presId="urn:microsoft.com/office/officeart/2005/8/layout/process1"/>
    <dgm:cxn modelId="{3D2C08A8-DA40-42E6-90A3-87177E5E0AC6}" type="presOf" srcId="{0F1AF8EB-6AE8-4AD0-9DCD-F51362BF6145}" destId="{3DF40CDD-6E34-4C97-B010-996FF45B7440}" srcOrd="0" destOrd="0" presId="urn:microsoft.com/office/officeart/2005/8/layout/process1"/>
    <dgm:cxn modelId="{84E892B7-4948-4357-BFAB-F100DDF110BA}" type="presOf" srcId="{36879E35-4AE8-4F8E-96A1-C35D52CA5653}" destId="{86219CCE-6101-4E3F-B31E-58A7C9F80016}" srcOrd="0" destOrd="0" presId="urn:microsoft.com/office/officeart/2005/8/layout/process1"/>
    <dgm:cxn modelId="{AECCFD41-4082-432E-A6EA-C713D352C151}" type="presParOf" srcId="{A8C8D3A7-C439-4996-917C-591901B95B99}" destId="{3DF40CDD-6E34-4C97-B010-996FF45B7440}" srcOrd="0" destOrd="0" presId="urn:microsoft.com/office/officeart/2005/8/layout/process1"/>
    <dgm:cxn modelId="{6C8ECB74-01CE-478A-90BD-7FD05128251C}" type="presParOf" srcId="{A8C8D3A7-C439-4996-917C-591901B95B99}" destId="{01F019B3-8F4E-44FB-B2B0-06CE2DDCA5BC}" srcOrd="1" destOrd="0" presId="urn:microsoft.com/office/officeart/2005/8/layout/process1"/>
    <dgm:cxn modelId="{627771D8-D2F7-458F-BA4E-BAD76653110C}" type="presParOf" srcId="{01F019B3-8F4E-44FB-B2B0-06CE2DDCA5BC}" destId="{AACA1982-B312-47A6-BFC9-66BE4A9F38BF}" srcOrd="0" destOrd="0" presId="urn:microsoft.com/office/officeart/2005/8/layout/process1"/>
    <dgm:cxn modelId="{C43CBC21-2F29-450E-B072-EC9356A3C97A}" type="presParOf" srcId="{A8C8D3A7-C439-4996-917C-591901B95B99}" destId="{86219CCE-6101-4E3F-B31E-58A7C9F80016}"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F40CDD-6E34-4C97-B010-996FF45B7440}">
      <dsp:nvSpPr>
        <dsp:cNvPr id="0" name=""/>
        <dsp:cNvSpPr/>
      </dsp:nvSpPr>
      <dsp:spPr>
        <a:xfrm>
          <a:off x="1572" y="0"/>
          <a:ext cx="4353121" cy="1747534"/>
        </a:xfrm>
        <a:prstGeom prst="roundRect">
          <a:avLst>
            <a:gd name="adj" fmla="val 10000"/>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l-GR" sz="2800" b="0" kern="1200" dirty="0">
              <a:solidFill>
                <a:srgbClr val="002060"/>
              </a:solidFill>
              <a:latin typeface="Cambria" panose="02040503050406030204" pitchFamily="18" charset="0"/>
            </a:rPr>
            <a:t>Υπό διαμόρφωση υποστηρικτικό εργαλείο παρακολούθησης</a:t>
          </a:r>
        </a:p>
      </dsp:txBody>
      <dsp:txXfrm>
        <a:off x="52756" y="51184"/>
        <a:ext cx="4250753" cy="1645166"/>
      </dsp:txXfrm>
    </dsp:sp>
    <dsp:sp modelId="{01F019B3-8F4E-44FB-B2B0-06CE2DDCA5BC}">
      <dsp:nvSpPr>
        <dsp:cNvPr id="0" name=""/>
        <dsp:cNvSpPr/>
      </dsp:nvSpPr>
      <dsp:spPr>
        <a:xfrm>
          <a:off x="4762973" y="368825"/>
          <a:ext cx="865552" cy="100988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el-GR" sz="2800" b="1" kern="1200">
            <a:latin typeface="Cambria" panose="02040503050406030204" pitchFamily="18" charset="0"/>
          </a:endParaRPr>
        </a:p>
      </dsp:txBody>
      <dsp:txXfrm>
        <a:off x="4762973" y="570801"/>
        <a:ext cx="605886" cy="605930"/>
      </dsp:txXfrm>
    </dsp:sp>
    <dsp:sp modelId="{86219CCE-6101-4E3F-B31E-58A7C9F80016}">
      <dsp:nvSpPr>
        <dsp:cNvPr id="0" name=""/>
        <dsp:cNvSpPr/>
      </dsp:nvSpPr>
      <dsp:spPr>
        <a:xfrm>
          <a:off x="5987811" y="0"/>
          <a:ext cx="4072105" cy="1747534"/>
        </a:xfrm>
        <a:prstGeom prst="roundRect">
          <a:avLst>
            <a:gd name="adj" fmla="val 10000"/>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l-GR" sz="2800" b="1" kern="1200" dirty="0">
              <a:solidFill>
                <a:srgbClr val="C00000"/>
              </a:solidFill>
              <a:latin typeface="Cambria" panose="02040503050406030204" pitchFamily="18" charset="0"/>
            </a:rPr>
            <a:t>Ενημέρωση </a:t>
          </a:r>
          <a:br>
            <a:rPr lang="en-US" sz="2800" b="1" kern="1200" dirty="0">
              <a:solidFill>
                <a:srgbClr val="C00000"/>
              </a:solidFill>
              <a:latin typeface="Cambria" panose="02040503050406030204" pitchFamily="18" charset="0"/>
            </a:rPr>
          </a:br>
          <a:r>
            <a:rPr lang="el-GR" sz="2800" b="1" kern="1200" dirty="0" err="1">
              <a:solidFill>
                <a:srgbClr val="C00000"/>
              </a:solidFill>
              <a:latin typeface="Cambria" panose="02040503050406030204" pitchFamily="18" charset="0"/>
            </a:rPr>
            <a:t>Ευρ</a:t>
          </a:r>
          <a:r>
            <a:rPr lang="el-GR" sz="2800" b="1" kern="1200" dirty="0">
              <a:solidFill>
                <a:srgbClr val="C00000"/>
              </a:solidFill>
              <a:latin typeface="Cambria" panose="02040503050406030204" pitchFamily="18" charset="0"/>
            </a:rPr>
            <a:t>. Επιτροπής</a:t>
          </a:r>
        </a:p>
      </dsp:txBody>
      <dsp:txXfrm>
        <a:off x="6038995" y="51184"/>
        <a:ext cx="3969737" cy="16451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85BDC8-5624-B640-A51D-7D100401FBD8}" type="datetimeFigureOut">
              <a:rPr lang="el-GR" smtClean="0"/>
              <a:t>27/11/2023</a:t>
            </a:fld>
            <a:endParaRPr lang="el-GR"/>
          </a:p>
        </p:txBody>
      </p:sp>
      <p:sp>
        <p:nvSpPr>
          <p:cNvPr id="4" name="Θέση εικόνας διαφάνειας 3"/>
          <p:cNvSpPr>
            <a:spLocks noGrp="1" noRot="1" noChangeAspect="1"/>
          </p:cNvSpPr>
          <p:nvPr>
            <p:ph type="sldImg" idx="2"/>
          </p:nvPr>
        </p:nvSpPr>
        <p:spPr>
          <a:xfrm>
            <a:off x="701675" y="1143000"/>
            <a:ext cx="545465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230455-3940-E94B-B680-5585781AEA90}" type="slidenum">
              <a:rPr lang="el-GR" smtClean="0"/>
              <a:t>‹#›</a:t>
            </a:fld>
            <a:endParaRPr lang="el-GR"/>
          </a:p>
        </p:txBody>
      </p:sp>
    </p:spTree>
    <p:extLst>
      <p:ext uri="{BB962C8B-B14F-4D97-AF65-F5344CB8AC3E}">
        <p14:creationId xmlns:p14="http://schemas.microsoft.com/office/powerpoint/2010/main" val="289146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Διαφάνεια τίτλου">
    <p:spTree>
      <p:nvGrpSpPr>
        <p:cNvPr id="1" name=""/>
        <p:cNvGrpSpPr/>
        <p:nvPr/>
      </p:nvGrpSpPr>
      <p:grpSpPr>
        <a:xfrm>
          <a:off x="0" y="0"/>
          <a:ext cx="0" cy="0"/>
          <a:chOff x="0" y="0"/>
          <a:chExt cx="0" cy="0"/>
        </a:xfrm>
      </p:grpSpPr>
      <p:sp>
        <p:nvSpPr>
          <p:cNvPr id="4" name="Θέση ημερομηνίας 3">
            <a:extLst>
              <a:ext uri="{FF2B5EF4-FFF2-40B4-BE49-F238E27FC236}">
                <a16:creationId xmlns:a16="http://schemas.microsoft.com/office/drawing/2014/main" id="{6752D1B5-BA53-6481-474E-2EE7A6D1FF12}"/>
              </a:ext>
            </a:extLst>
          </p:cNvPr>
          <p:cNvSpPr>
            <a:spLocks noGrp="1"/>
          </p:cNvSpPr>
          <p:nvPr>
            <p:ph type="dt" sz="half" idx="10"/>
          </p:nvPr>
        </p:nvSpPr>
        <p:spPr/>
        <p:txBody>
          <a:bodyPr/>
          <a:lstStyle/>
          <a:p>
            <a:fld id="{FA18AEA9-71C6-468C-BEB2-7FB1CAECB70F}" type="datetimeFigureOut">
              <a:rPr lang="el-GR" smtClean="0"/>
              <a:t>27/11/2023</a:t>
            </a:fld>
            <a:endParaRPr lang="el-GR"/>
          </a:p>
        </p:txBody>
      </p:sp>
      <p:sp>
        <p:nvSpPr>
          <p:cNvPr id="5" name="Θέση υποσέλιδου 4">
            <a:extLst>
              <a:ext uri="{FF2B5EF4-FFF2-40B4-BE49-F238E27FC236}">
                <a16:creationId xmlns:a16="http://schemas.microsoft.com/office/drawing/2014/main" id="{DB707AFC-FF13-3D18-A576-6BFF1AD4DF51}"/>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EBA11A37-CB44-6D2D-E490-97C6255F48DB}"/>
              </a:ext>
            </a:extLst>
          </p:cNvPr>
          <p:cNvSpPr>
            <a:spLocks noGrp="1"/>
          </p:cNvSpPr>
          <p:nvPr>
            <p:ph type="sldNum" sz="quarter" idx="12"/>
          </p:nvPr>
        </p:nvSpPr>
        <p:spPr/>
        <p:txBody>
          <a:bodyPr/>
          <a:lstStyle/>
          <a:p>
            <a:fld id="{F8B1DC26-6129-45E6-B3DE-8F39747A7F71}" type="slidenum">
              <a:rPr lang="el-GR" smtClean="0"/>
              <a:t>‹#›</a:t>
            </a:fld>
            <a:endParaRPr lang="el-GR"/>
          </a:p>
        </p:txBody>
      </p:sp>
      <p:sp>
        <p:nvSpPr>
          <p:cNvPr id="7" name="Θέση τίτλου 1">
            <a:extLst>
              <a:ext uri="{FF2B5EF4-FFF2-40B4-BE49-F238E27FC236}">
                <a16:creationId xmlns:a16="http://schemas.microsoft.com/office/drawing/2014/main" id="{7E16175E-F3D0-4B46-2EE5-9C896A109045}"/>
              </a:ext>
            </a:extLst>
          </p:cNvPr>
          <p:cNvSpPr>
            <a:spLocks noGrp="1"/>
          </p:cNvSpPr>
          <p:nvPr>
            <p:ph type="title"/>
          </p:nvPr>
        </p:nvSpPr>
        <p:spPr>
          <a:xfrm>
            <a:off x="1406758" y="1775281"/>
            <a:ext cx="20906602" cy="2651126"/>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Tree>
    <p:extLst>
      <p:ext uri="{BB962C8B-B14F-4D97-AF65-F5344CB8AC3E}">
        <p14:creationId xmlns:p14="http://schemas.microsoft.com/office/powerpoint/2010/main" val="3135145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1_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38F63-D0B7-F242-B11E-217E108FB75D}"/>
              </a:ext>
            </a:extLst>
          </p:cNvPr>
          <p:cNvSpPr>
            <a:spLocks noGrp="1"/>
          </p:cNvSpPr>
          <p:nvPr>
            <p:ph type="title"/>
          </p:nvPr>
        </p:nvSpPr>
        <p:spPr>
          <a:xfrm>
            <a:off x="1666468"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Tree>
    <p:extLst>
      <p:ext uri="{BB962C8B-B14F-4D97-AF65-F5344CB8AC3E}">
        <p14:creationId xmlns:p14="http://schemas.microsoft.com/office/powerpoint/2010/main" val="2873937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819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1_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4F22B7-AABD-BD40-B43B-EEBB5BFCBA5F}"/>
              </a:ext>
            </a:extLst>
          </p:cNvPr>
          <p:cNvSpPr>
            <a:spLocks noGrp="1"/>
          </p:cNvSpPr>
          <p:nvPr>
            <p:ph type="title"/>
          </p:nvPr>
        </p:nvSpPr>
        <p:spPr>
          <a:xfrm>
            <a:off x="1669627" y="914400"/>
            <a:ext cx="7817881" cy="3200400"/>
          </a:xfrm>
          <a:prstGeom prst="rect">
            <a:avLst/>
          </a:prstGeom>
        </p:spPr>
        <p:txBody>
          <a:bodyPr anchor="b"/>
          <a:lstStyle>
            <a:lvl1pPr>
              <a:defRPr sz="6362"/>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13C8B233-910C-2646-8277-96769BD5BA64}"/>
              </a:ext>
            </a:extLst>
          </p:cNvPr>
          <p:cNvSpPr>
            <a:spLocks noGrp="1"/>
          </p:cNvSpPr>
          <p:nvPr>
            <p:ph idx="1"/>
          </p:nvPr>
        </p:nvSpPr>
        <p:spPr>
          <a:xfrm>
            <a:off x="10304961" y="1974851"/>
            <a:ext cx="12271266" cy="9747250"/>
          </a:xfrm>
          <a:prstGeom prst="rect">
            <a:avLst/>
          </a:prstGeom>
        </p:spPr>
        <p:txBody>
          <a:bodyPr/>
          <a:lstStyle>
            <a:lvl1pPr>
              <a:defRPr sz="6362"/>
            </a:lvl1pPr>
            <a:lvl2pPr>
              <a:defRPr sz="5567"/>
            </a:lvl2pPr>
            <a:lvl3pPr>
              <a:defRPr sz="4772"/>
            </a:lvl3pPr>
            <a:lvl4pPr>
              <a:defRPr sz="3976"/>
            </a:lvl4pPr>
            <a:lvl5pPr>
              <a:defRPr sz="3976"/>
            </a:lvl5pPr>
            <a:lvl6pPr>
              <a:defRPr sz="3976"/>
            </a:lvl6pPr>
            <a:lvl7pPr>
              <a:defRPr sz="3976"/>
            </a:lvl7pPr>
            <a:lvl8pPr>
              <a:defRPr sz="3976"/>
            </a:lvl8pPr>
            <a:lvl9pPr>
              <a:defRPr sz="3976"/>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6DF32913-5D8F-C44E-A202-534B792B71CA}"/>
              </a:ext>
            </a:extLst>
          </p:cNvPr>
          <p:cNvSpPr>
            <a:spLocks noGrp="1"/>
          </p:cNvSpPr>
          <p:nvPr>
            <p:ph type="body" sz="half" idx="2"/>
          </p:nvPr>
        </p:nvSpPr>
        <p:spPr>
          <a:xfrm>
            <a:off x="1669627" y="4114800"/>
            <a:ext cx="7817881" cy="7623176"/>
          </a:xfrm>
          <a:prstGeom prst="rect">
            <a:avLst/>
          </a:prstGeom>
        </p:spPr>
        <p:txBody>
          <a:bodyPr/>
          <a:lstStyle>
            <a:lvl1pPr marL="0" indent="0">
              <a:buNone/>
              <a:defRPr sz="3181"/>
            </a:lvl1pPr>
            <a:lvl2pPr marL="909005" indent="0">
              <a:buNone/>
              <a:defRPr sz="2783"/>
            </a:lvl2pPr>
            <a:lvl3pPr marL="1818010" indent="0">
              <a:buNone/>
              <a:defRPr sz="2386"/>
            </a:lvl3pPr>
            <a:lvl4pPr marL="2727015" indent="0">
              <a:buNone/>
              <a:defRPr sz="1988"/>
            </a:lvl4pPr>
            <a:lvl5pPr marL="3636020" indent="0">
              <a:buNone/>
              <a:defRPr sz="1988"/>
            </a:lvl5pPr>
            <a:lvl6pPr marL="4545025" indent="0">
              <a:buNone/>
              <a:defRPr sz="1988"/>
            </a:lvl6pPr>
            <a:lvl7pPr marL="5454030" indent="0">
              <a:buNone/>
              <a:defRPr sz="1988"/>
            </a:lvl7pPr>
            <a:lvl8pPr marL="6363035" indent="0">
              <a:buNone/>
              <a:defRPr sz="1988"/>
            </a:lvl8pPr>
            <a:lvl9pPr marL="7272040" indent="0">
              <a:buNone/>
              <a:defRPr sz="1988"/>
            </a:lvl9pPr>
          </a:lstStyle>
          <a:p>
            <a:pPr lvl="0"/>
            <a:r>
              <a:rPr lang="el-GR"/>
              <a:t>Στυλ κειμένου υποδείγματος</a:t>
            </a:r>
          </a:p>
        </p:txBody>
      </p:sp>
    </p:spTree>
    <p:extLst>
      <p:ext uri="{BB962C8B-B14F-4D97-AF65-F5344CB8AC3E}">
        <p14:creationId xmlns:p14="http://schemas.microsoft.com/office/powerpoint/2010/main" val="3100465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1_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DAC7F9E-7A02-504C-B2E7-61A1BCAFCC9F}"/>
              </a:ext>
            </a:extLst>
          </p:cNvPr>
          <p:cNvSpPr>
            <a:spLocks noGrp="1"/>
          </p:cNvSpPr>
          <p:nvPr>
            <p:ph type="title"/>
          </p:nvPr>
        </p:nvSpPr>
        <p:spPr>
          <a:xfrm>
            <a:off x="1669627" y="914400"/>
            <a:ext cx="7817881" cy="3200400"/>
          </a:xfrm>
          <a:prstGeom prst="rect">
            <a:avLst/>
          </a:prstGeom>
        </p:spPr>
        <p:txBody>
          <a:bodyPr anchor="b"/>
          <a:lstStyle>
            <a:lvl1pPr>
              <a:defRPr sz="6362"/>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DCDD2421-F46C-FA45-B1C4-EAD6356D3610}"/>
              </a:ext>
            </a:extLst>
          </p:cNvPr>
          <p:cNvSpPr>
            <a:spLocks noGrp="1"/>
          </p:cNvSpPr>
          <p:nvPr>
            <p:ph type="pic" idx="1"/>
          </p:nvPr>
        </p:nvSpPr>
        <p:spPr>
          <a:xfrm>
            <a:off x="10304961" y="1974851"/>
            <a:ext cx="12271266" cy="9747250"/>
          </a:xfrm>
          <a:prstGeom prst="rect">
            <a:avLst/>
          </a:prstGeom>
        </p:spPr>
        <p:txBody>
          <a:bodyPr/>
          <a:lstStyle>
            <a:lvl1pPr marL="0" indent="0">
              <a:buNone/>
              <a:defRPr sz="6362"/>
            </a:lvl1pPr>
            <a:lvl2pPr marL="909005" indent="0">
              <a:buNone/>
              <a:defRPr sz="5567"/>
            </a:lvl2pPr>
            <a:lvl3pPr marL="1818010" indent="0">
              <a:buNone/>
              <a:defRPr sz="4772"/>
            </a:lvl3pPr>
            <a:lvl4pPr marL="2727015" indent="0">
              <a:buNone/>
              <a:defRPr sz="3976"/>
            </a:lvl4pPr>
            <a:lvl5pPr marL="3636020" indent="0">
              <a:buNone/>
              <a:defRPr sz="3976"/>
            </a:lvl5pPr>
            <a:lvl6pPr marL="4545025" indent="0">
              <a:buNone/>
              <a:defRPr sz="3976"/>
            </a:lvl6pPr>
            <a:lvl7pPr marL="5454030" indent="0">
              <a:buNone/>
              <a:defRPr sz="3976"/>
            </a:lvl7pPr>
            <a:lvl8pPr marL="6363035" indent="0">
              <a:buNone/>
              <a:defRPr sz="3976"/>
            </a:lvl8pPr>
            <a:lvl9pPr marL="7272040" indent="0">
              <a:buNone/>
              <a:defRPr sz="3976"/>
            </a:lvl9pPr>
          </a:lstStyle>
          <a:p>
            <a:endParaRPr lang="el-GR"/>
          </a:p>
        </p:txBody>
      </p:sp>
      <p:sp>
        <p:nvSpPr>
          <p:cNvPr id="4" name="Θέση κειμένου 3">
            <a:extLst>
              <a:ext uri="{FF2B5EF4-FFF2-40B4-BE49-F238E27FC236}">
                <a16:creationId xmlns:a16="http://schemas.microsoft.com/office/drawing/2014/main" id="{F52F8B60-2ACD-3748-A864-81E74B6B106C}"/>
              </a:ext>
            </a:extLst>
          </p:cNvPr>
          <p:cNvSpPr>
            <a:spLocks noGrp="1"/>
          </p:cNvSpPr>
          <p:nvPr>
            <p:ph type="body" sz="half" idx="2"/>
          </p:nvPr>
        </p:nvSpPr>
        <p:spPr>
          <a:xfrm>
            <a:off x="1669627" y="4114800"/>
            <a:ext cx="7817881" cy="7623176"/>
          </a:xfrm>
          <a:prstGeom prst="rect">
            <a:avLst/>
          </a:prstGeom>
        </p:spPr>
        <p:txBody>
          <a:bodyPr/>
          <a:lstStyle>
            <a:lvl1pPr marL="0" indent="0">
              <a:buNone/>
              <a:defRPr sz="3181"/>
            </a:lvl1pPr>
            <a:lvl2pPr marL="909005" indent="0">
              <a:buNone/>
              <a:defRPr sz="2783"/>
            </a:lvl2pPr>
            <a:lvl3pPr marL="1818010" indent="0">
              <a:buNone/>
              <a:defRPr sz="2386"/>
            </a:lvl3pPr>
            <a:lvl4pPr marL="2727015" indent="0">
              <a:buNone/>
              <a:defRPr sz="1988"/>
            </a:lvl4pPr>
            <a:lvl5pPr marL="3636020" indent="0">
              <a:buNone/>
              <a:defRPr sz="1988"/>
            </a:lvl5pPr>
            <a:lvl6pPr marL="4545025" indent="0">
              <a:buNone/>
              <a:defRPr sz="1988"/>
            </a:lvl6pPr>
            <a:lvl7pPr marL="5454030" indent="0">
              <a:buNone/>
              <a:defRPr sz="1988"/>
            </a:lvl7pPr>
            <a:lvl8pPr marL="6363035" indent="0">
              <a:buNone/>
              <a:defRPr sz="1988"/>
            </a:lvl8pPr>
            <a:lvl9pPr marL="7272040" indent="0">
              <a:buNone/>
              <a:defRPr sz="1988"/>
            </a:lvl9pPr>
          </a:lstStyle>
          <a:p>
            <a:pPr lvl="0"/>
            <a:r>
              <a:rPr lang="el-GR"/>
              <a:t>Στυλ κειμένου υποδείγματος</a:t>
            </a:r>
          </a:p>
        </p:txBody>
      </p:sp>
    </p:spTree>
    <p:extLst>
      <p:ext uri="{BB962C8B-B14F-4D97-AF65-F5344CB8AC3E}">
        <p14:creationId xmlns:p14="http://schemas.microsoft.com/office/powerpoint/2010/main" val="1465224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1_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D9B0FE-285C-9746-8B26-D1DC405709EF}"/>
              </a:ext>
            </a:extLst>
          </p:cNvPr>
          <p:cNvSpPr>
            <a:spLocks noGrp="1"/>
          </p:cNvSpPr>
          <p:nvPr>
            <p:ph type="title"/>
          </p:nvPr>
        </p:nvSpPr>
        <p:spPr>
          <a:xfrm>
            <a:off x="1666468" y="730251"/>
            <a:ext cx="20906602" cy="2651126"/>
          </a:xfrm>
          <a:prstGeom prst="rect">
            <a:avLst/>
          </a:prstGeom>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4636B7C-90F9-B342-9F16-FECFE820BA7C}"/>
              </a:ext>
            </a:extLst>
          </p:cNvPr>
          <p:cNvSpPr>
            <a:spLocks noGrp="1"/>
          </p:cNvSpPr>
          <p:nvPr>
            <p:ph type="body" orient="vert" idx="1"/>
          </p:nvPr>
        </p:nvSpPr>
        <p:spPr>
          <a:xfrm>
            <a:off x="1666468" y="3651250"/>
            <a:ext cx="20906602" cy="8702676"/>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Tree>
    <p:extLst>
      <p:ext uri="{BB962C8B-B14F-4D97-AF65-F5344CB8AC3E}">
        <p14:creationId xmlns:p14="http://schemas.microsoft.com/office/powerpoint/2010/main" val="461549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1_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A79AD7DA-E083-B342-81C9-AA3FCC7F29F7}"/>
              </a:ext>
            </a:extLst>
          </p:cNvPr>
          <p:cNvSpPr>
            <a:spLocks noGrp="1"/>
          </p:cNvSpPr>
          <p:nvPr>
            <p:ph type="title" orient="vert"/>
          </p:nvPr>
        </p:nvSpPr>
        <p:spPr>
          <a:xfrm>
            <a:off x="17346420" y="730250"/>
            <a:ext cx="5226650" cy="11623676"/>
          </a:xfrm>
          <a:prstGeom prst="rect">
            <a:avLst/>
          </a:prstGeo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9DAF0CC-4FF9-0440-8739-1E98345FA6BC}"/>
              </a:ext>
            </a:extLst>
          </p:cNvPr>
          <p:cNvSpPr>
            <a:spLocks noGrp="1"/>
          </p:cNvSpPr>
          <p:nvPr>
            <p:ph type="body" orient="vert" idx="1"/>
          </p:nvPr>
        </p:nvSpPr>
        <p:spPr>
          <a:xfrm>
            <a:off x="1666468" y="730250"/>
            <a:ext cx="15376957" cy="11623676"/>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Tree>
    <p:extLst>
      <p:ext uri="{BB962C8B-B14F-4D97-AF65-F5344CB8AC3E}">
        <p14:creationId xmlns:p14="http://schemas.microsoft.com/office/powerpoint/2010/main" val="2150190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27/11/2023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38625708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1653843" y="3419477"/>
            <a:ext cx="20906602" cy="5705474"/>
          </a:xfrm>
        </p:spPr>
        <p:txBody>
          <a:bodyPr anchor="b"/>
          <a:lstStyle>
            <a:lvl1pPr>
              <a:defRPr sz="11929"/>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53843" y="9178927"/>
            <a:ext cx="20906602" cy="3000374"/>
          </a:xfrm>
        </p:spPr>
        <p:txBody>
          <a:bodyPr/>
          <a:lstStyle>
            <a:lvl1pPr marL="0" indent="0">
              <a:buNone/>
              <a:defRPr sz="4772">
                <a:solidFill>
                  <a:schemeClr val="tx1">
                    <a:tint val="75000"/>
                  </a:schemeClr>
                </a:solidFill>
              </a:defRPr>
            </a:lvl1pPr>
            <a:lvl2pPr marL="909005" indent="0">
              <a:buNone/>
              <a:defRPr sz="3976">
                <a:solidFill>
                  <a:schemeClr val="tx1">
                    <a:tint val="75000"/>
                  </a:schemeClr>
                </a:solidFill>
              </a:defRPr>
            </a:lvl2pPr>
            <a:lvl3pPr marL="1818010" indent="0">
              <a:buNone/>
              <a:defRPr sz="3579">
                <a:solidFill>
                  <a:schemeClr val="tx1">
                    <a:tint val="75000"/>
                  </a:schemeClr>
                </a:solidFill>
              </a:defRPr>
            </a:lvl3pPr>
            <a:lvl4pPr marL="2727015" indent="0">
              <a:buNone/>
              <a:defRPr sz="3181">
                <a:solidFill>
                  <a:schemeClr val="tx1">
                    <a:tint val="75000"/>
                  </a:schemeClr>
                </a:solidFill>
              </a:defRPr>
            </a:lvl4pPr>
            <a:lvl5pPr marL="3636020" indent="0">
              <a:buNone/>
              <a:defRPr sz="3181">
                <a:solidFill>
                  <a:schemeClr val="tx1">
                    <a:tint val="75000"/>
                  </a:schemeClr>
                </a:solidFill>
              </a:defRPr>
            </a:lvl5pPr>
            <a:lvl6pPr marL="4545025" indent="0">
              <a:buNone/>
              <a:defRPr sz="3181">
                <a:solidFill>
                  <a:schemeClr val="tx1">
                    <a:tint val="75000"/>
                  </a:schemeClr>
                </a:solidFill>
              </a:defRPr>
            </a:lvl6pPr>
            <a:lvl7pPr marL="5454030" indent="0">
              <a:buNone/>
              <a:defRPr sz="3181">
                <a:solidFill>
                  <a:schemeClr val="tx1">
                    <a:tint val="75000"/>
                  </a:schemeClr>
                </a:solidFill>
              </a:defRPr>
            </a:lvl7pPr>
            <a:lvl8pPr marL="6363035" indent="0">
              <a:buNone/>
              <a:defRPr sz="3181">
                <a:solidFill>
                  <a:schemeClr val="tx1">
                    <a:tint val="75000"/>
                  </a:schemeClr>
                </a:solidFill>
              </a:defRPr>
            </a:lvl8pPr>
            <a:lvl9pPr marL="7272040" indent="0">
              <a:buNone/>
              <a:defRPr sz="3181">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p:txBody>
          <a:bodyPr/>
          <a:lstStyle/>
          <a:p>
            <a:fld id="{33312B16-8557-4743-8EE6-3DDFEC79069C}" type="datetimeFigureOut">
              <a:rPr lang="el-GR" smtClean="0"/>
              <a:t>27/11/2023</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0519913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666468" y="3651250"/>
            <a:ext cx="10301804" cy="87026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12271266" y="3651250"/>
            <a:ext cx="10301804" cy="87026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33312B16-8557-4743-8EE6-3DDFEC79069C}" type="datetimeFigureOut">
              <a:rPr lang="el-GR" smtClean="0"/>
              <a:t>27/11/2023</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4865447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669625" y="730251"/>
            <a:ext cx="20906602" cy="2651126"/>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69626" y="3362326"/>
            <a:ext cx="10254460" cy="1647824"/>
          </a:xfrm>
        </p:spPr>
        <p:txBody>
          <a:bodyPr anchor="b"/>
          <a:lstStyle>
            <a:lvl1pPr marL="0" indent="0">
              <a:buNone/>
              <a:defRPr sz="4772" b="1"/>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a:t>Στυλ κειμένου υποδείγματος</a:t>
            </a:r>
          </a:p>
        </p:txBody>
      </p:sp>
      <p:sp>
        <p:nvSpPr>
          <p:cNvPr id="4" name="Content Placeholder 3"/>
          <p:cNvSpPr>
            <a:spLocks noGrp="1"/>
          </p:cNvSpPr>
          <p:nvPr>
            <p:ph sz="half" idx="2"/>
          </p:nvPr>
        </p:nvSpPr>
        <p:spPr>
          <a:xfrm>
            <a:off x="1669626" y="5010150"/>
            <a:ext cx="10254460" cy="73691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12271266" y="3362326"/>
            <a:ext cx="10304961" cy="1647824"/>
          </a:xfrm>
        </p:spPr>
        <p:txBody>
          <a:bodyPr anchor="b"/>
          <a:lstStyle>
            <a:lvl1pPr marL="0" indent="0">
              <a:buNone/>
              <a:defRPr sz="4772" b="1"/>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a:t>Στυλ κειμένου υποδείγματος</a:t>
            </a:r>
          </a:p>
        </p:txBody>
      </p:sp>
      <p:sp>
        <p:nvSpPr>
          <p:cNvPr id="6" name="Content Placeholder 5"/>
          <p:cNvSpPr>
            <a:spLocks noGrp="1"/>
          </p:cNvSpPr>
          <p:nvPr>
            <p:ph sz="quarter" idx="4"/>
          </p:nvPr>
        </p:nvSpPr>
        <p:spPr>
          <a:xfrm>
            <a:off x="12271266" y="5010150"/>
            <a:ext cx="10304961" cy="7369176"/>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33312B16-8557-4743-8EE6-3DDFEC79069C}" type="datetimeFigureOut">
              <a:rPr lang="el-GR" smtClean="0"/>
              <a:t>27/11/2023</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364005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Τίτλος και περιεχόμενο">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7A8E5444-4922-EAFD-BA12-BEAFFDFE3351}"/>
              </a:ext>
            </a:extLst>
          </p:cNvPr>
          <p:cNvSpPr/>
          <p:nvPr userDrawn="1"/>
        </p:nvSpPr>
        <p:spPr>
          <a:xfrm>
            <a:off x="9077311" y="1845425"/>
            <a:ext cx="6084916" cy="3042459"/>
          </a:xfrm>
          <a:prstGeom prst="rect">
            <a:avLst/>
          </a:prstGeom>
          <a:solidFill>
            <a:srgbClr val="0D4F8C"/>
          </a:solidFill>
          <a:ln>
            <a:solidFill>
              <a:srgbClr val="0D4F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4" name="Εικόνα 3"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D5BFE4CC-0242-11C8-EA76-4A871118E4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2973" y="2421162"/>
            <a:ext cx="3413592" cy="1890983"/>
          </a:xfrm>
          <a:prstGeom prst="rect">
            <a:avLst/>
          </a:prstGeom>
        </p:spPr>
      </p:pic>
    </p:spTree>
    <p:extLst>
      <p:ext uri="{BB962C8B-B14F-4D97-AF65-F5344CB8AC3E}">
        <p14:creationId xmlns:p14="http://schemas.microsoft.com/office/powerpoint/2010/main" val="25037468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33312B16-8557-4743-8EE6-3DDFEC79069C}" type="datetimeFigureOut">
              <a:rPr lang="el-GR" smtClean="0"/>
              <a:t>27/11/2023</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11322538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as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3312B16-8557-4743-8EE6-3DDFEC79069C}" type="datetimeFigureOut">
              <a:rPr lang="el-GR" smtClean="0"/>
              <a:t>27/11/2023</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C6DD6E9A-F6BC-4101-9D32-73E53CB7934B}" type="slidenum">
              <a:rPr lang="el-GR" smtClean="0"/>
              <a:t>‹#›</a:t>
            </a:fld>
            <a:endParaRPr lang="el-GR"/>
          </a:p>
        </p:txBody>
      </p:sp>
    </p:spTree>
    <p:extLst>
      <p:ext uri="{BB962C8B-B14F-4D97-AF65-F5344CB8AC3E}">
        <p14:creationId xmlns:p14="http://schemas.microsoft.com/office/powerpoint/2010/main" val="75965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xof">
    <p:spTree>
      <p:nvGrpSpPr>
        <p:cNvPr id="1" name=""/>
        <p:cNvGrpSpPr/>
        <p:nvPr/>
      </p:nvGrpSpPr>
      <p:grpSpPr>
        <a:xfrm>
          <a:off x="0" y="0"/>
          <a:ext cx="0" cy="0"/>
          <a:chOff x="0" y="0"/>
          <a:chExt cx="0" cy="0"/>
        </a:xfrm>
      </p:grpSpPr>
      <p:sp>
        <p:nvSpPr>
          <p:cNvPr id="2" name="Title 1"/>
          <p:cNvSpPr>
            <a:spLocks noGrp="1"/>
          </p:cNvSpPr>
          <p:nvPr>
            <p:ph type="ctrTitle"/>
          </p:nvPr>
        </p:nvSpPr>
        <p:spPr>
          <a:xfrm>
            <a:off x="3029942" y="2244726"/>
            <a:ext cx="18179654" cy="4775200"/>
          </a:xfrm>
        </p:spPr>
        <p:txBody>
          <a:bodyPr anchor="b"/>
          <a:lstStyle>
            <a:lvl1pPr algn="ctr">
              <a:defRPr sz="11929"/>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3029942" y="7204076"/>
            <a:ext cx="18179654" cy="3311524"/>
          </a:xfrm>
        </p:spPr>
        <p:txBody>
          <a:bodyPr/>
          <a:lstStyle>
            <a:lvl1pPr marL="0" indent="0" algn="ctr">
              <a:buNone/>
              <a:defRPr sz="4772"/>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27/11/2023</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7254"/>
            <a:ext cx="24239538" cy="13658745"/>
          </a:xfrm>
          <a:prstGeom prst="rect">
            <a:avLst/>
          </a:prstGeom>
        </p:spPr>
      </p:pic>
      <p:pic>
        <p:nvPicPr>
          <p:cNvPr id="10" name="Εικόνα 9"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08B51141-27C6-DEB4-8F59-B4599F839C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24585" y="774311"/>
            <a:ext cx="6057117" cy="1353674"/>
          </a:xfrm>
          <a:prstGeom prst="rect">
            <a:avLst/>
          </a:prstGeom>
        </p:spPr>
      </p:pic>
    </p:spTree>
    <p:extLst>
      <p:ext uri="{BB962C8B-B14F-4D97-AF65-F5344CB8AC3E}">
        <p14:creationId xmlns:p14="http://schemas.microsoft.com/office/powerpoint/2010/main" val="3336045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pisth">
    <p:spTree>
      <p:nvGrpSpPr>
        <p:cNvPr id="1" name=""/>
        <p:cNvGrpSpPr/>
        <p:nvPr/>
      </p:nvGrpSpPr>
      <p:grpSpPr>
        <a:xfrm>
          <a:off x="0" y="0"/>
          <a:ext cx="0" cy="0"/>
          <a:chOff x="0" y="0"/>
          <a:chExt cx="0" cy="0"/>
        </a:xfrm>
      </p:grpSpPr>
      <p:sp>
        <p:nvSpPr>
          <p:cNvPr id="2" name="Title 1"/>
          <p:cNvSpPr>
            <a:spLocks noGrp="1"/>
          </p:cNvSpPr>
          <p:nvPr>
            <p:ph type="ctrTitle"/>
          </p:nvPr>
        </p:nvSpPr>
        <p:spPr>
          <a:xfrm>
            <a:off x="3029942" y="2244726"/>
            <a:ext cx="18179654" cy="4775200"/>
          </a:xfrm>
        </p:spPr>
        <p:txBody>
          <a:bodyPr anchor="b"/>
          <a:lstStyle>
            <a:lvl1pPr algn="ctr">
              <a:defRPr sz="11929"/>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3029942" y="7204076"/>
            <a:ext cx="18179654" cy="3311524"/>
          </a:xfrm>
        </p:spPr>
        <p:txBody>
          <a:bodyPr/>
          <a:lstStyle>
            <a:lvl1pPr marL="0" indent="0" algn="ctr">
              <a:buNone/>
              <a:defRPr sz="4772"/>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27/11/2023</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0630"/>
            <a:ext cx="24239538" cy="13675370"/>
          </a:xfrm>
          <a:prstGeom prst="rect">
            <a:avLst/>
          </a:prstGeom>
        </p:spPr>
      </p:pic>
      <p:pic>
        <p:nvPicPr>
          <p:cNvPr id="8" name="Εικόνα 7"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710987BD-AF7D-A6BE-6D5B-397E990C41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00145" y="3200400"/>
            <a:ext cx="5996015" cy="1340019"/>
          </a:xfrm>
          <a:prstGeom prst="rect">
            <a:avLst/>
          </a:prstGeom>
        </p:spPr>
      </p:pic>
    </p:spTree>
    <p:extLst>
      <p:ext uri="{BB962C8B-B14F-4D97-AF65-F5344CB8AC3E}">
        <p14:creationId xmlns:p14="http://schemas.microsoft.com/office/powerpoint/2010/main" val="1476468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FD8487-9D61-484B-BB8C-E42E61A4CB13}"/>
              </a:ext>
            </a:extLst>
          </p:cNvPr>
          <p:cNvSpPr>
            <a:spLocks noGrp="1"/>
          </p:cNvSpPr>
          <p:nvPr>
            <p:ph type="ctrTitle"/>
          </p:nvPr>
        </p:nvSpPr>
        <p:spPr>
          <a:xfrm>
            <a:off x="3029942" y="2244726"/>
            <a:ext cx="18179654" cy="4775200"/>
          </a:xfrm>
          <a:prstGeom prst="rect">
            <a:avLst/>
          </a:prstGeom>
        </p:spPr>
        <p:txBody>
          <a:bodyPr anchor="b">
            <a:normAutofit/>
          </a:bodyPr>
          <a:lstStyle>
            <a:lvl1pPr algn="ctr" defTabSz="1817964" rtl="0" eaLnBrk="1" latinLnBrk="0" hangingPunct="1">
              <a:lnSpc>
                <a:spcPct val="90000"/>
              </a:lnSpc>
              <a:spcBef>
                <a:spcPct val="0"/>
              </a:spcBef>
              <a:buNone/>
              <a:defRPr lang="el-GR" sz="8800" kern="1200" dirty="0">
                <a:solidFill>
                  <a:srgbClr val="19BEDE"/>
                </a:solidFill>
                <a:latin typeface="Trebuchet MS" panose="020B0603020202020204" pitchFamily="34" charset="0"/>
                <a:ea typeface="+mj-ea"/>
                <a:cs typeface="+mj-cs"/>
              </a:defRPr>
            </a:lvl1pPr>
          </a:lstStyle>
          <a:p>
            <a:r>
              <a:rPr lang="el-GR" dirty="0"/>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EE864BF2-6C89-2246-AFF5-EF3976E4FEAF}"/>
              </a:ext>
            </a:extLst>
          </p:cNvPr>
          <p:cNvSpPr>
            <a:spLocks noGrp="1"/>
          </p:cNvSpPr>
          <p:nvPr>
            <p:ph type="subTitle" idx="1"/>
          </p:nvPr>
        </p:nvSpPr>
        <p:spPr>
          <a:xfrm>
            <a:off x="3029942" y="7204076"/>
            <a:ext cx="18179654" cy="3311524"/>
          </a:xfrm>
          <a:prstGeom prst="rect">
            <a:avLst/>
          </a:prstGeom>
        </p:spPr>
        <p:txBody>
          <a:bodyPr/>
          <a:lstStyle>
            <a:lvl1pPr marL="0" indent="0" algn="ctr">
              <a:buNone/>
              <a:defRPr sz="4772">
                <a:solidFill>
                  <a:srgbClr val="0D4F8C"/>
                </a:solidFill>
                <a:latin typeface="Trebuchet MS" panose="020B0603020202020204" pitchFamily="34" charset="0"/>
              </a:defRPr>
            </a:lvl1pPr>
            <a:lvl2pPr marL="909005" indent="0" algn="ctr">
              <a:buNone/>
              <a:defRPr sz="3976"/>
            </a:lvl2pPr>
            <a:lvl3pPr marL="1818010" indent="0" algn="ctr">
              <a:buNone/>
              <a:defRPr sz="3579"/>
            </a:lvl3pPr>
            <a:lvl4pPr marL="2727015" indent="0" algn="ctr">
              <a:buNone/>
              <a:defRPr sz="3181"/>
            </a:lvl4pPr>
            <a:lvl5pPr marL="3636020" indent="0" algn="ctr">
              <a:buNone/>
              <a:defRPr sz="3181"/>
            </a:lvl5pPr>
            <a:lvl6pPr marL="4545025" indent="0" algn="ctr">
              <a:buNone/>
              <a:defRPr sz="3181"/>
            </a:lvl6pPr>
            <a:lvl7pPr marL="5454030" indent="0" algn="ctr">
              <a:buNone/>
              <a:defRPr sz="3181"/>
            </a:lvl7pPr>
            <a:lvl8pPr marL="6363035" indent="0" algn="ctr">
              <a:buNone/>
              <a:defRPr sz="3181"/>
            </a:lvl8pPr>
            <a:lvl9pPr marL="7272040" indent="0" algn="ctr">
              <a:buNone/>
              <a:defRPr sz="3181"/>
            </a:lvl9pPr>
          </a:lstStyle>
          <a:p>
            <a:r>
              <a:rPr lang="el-GR" dirty="0"/>
              <a:t>Κάντε κλικ για να επεξεργαστείτε τον υπότιτλο του υποδείγματος</a:t>
            </a:r>
          </a:p>
        </p:txBody>
      </p:sp>
    </p:spTree>
    <p:extLst>
      <p:ext uri="{BB962C8B-B14F-4D97-AF65-F5344CB8AC3E}">
        <p14:creationId xmlns:p14="http://schemas.microsoft.com/office/powerpoint/2010/main" val="3915415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CB91A0-D815-7746-ACA8-0558A82CD9C3}"/>
              </a:ext>
            </a:extLst>
          </p:cNvPr>
          <p:cNvSpPr>
            <a:spLocks noGrp="1"/>
          </p:cNvSpPr>
          <p:nvPr>
            <p:ph type="title"/>
          </p:nvPr>
        </p:nvSpPr>
        <p:spPr>
          <a:xfrm>
            <a:off x="1666468" y="730251"/>
            <a:ext cx="20906602" cy="1131800"/>
          </a:xfrm>
          <a:prstGeom prst="rect">
            <a:avLst/>
          </a:prstGeom>
        </p:spPr>
        <p:txBody>
          <a:bodyPr>
            <a:normAutofit/>
          </a:bodyPr>
          <a:lstStyle>
            <a:lvl1pPr>
              <a:defRPr sz="6000">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38BDAA8-7888-ED4B-B89C-9CBA272AA0C4}"/>
              </a:ext>
            </a:extLst>
          </p:cNvPr>
          <p:cNvSpPr>
            <a:spLocks noGrp="1"/>
          </p:cNvSpPr>
          <p:nvPr>
            <p:ph idx="1"/>
          </p:nvPr>
        </p:nvSpPr>
        <p:spPr>
          <a:xfrm>
            <a:off x="1666468" y="2576945"/>
            <a:ext cx="20906602" cy="9776981"/>
          </a:xfrm>
          <a:prstGeom prst="rect">
            <a:avLst/>
          </a:prstGeom>
        </p:spPr>
        <p:txBody>
          <a:bodyPr/>
          <a:lstStyle>
            <a:lvl1pPr>
              <a:defRPr sz="4800">
                <a:solidFill>
                  <a:srgbClr val="0D4F8C"/>
                </a:solidFill>
                <a:latin typeface="Trebuchet MS" panose="020B0603020202020204" pitchFamily="34" charset="0"/>
              </a:defRPr>
            </a:lvl1pPr>
            <a:lvl2pPr>
              <a:defRPr sz="4400">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502552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1_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52CA66A-1971-3745-A403-92564599CACE}"/>
              </a:ext>
            </a:extLst>
          </p:cNvPr>
          <p:cNvSpPr>
            <a:spLocks noGrp="1"/>
          </p:cNvSpPr>
          <p:nvPr>
            <p:ph type="title"/>
          </p:nvPr>
        </p:nvSpPr>
        <p:spPr>
          <a:xfrm>
            <a:off x="1653843" y="3419477"/>
            <a:ext cx="20906602" cy="5705474"/>
          </a:xfrm>
          <a:prstGeom prst="rect">
            <a:avLst/>
          </a:prstGeom>
        </p:spPr>
        <p:txBody>
          <a:bodyPr anchor="b"/>
          <a:lstStyle>
            <a:lvl1pPr>
              <a:defRPr sz="11929">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11AED08D-2086-DB4B-A44B-CEEB3287E225}"/>
              </a:ext>
            </a:extLst>
          </p:cNvPr>
          <p:cNvSpPr>
            <a:spLocks noGrp="1"/>
          </p:cNvSpPr>
          <p:nvPr>
            <p:ph type="body" idx="1"/>
          </p:nvPr>
        </p:nvSpPr>
        <p:spPr>
          <a:xfrm>
            <a:off x="1653843" y="9178927"/>
            <a:ext cx="20906602" cy="3000374"/>
          </a:xfrm>
          <a:prstGeom prst="rect">
            <a:avLst/>
          </a:prstGeom>
        </p:spPr>
        <p:txBody>
          <a:bodyPr/>
          <a:lstStyle>
            <a:lvl1pPr marL="0" indent="0">
              <a:buNone/>
              <a:defRPr sz="4772">
                <a:solidFill>
                  <a:schemeClr val="tx1">
                    <a:tint val="75000"/>
                  </a:schemeClr>
                </a:solidFill>
                <a:latin typeface="Trebuchet MS" panose="020B0603020202020204" pitchFamily="34" charset="0"/>
              </a:defRPr>
            </a:lvl1pPr>
            <a:lvl2pPr marL="909005" indent="0">
              <a:buNone/>
              <a:defRPr sz="3976">
                <a:solidFill>
                  <a:schemeClr val="tx1">
                    <a:tint val="75000"/>
                  </a:schemeClr>
                </a:solidFill>
              </a:defRPr>
            </a:lvl2pPr>
            <a:lvl3pPr marL="1818010" indent="0">
              <a:buNone/>
              <a:defRPr sz="3579">
                <a:solidFill>
                  <a:schemeClr val="tx1">
                    <a:tint val="75000"/>
                  </a:schemeClr>
                </a:solidFill>
              </a:defRPr>
            </a:lvl3pPr>
            <a:lvl4pPr marL="2727015" indent="0">
              <a:buNone/>
              <a:defRPr sz="3181">
                <a:solidFill>
                  <a:schemeClr val="tx1">
                    <a:tint val="75000"/>
                  </a:schemeClr>
                </a:solidFill>
              </a:defRPr>
            </a:lvl4pPr>
            <a:lvl5pPr marL="3636020" indent="0">
              <a:buNone/>
              <a:defRPr sz="3181">
                <a:solidFill>
                  <a:schemeClr val="tx1">
                    <a:tint val="75000"/>
                  </a:schemeClr>
                </a:solidFill>
              </a:defRPr>
            </a:lvl5pPr>
            <a:lvl6pPr marL="4545025" indent="0">
              <a:buNone/>
              <a:defRPr sz="3181">
                <a:solidFill>
                  <a:schemeClr val="tx1">
                    <a:tint val="75000"/>
                  </a:schemeClr>
                </a:solidFill>
              </a:defRPr>
            </a:lvl6pPr>
            <a:lvl7pPr marL="5454030" indent="0">
              <a:buNone/>
              <a:defRPr sz="3181">
                <a:solidFill>
                  <a:schemeClr val="tx1">
                    <a:tint val="75000"/>
                  </a:schemeClr>
                </a:solidFill>
              </a:defRPr>
            </a:lvl7pPr>
            <a:lvl8pPr marL="6363035" indent="0">
              <a:buNone/>
              <a:defRPr sz="3181">
                <a:solidFill>
                  <a:schemeClr val="tx1">
                    <a:tint val="75000"/>
                  </a:schemeClr>
                </a:solidFill>
              </a:defRPr>
            </a:lvl8pPr>
            <a:lvl9pPr marL="7272040" indent="0">
              <a:buNone/>
              <a:defRPr sz="3181">
                <a:solidFill>
                  <a:schemeClr val="tx1">
                    <a:tint val="75000"/>
                  </a:schemeClr>
                </a:solidFill>
              </a:defRPr>
            </a:lvl9pPr>
          </a:lstStyle>
          <a:p>
            <a:pPr lvl="0"/>
            <a:r>
              <a:rPr lang="el-GR" dirty="0"/>
              <a:t>Στυλ κειμένου υποδείγματος</a:t>
            </a:r>
          </a:p>
        </p:txBody>
      </p:sp>
    </p:spTree>
    <p:extLst>
      <p:ext uri="{BB962C8B-B14F-4D97-AF65-F5344CB8AC3E}">
        <p14:creationId xmlns:p14="http://schemas.microsoft.com/office/powerpoint/2010/main" val="4180786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1_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133454B-536C-8547-B386-167DF34C5FDD}"/>
              </a:ext>
            </a:extLst>
          </p:cNvPr>
          <p:cNvSpPr>
            <a:spLocks noGrp="1"/>
          </p:cNvSpPr>
          <p:nvPr>
            <p:ph type="title"/>
          </p:nvPr>
        </p:nvSpPr>
        <p:spPr>
          <a:xfrm>
            <a:off x="1666468"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4AD16F91-E89B-AF44-A663-D2508142488F}"/>
              </a:ext>
            </a:extLst>
          </p:cNvPr>
          <p:cNvSpPr>
            <a:spLocks noGrp="1"/>
          </p:cNvSpPr>
          <p:nvPr>
            <p:ph sz="half" idx="1"/>
          </p:nvPr>
        </p:nvSpPr>
        <p:spPr>
          <a:xfrm>
            <a:off x="1666468" y="3651250"/>
            <a:ext cx="10301804" cy="8702676"/>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4" name="Θέση περιεχομένου 3">
            <a:extLst>
              <a:ext uri="{FF2B5EF4-FFF2-40B4-BE49-F238E27FC236}">
                <a16:creationId xmlns:a16="http://schemas.microsoft.com/office/drawing/2014/main" id="{0C2A62E8-7553-2A4C-B342-EFA0CF161C24}"/>
              </a:ext>
            </a:extLst>
          </p:cNvPr>
          <p:cNvSpPr>
            <a:spLocks noGrp="1"/>
          </p:cNvSpPr>
          <p:nvPr>
            <p:ph sz="half" idx="2"/>
          </p:nvPr>
        </p:nvSpPr>
        <p:spPr>
          <a:xfrm>
            <a:off x="12271266" y="3651250"/>
            <a:ext cx="10301804" cy="8702676"/>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325686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_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4E3C192-E8D6-C541-99B1-5FC986B72C73}"/>
              </a:ext>
            </a:extLst>
          </p:cNvPr>
          <p:cNvSpPr>
            <a:spLocks noGrp="1"/>
          </p:cNvSpPr>
          <p:nvPr>
            <p:ph type="title"/>
          </p:nvPr>
        </p:nvSpPr>
        <p:spPr>
          <a:xfrm>
            <a:off x="1669625" y="730251"/>
            <a:ext cx="20906602" cy="2651126"/>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922D709-00C7-6849-82F6-B71C2F281DBA}"/>
              </a:ext>
            </a:extLst>
          </p:cNvPr>
          <p:cNvSpPr>
            <a:spLocks noGrp="1"/>
          </p:cNvSpPr>
          <p:nvPr>
            <p:ph type="body" idx="1"/>
          </p:nvPr>
        </p:nvSpPr>
        <p:spPr>
          <a:xfrm>
            <a:off x="1669626" y="3362326"/>
            <a:ext cx="10254460" cy="1647824"/>
          </a:xfrm>
          <a:prstGeom prst="rect">
            <a:avLst/>
          </a:prstGeom>
        </p:spPr>
        <p:txBody>
          <a:bodyPr anchor="b"/>
          <a:lstStyle>
            <a:lvl1pPr marL="0" indent="0">
              <a:buNone/>
              <a:defRPr sz="4772" b="1">
                <a:solidFill>
                  <a:srgbClr val="0D4F8C"/>
                </a:solidFill>
                <a:latin typeface="Trebuchet MS" panose="020B0603020202020204" pitchFamily="34" charset="0"/>
              </a:defRPr>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dirty="0"/>
              <a:t>Στυλ κειμένου υποδείγματος</a:t>
            </a:r>
          </a:p>
        </p:txBody>
      </p:sp>
      <p:sp>
        <p:nvSpPr>
          <p:cNvPr id="4" name="Θέση περιεχομένου 3">
            <a:extLst>
              <a:ext uri="{FF2B5EF4-FFF2-40B4-BE49-F238E27FC236}">
                <a16:creationId xmlns:a16="http://schemas.microsoft.com/office/drawing/2014/main" id="{E7DFD192-A261-B246-8F4F-44230F988EA9}"/>
              </a:ext>
            </a:extLst>
          </p:cNvPr>
          <p:cNvSpPr>
            <a:spLocks noGrp="1"/>
          </p:cNvSpPr>
          <p:nvPr>
            <p:ph sz="half" idx="2"/>
          </p:nvPr>
        </p:nvSpPr>
        <p:spPr>
          <a:xfrm>
            <a:off x="1669626" y="5010150"/>
            <a:ext cx="10254460" cy="7369176"/>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5" name="Θέση κειμένου 4">
            <a:extLst>
              <a:ext uri="{FF2B5EF4-FFF2-40B4-BE49-F238E27FC236}">
                <a16:creationId xmlns:a16="http://schemas.microsoft.com/office/drawing/2014/main" id="{B53B8C0F-27A1-9641-9516-D33AEA8CE451}"/>
              </a:ext>
            </a:extLst>
          </p:cNvPr>
          <p:cNvSpPr>
            <a:spLocks noGrp="1"/>
          </p:cNvSpPr>
          <p:nvPr>
            <p:ph type="body" sz="quarter" idx="3"/>
          </p:nvPr>
        </p:nvSpPr>
        <p:spPr>
          <a:xfrm>
            <a:off x="12271266" y="3362326"/>
            <a:ext cx="10304961" cy="1647824"/>
          </a:xfrm>
          <a:prstGeom prst="rect">
            <a:avLst/>
          </a:prstGeom>
        </p:spPr>
        <p:txBody>
          <a:bodyPr anchor="b"/>
          <a:lstStyle>
            <a:lvl1pPr marL="0" indent="0">
              <a:buNone/>
              <a:defRPr sz="4772" b="1">
                <a:solidFill>
                  <a:srgbClr val="0D4F8C"/>
                </a:solidFill>
                <a:latin typeface="Trebuchet MS" panose="020B0603020202020204" pitchFamily="34" charset="0"/>
              </a:defRPr>
            </a:lvl1pPr>
            <a:lvl2pPr marL="909005" indent="0">
              <a:buNone/>
              <a:defRPr sz="3976" b="1"/>
            </a:lvl2pPr>
            <a:lvl3pPr marL="1818010" indent="0">
              <a:buNone/>
              <a:defRPr sz="3579" b="1"/>
            </a:lvl3pPr>
            <a:lvl4pPr marL="2727015" indent="0">
              <a:buNone/>
              <a:defRPr sz="3181" b="1"/>
            </a:lvl4pPr>
            <a:lvl5pPr marL="3636020" indent="0">
              <a:buNone/>
              <a:defRPr sz="3181" b="1"/>
            </a:lvl5pPr>
            <a:lvl6pPr marL="4545025" indent="0">
              <a:buNone/>
              <a:defRPr sz="3181" b="1"/>
            </a:lvl6pPr>
            <a:lvl7pPr marL="5454030" indent="0">
              <a:buNone/>
              <a:defRPr sz="3181" b="1"/>
            </a:lvl7pPr>
            <a:lvl8pPr marL="6363035" indent="0">
              <a:buNone/>
              <a:defRPr sz="3181" b="1"/>
            </a:lvl8pPr>
            <a:lvl9pPr marL="7272040" indent="0">
              <a:buNone/>
              <a:defRPr sz="3181" b="1"/>
            </a:lvl9pPr>
          </a:lstStyle>
          <a:p>
            <a:pPr lvl="0"/>
            <a:r>
              <a:rPr lang="el-GR" dirty="0"/>
              <a:t>Στυλ κειμένου υποδείγματος</a:t>
            </a:r>
          </a:p>
        </p:txBody>
      </p:sp>
      <p:sp>
        <p:nvSpPr>
          <p:cNvPr id="6" name="Θέση περιεχομένου 5">
            <a:extLst>
              <a:ext uri="{FF2B5EF4-FFF2-40B4-BE49-F238E27FC236}">
                <a16:creationId xmlns:a16="http://schemas.microsoft.com/office/drawing/2014/main" id="{780BAD56-F9FA-1C47-B89A-73E69F5C3BE6}"/>
              </a:ext>
            </a:extLst>
          </p:cNvPr>
          <p:cNvSpPr>
            <a:spLocks noGrp="1"/>
          </p:cNvSpPr>
          <p:nvPr>
            <p:ph sz="quarter" idx="4"/>
          </p:nvPr>
        </p:nvSpPr>
        <p:spPr>
          <a:xfrm>
            <a:off x="12271266" y="5010150"/>
            <a:ext cx="10304961" cy="7369176"/>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Tree>
    <p:extLst>
      <p:ext uri="{BB962C8B-B14F-4D97-AF65-F5344CB8AC3E}">
        <p14:creationId xmlns:p14="http://schemas.microsoft.com/office/powerpoint/2010/main" val="20228339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3" Type="http://schemas.openxmlformats.org/officeDocument/2006/relationships/slideLayout" Target="../slideLayouts/slideLayout5.xml"/><Relationship Id="rId21" Type="http://schemas.openxmlformats.org/officeDocument/2006/relationships/image" Target="../media/image4.jpeg"/><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theme" Target="../theme/theme3.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slideLayout" Target="../slideLayouts/slideLayout17.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72EFEEE7-16A3-129E-A980-495951F3EEFA}"/>
              </a:ext>
            </a:extLst>
          </p:cNvPr>
          <p:cNvSpPr>
            <a:spLocks noGrp="1"/>
          </p:cNvSpPr>
          <p:nvPr>
            <p:ph type="title"/>
          </p:nvPr>
        </p:nvSpPr>
        <p:spPr>
          <a:xfrm>
            <a:off x="1406758" y="1775281"/>
            <a:ext cx="20906602" cy="2651126"/>
          </a:xfrm>
          <a:prstGeom prst="rect">
            <a:avLst/>
          </a:prstGeom>
        </p:spPr>
        <p:txBody>
          <a:bodyPr vert="horz" lIns="91440" tIns="45720" rIns="91440" bIns="45720" rtlCol="0" anchor="ctr">
            <a:normAutofit/>
          </a:bodyPr>
          <a:lstStyle/>
          <a:p>
            <a:r>
              <a:rPr lang="el-GR" dirty="0"/>
              <a:t>Κάντε κλικ για να επεξεργαστείτε τον τίτλο υποδείγματος</a:t>
            </a:r>
          </a:p>
        </p:txBody>
      </p:sp>
      <p:sp>
        <p:nvSpPr>
          <p:cNvPr id="4" name="Θέση ημερομηνίας 3">
            <a:extLst>
              <a:ext uri="{FF2B5EF4-FFF2-40B4-BE49-F238E27FC236}">
                <a16:creationId xmlns:a16="http://schemas.microsoft.com/office/drawing/2014/main" id="{6DB554EC-C5F1-0DD1-BF83-B5ECC01592B0}"/>
              </a:ext>
            </a:extLst>
          </p:cNvPr>
          <p:cNvSpPr>
            <a:spLocks noGrp="1"/>
          </p:cNvSpPr>
          <p:nvPr>
            <p:ph type="dt" sz="half" idx="2"/>
          </p:nvPr>
        </p:nvSpPr>
        <p:spPr>
          <a:xfrm>
            <a:off x="1666468" y="12712703"/>
            <a:ext cx="5453896" cy="730250"/>
          </a:xfrm>
          <a:prstGeom prst="rect">
            <a:avLst/>
          </a:prstGeom>
        </p:spPr>
        <p:txBody>
          <a:bodyPr vert="horz" lIns="91440" tIns="45720" rIns="91440" bIns="45720" rtlCol="0" anchor="ctr"/>
          <a:lstStyle>
            <a:lvl1pPr algn="l">
              <a:defRPr sz="2386">
                <a:solidFill>
                  <a:schemeClr val="tx1">
                    <a:tint val="75000"/>
                  </a:schemeClr>
                </a:solidFill>
              </a:defRPr>
            </a:lvl1pPr>
          </a:lstStyle>
          <a:p>
            <a:fld id="{FA18AEA9-71C6-468C-BEB2-7FB1CAECB70F}" type="datetimeFigureOut">
              <a:rPr lang="el-GR" smtClean="0"/>
              <a:t>27/11/2023</a:t>
            </a:fld>
            <a:endParaRPr lang="el-GR"/>
          </a:p>
        </p:txBody>
      </p:sp>
      <p:sp>
        <p:nvSpPr>
          <p:cNvPr id="5" name="Θέση υποσέλιδου 4">
            <a:extLst>
              <a:ext uri="{FF2B5EF4-FFF2-40B4-BE49-F238E27FC236}">
                <a16:creationId xmlns:a16="http://schemas.microsoft.com/office/drawing/2014/main" id="{40269398-EA6B-43F4-1772-65E972F5A303}"/>
              </a:ext>
            </a:extLst>
          </p:cNvPr>
          <p:cNvSpPr>
            <a:spLocks noGrp="1"/>
          </p:cNvSpPr>
          <p:nvPr>
            <p:ph type="ftr" sz="quarter" idx="3"/>
          </p:nvPr>
        </p:nvSpPr>
        <p:spPr>
          <a:xfrm>
            <a:off x="8029347" y="12712703"/>
            <a:ext cx="8180844" cy="730250"/>
          </a:xfrm>
          <a:prstGeom prst="rect">
            <a:avLst/>
          </a:prstGeom>
        </p:spPr>
        <p:txBody>
          <a:bodyPr vert="horz" lIns="91440" tIns="45720" rIns="91440" bIns="45720" rtlCol="0" anchor="ctr"/>
          <a:lstStyle>
            <a:lvl1pPr algn="ctr">
              <a:defRPr sz="2386">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2CDBA4EF-1999-F613-70F6-2AD4EF7FFCD6}"/>
              </a:ext>
            </a:extLst>
          </p:cNvPr>
          <p:cNvSpPr>
            <a:spLocks noGrp="1"/>
          </p:cNvSpPr>
          <p:nvPr>
            <p:ph type="sldNum" sz="quarter" idx="4"/>
          </p:nvPr>
        </p:nvSpPr>
        <p:spPr>
          <a:xfrm>
            <a:off x="17119174" y="12712703"/>
            <a:ext cx="5453896" cy="730250"/>
          </a:xfrm>
          <a:prstGeom prst="rect">
            <a:avLst/>
          </a:prstGeom>
        </p:spPr>
        <p:txBody>
          <a:bodyPr vert="horz" lIns="91440" tIns="45720" rIns="91440" bIns="45720" rtlCol="0" anchor="ctr"/>
          <a:lstStyle>
            <a:lvl1pPr algn="r">
              <a:defRPr sz="2386">
                <a:solidFill>
                  <a:schemeClr val="tx1">
                    <a:tint val="75000"/>
                  </a:schemeClr>
                </a:solidFill>
              </a:defRPr>
            </a:lvl1pPr>
          </a:lstStyle>
          <a:p>
            <a:fld id="{F8B1DC26-6129-45E6-B3DE-8F39747A7F71}" type="slidenum">
              <a:rPr lang="el-GR" smtClean="0"/>
              <a:t>‹#›</a:t>
            </a:fld>
            <a:endParaRPr lang="el-GR"/>
          </a:p>
        </p:txBody>
      </p:sp>
    </p:spTree>
    <p:extLst>
      <p:ext uri="{BB962C8B-B14F-4D97-AF65-F5344CB8AC3E}">
        <p14:creationId xmlns:p14="http://schemas.microsoft.com/office/powerpoint/2010/main" val="3857993587"/>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1817964" rtl="0" eaLnBrk="1" latinLnBrk="0" hangingPunct="1">
        <a:lnSpc>
          <a:spcPct val="90000"/>
        </a:lnSpc>
        <a:spcBef>
          <a:spcPct val="0"/>
        </a:spcBef>
        <a:buNone/>
        <a:defRPr sz="7158" kern="1200">
          <a:solidFill>
            <a:srgbClr val="19BEDE"/>
          </a:solidFill>
          <a:latin typeface="Trebuchet MS" panose="020B0603020202020204" pitchFamily="34" charset="0"/>
          <a:ea typeface="+mj-ea"/>
          <a:cs typeface="+mj-cs"/>
        </a:defRPr>
      </a:lvl1pPr>
    </p:titleStyle>
    <p:bodyStyle>
      <a:lvl1pPr marL="454491" indent="-454491" algn="l" defTabSz="1817964"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474" indent="-454491" algn="l" defTabSz="1817964"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455" indent="-454491" algn="l" defTabSz="1817964"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438"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421"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402"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386"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367"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350"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l-GR"/>
      </a:defPPr>
      <a:lvl1pPr marL="0" algn="l" defTabSz="1817964" rtl="0" eaLnBrk="1" latinLnBrk="0" hangingPunct="1">
        <a:defRPr sz="3579" kern="1200">
          <a:solidFill>
            <a:schemeClr val="tx1"/>
          </a:solidFill>
          <a:latin typeface="+mn-lt"/>
          <a:ea typeface="+mn-ea"/>
          <a:cs typeface="+mn-cs"/>
        </a:defRPr>
      </a:lvl1pPr>
      <a:lvl2pPr marL="908983" algn="l" defTabSz="1817964" rtl="0" eaLnBrk="1" latinLnBrk="0" hangingPunct="1">
        <a:defRPr sz="3579" kern="1200">
          <a:solidFill>
            <a:schemeClr val="tx1"/>
          </a:solidFill>
          <a:latin typeface="+mn-lt"/>
          <a:ea typeface="+mn-ea"/>
          <a:cs typeface="+mn-cs"/>
        </a:defRPr>
      </a:lvl2pPr>
      <a:lvl3pPr marL="1817964" algn="l" defTabSz="1817964" rtl="0" eaLnBrk="1" latinLnBrk="0" hangingPunct="1">
        <a:defRPr sz="3579" kern="1200">
          <a:solidFill>
            <a:schemeClr val="tx1"/>
          </a:solidFill>
          <a:latin typeface="+mn-lt"/>
          <a:ea typeface="+mn-ea"/>
          <a:cs typeface="+mn-cs"/>
        </a:defRPr>
      </a:lvl3pPr>
      <a:lvl4pPr marL="2726948" algn="l" defTabSz="1817964" rtl="0" eaLnBrk="1" latinLnBrk="0" hangingPunct="1">
        <a:defRPr sz="3579" kern="1200">
          <a:solidFill>
            <a:schemeClr val="tx1"/>
          </a:solidFill>
          <a:latin typeface="+mn-lt"/>
          <a:ea typeface="+mn-ea"/>
          <a:cs typeface="+mn-cs"/>
        </a:defRPr>
      </a:lvl4pPr>
      <a:lvl5pPr marL="3635929" algn="l" defTabSz="1817964" rtl="0" eaLnBrk="1" latinLnBrk="0" hangingPunct="1">
        <a:defRPr sz="3579" kern="1200">
          <a:solidFill>
            <a:schemeClr val="tx1"/>
          </a:solidFill>
          <a:latin typeface="+mn-lt"/>
          <a:ea typeface="+mn-ea"/>
          <a:cs typeface="+mn-cs"/>
        </a:defRPr>
      </a:lvl5pPr>
      <a:lvl6pPr marL="4544912" algn="l" defTabSz="1817964" rtl="0" eaLnBrk="1" latinLnBrk="0" hangingPunct="1">
        <a:defRPr sz="3579" kern="1200">
          <a:solidFill>
            <a:schemeClr val="tx1"/>
          </a:solidFill>
          <a:latin typeface="+mn-lt"/>
          <a:ea typeface="+mn-ea"/>
          <a:cs typeface="+mn-cs"/>
        </a:defRPr>
      </a:lvl6pPr>
      <a:lvl7pPr marL="5453893" algn="l" defTabSz="1817964" rtl="0" eaLnBrk="1" latinLnBrk="0" hangingPunct="1">
        <a:defRPr sz="3579" kern="1200">
          <a:solidFill>
            <a:schemeClr val="tx1"/>
          </a:solidFill>
          <a:latin typeface="+mn-lt"/>
          <a:ea typeface="+mn-ea"/>
          <a:cs typeface="+mn-cs"/>
        </a:defRPr>
      </a:lvl7pPr>
      <a:lvl8pPr marL="6362876" algn="l" defTabSz="1817964" rtl="0" eaLnBrk="1" latinLnBrk="0" hangingPunct="1">
        <a:defRPr sz="3579" kern="1200">
          <a:solidFill>
            <a:schemeClr val="tx1"/>
          </a:solidFill>
          <a:latin typeface="+mn-lt"/>
          <a:ea typeface="+mn-ea"/>
          <a:cs typeface="+mn-cs"/>
        </a:defRPr>
      </a:lvl8pPr>
      <a:lvl9pPr marL="7271859" algn="l" defTabSz="1817964" rtl="0" eaLnBrk="1" latinLnBrk="0" hangingPunct="1">
        <a:defRPr sz="357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Ορθογώνιο 1">
            <a:extLst>
              <a:ext uri="{FF2B5EF4-FFF2-40B4-BE49-F238E27FC236}">
                <a16:creationId xmlns:a16="http://schemas.microsoft.com/office/drawing/2014/main" id="{0476B8E4-27FB-B4E2-8FCB-08D14D204737}"/>
              </a:ext>
            </a:extLst>
          </p:cNvPr>
          <p:cNvSpPr/>
          <p:nvPr userDrawn="1"/>
        </p:nvSpPr>
        <p:spPr>
          <a:xfrm>
            <a:off x="9077311" y="1845425"/>
            <a:ext cx="6084916" cy="3042459"/>
          </a:xfrm>
          <a:prstGeom prst="rect">
            <a:avLst/>
          </a:prstGeom>
          <a:solidFill>
            <a:srgbClr val="0D4F8C"/>
          </a:solidFill>
          <a:ln>
            <a:solidFill>
              <a:srgbClr val="0D4F8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l-GR"/>
          </a:p>
        </p:txBody>
      </p:sp>
      <p:pic>
        <p:nvPicPr>
          <p:cNvPr id="3" name="Εικόνα 2"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683660FE-CD0A-89BD-6FAF-25A7B1818AD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12973" y="2421162"/>
            <a:ext cx="3413592" cy="1890983"/>
          </a:xfrm>
          <a:prstGeom prst="rect">
            <a:avLst/>
          </a:prstGeom>
        </p:spPr>
      </p:pic>
    </p:spTree>
    <p:extLst>
      <p:ext uri="{BB962C8B-B14F-4D97-AF65-F5344CB8AC3E}">
        <p14:creationId xmlns:p14="http://schemas.microsoft.com/office/powerpoint/2010/main" val="702571069"/>
      </p:ext>
    </p:extLst>
  </p:cSld>
  <p:clrMap bg1="lt1" tx1="dk1" bg2="lt2" tx2="dk2" accent1="accent1" accent2="accent2" accent3="accent3" accent4="accent4" accent5="accent5" accent6="accent6" hlink="hlink" folHlink="folHlink"/>
  <p:sldLayoutIdLst>
    <p:sldLayoutId id="2147483677" r:id="rId1"/>
  </p:sldLayoutIdLst>
  <p:txStyles>
    <p:titleStyle>
      <a:lvl1pPr algn="l" defTabSz="1817964" rtl="0" eaLnBrk="1" latinLnBrk="0" hangingPunct="1">
        <a:lnSpc>
          <a:spcPct val="90000"/>
        </a:lnSpc>
        <a:spcBef>
          <a:spcPct val="0"/>
        </a:spcBef>
        <a:buNone/>
        <a:defRPr sz="8748" kern="1200">
          <a:solidFill>
            <a:schemeClr val="tx1"/>
          </a:solidFill>
          <a:latin typeface="+mj-lt"/>
          <a:ea typeface="+mj-ea"/>
          <a:cs typeface="+mj-cs"/>
        </a:defRPr>
      </a:lvl1pPr>
    </p:titleStyle>
    <p:bodyStyle>
      <a:lvl1pPr marL="454491" indent="-454491" algn="l" defTabSz="1817964"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474" indent="-454491" algn="l" defTabSz="1817964"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455" indent="-454491" algn="l" defTabSz="1817964"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438"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421"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402"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386"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367"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350" indent="-454491" algn="l" defTabSz="1817964"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l-GR"/>
      </a:defPPr>
      <a:lvl1pPr marL="0" algn="l" defTabSz="1817964" rtl="0" eaLnBrk="1" latinLnBrk="0" hangingPunct="1">
        <a:defRPr sz="3579" kern="1200">
          <a:solidFill>
            <a:schemeClr val="tx1"/>
          </a:solidFill>
          <a:latin typeface="+mn-lt"/>
          <a:ea typeface="+mn-ea"/>
          <a:cs typeface="+mn-cs"/>
        </a:defRPr>
      </a:lvl1pPr>
      <a:lvl2pPr marL="908983" algn="l" defTabSz="1817964" rtl="0" eaLnBrk="1" latinLnBrk="0" hangingPunct="1">
        <a:defRPr sz="3579" kern="1200">
          <a:solidFill>
            <a:schemeClr val="tx1"/>
          </a:solidFill>
          <a:latin typeface="+mn-lt"/>
          <a:ea typeface="+mn-ea"/>
          <a:cs typeface="+mn-cs"/>
        </a:defRPr>
      </a:lvl2pPr>
      <a:lvl3pPr marL="1817964" algn="l" defTabSz="1817964" rtl="0" eaLnBrk="1" latinLnBrk="0" hangingPunct="1">
        <a:defRPr sz="3579" kern="1200">
          <a:solidFill>
            <a:schemeClr val="tx1"/>
          </a:solidFill>
          <a:latin typeface="+mn-lt"/>
          <a:ea typeface="+mn-ea"/>
          <a:cs typeface="+mn-cs"/>
        </a:defRPr>
      </a:lvl3pPr>
      <a:lvl4pPr marL="2726948" algn="l" defTabSz="1817964" rtl="0" eaLnBrk="1" latinLnBrk="0" hangingPunct="1">
        <a:defRPr sz="3579" kern="1200">
          <a:solidFill>
            <a:schemeClr val="tx1"/>
          </a:solidFill>
          <a:latin typeface="+mn-lt"/>
          <a:ea typeface="+mn-ea"/>
          <a:cs typeface="+mn-cs"/>
        </a:defRPr>
      </a:lvl4pPr>
      <a:lvl5pPr marL="3635929" algn="l" defTabSz="1817964" rtl="0" eaLnBrk="1" latinLnBrk="0" hangingPunct="1">
        <a:defRPr sz="3579" kern="1200">
          <a:solidFill>
            <a:schemeClr val="tx1"/>
          </a:solidFill>
          <a:latin typeface="+mn-lt"/>
          <a:ea typeface="+mn-ea"/>
          <a:cs typeface="+mn-cs"/>
        </a:defRPr>
      </a:lvl5pPr>
      <a:lvl6pPr marL="4544912" algn="l" defTabSz="1817964" rtl="0" eaLnBrk="1" latinLnBrk="0" hangingPunct="1">
        <a:defRPr sz="3579" kern="1200">
          <a:solidFill>
            <a:schemeClr val="tx1"/>
          </a:solidFill>
          <a:latin typeface="+mn-lt"/>
          <a:ea typeface="+mn-ea"/>
          <a:cs typeface="+mn-cs"/>
        </a:defRPr>
      </a:lvl6pPr>
      <a:lvl7pPr marL="5453893" algn="l" defTabSz="1817964" rtl="0" eaLnBrk="1" latinLnBrk="0" hangingPunct="1">
        <a:defRPr sz="3579" kern="1200">
          <a:solidFill>
            <a:schemeClr val="tx1"/>
          </a:solidFill>
          <a:latin typeface="+mn-lt"/>
          <a:ea typeface="+mn-ea"/>
          <a:cs typeface="+mn-cs"/>
        </a:defRPr>
      </a:lvl7pPr>
      <a:lvl8pPr marL="6362876" algn="l" defTabSz="1817964" rtl="0" eaLnBrk="1" latinLnBrk="0" hangingPunct="1">
        <a:defRPr sz="3579" kern="1200">
          <a:solidFill>
            <a:schemeClr val="tx1"/>
          </a:solidFill>
          <a:latin typeface="+mn-lt"/>
          <a:ea typeface="+mn-ea"/>
          <a:cs typeface="+mn-cs"/>
        </a:defRPr>
      </a:lvl8pPr>
      <a:lvl9pPr marL="7271859" algn="l" defTabSz="1817964" rtl="0" eaLnBrk="1" latinLnBrk="0" hangingPunct="1">
        <a:defRPr sz="357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66468" y="730251"/>
            <a:ext cx="20906602" cy="2651126"/>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666468" y="3651250"/>
            <a:ext cx="20906602" cy="8702676"/>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666468" y="12712701"/>
            <a:ext cx="5453896" cy="730250"/>
          </a:xfrm>
          <a:prstGeom prst="rect">
            <a:avLst/>
          </a:prstGeom>
        </p:spPr>
        <p:txBody>
          <a:bodyPr vert="horz" lIns="91440" tIns="45720" rIns="91440" bIns="45720" rtlCol="0" anchor="ctr"/>
          <a:lstStyle>
            <a:lvl1pPr algn="l">
              <a:defRPr sz="2386">
                <a:solidFill>
                  <a:schemeClr val="tx1">
                    <a:tint val="75000"/>
                  </a:schemeClr>
                </a:solidFill>
              </a:defRPr>
            </a:lvl1pPr>
          </a:lstStyle>
          <a:p>
            <a:fld id="{33312B16-8557-4743-8EE6-3DDFEC79069C}" type="datetimeFigureOut">
              <a:rPr lang="el-GR" smtClean="0"/>
              <a:t>27/11/2023</a:t>
            </a:fld>
            <a:endParaRPr lang="el-GR"/>
          </a:p>
        </p:txBody>
      </p:sp>
      <p:sp>
        <p:nvSpPr>
          <p:cNvPr id="5" name="Footer Placeholder 4"/>
          <p:cNvSpPr>
            <a:spLocks noGrp="1"/>
          </p:cNvSpPr>
          <p:nvPr>
            <p:ph type="ftr" sz="quarter" idx="3"/>
          </p:nvPr>
        </p:nvSpPr>
        <p:spPr>
          <a:xfrm>
            <a:off x="8029347" y="12712701"/>
            <a:ext cx="8180844" cy="730250"/>
          </a:xfrm>
          <a:prstGeom prst="rect">
            <a:avLst/>
          </a:prstGeom>
        </p:spPr>
        <p:txBody>
          <a:bodyPr vert="horz" lIns="91440" tIns="45720" rIns="91440" bIns="45720" rtlCol="0" anchor="ctr"/>
          <a:lstStyle>
            <a:lvl1pPr algn="ctr">
              <a:defRPr sz="2386">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17119174" y="12712701"/>
            <a:ext cx="5453896" cy="730250"/>
          </a:xfrm>
          <a:prstGeom prst="rect">
            <a:avLst/>
          </a:prstGeom>
        </p:spPr>
        <p:txBody>
          <a:bodyPr vert="horz" lIns="91440" tIns="45720" rIns="91440" bIns="45720" rtlCol="0" anchor="ctr"/>
          <a:lstStyle>
            <a:lvl1pPr algn="r">
              <a:defRPr sz="2386">
                <a:solidFill>
                  <a:schemeClr val="tx1">
                    <a:tint val="75000"/>
                  </a:schemeClr>
                </a:solidFill>
              </a:defRPr>
            </a:lvl1pPr>
          </a:lstStyle>
          <a:p>
            <a:fld id="{C6DD6E9A-F6BC-4101-9D32-73E53CB7934B}" type="slidenum">
              <a:rPr lang="el-GR" smtClean="0"/>
              <a:pPr/>
              <a:t>‹#›</a:t>
            </a:fld>
            <a:endParaRPr lang="el-GR" dirty="0"/>
          </a:p>
        </p:txBody>
      </p:sp>
      <p:pic>
        <p:nvPicPr>
          <p:cNvPr id="7" name="Εικόνα 6">
            <a:extLst>
              <a:ext uri="{FF2B5EF4-FFF2-40B4-BE49-F238E27FC236}">
                <a16:creationId xmlns:a16="http://schemas.microsoft.com/office/drawing/2014/main" id="{08BCA747-5152-A44B-9CEA-DF5112260DAB}"/>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2526" y="0"/>
            <a:ext cx="24234490" cy="13716000"/>
          </a:xfrm>
          <a:prstGeom prst="rect">
            <a:avLst/>
          </a:prstGeom>
        </p:spPr>
      </p:pic>
      <p:pic>
        <p:nvPicPr>
          <p:cNvPr id="8" name="Εικόνα 7">
            <a:extLst>
              <a:ext uri="{FF2B5EF4-FFF2-40B4-BE49-F238E27FC236}">
                <a16:creationId xmlns:a16="http://schemas.microsoft.com/office/drawing/2014/main" id="{E5CF02F1-D563-934F-9869-0A4A0DEF96C2}"/>
              </a:ext>
            </a:extLst>
          </p:cNvPr>
          <p:cNvPicPr>
            <a:picLocks noChangeAspect="1"/>
          </p:cNvPicPr>
          <p:nvPr userDrawn="1"/>
        </p:nvPicPr>
        <p:blipFill>
          <a:blip r:embed="rId22"/>
          <a:stretch>
            <a:fillRect/>
          </a:stretch>
        </p:blipFill>
        <p:spPr>
          <a:xfrm>
            <a:off x="817970" y="12481771"/>
            <a:ext cx="4855042" cy="961180"/>
          </a:xfrm>
          <a:prstGeom prst="rect">
            <a:avLst/>
          </a:prstGeom>
        </p:spPr>
      </p:pic>
    </p:spTree>
    <p:extLst>
      <p:ext uri="{BB962C8B-B14F-4D97-AF65-F5344CB8AC3E}">
        <p14:creationId xmlns:p14="http://schemas.microsoft.com/office/powerpoint/2010/main" val="1300421988"/>
      </p:ext>
    </p:extLst>
  </p:cSld>
  <p:clrMap bg1="lt1" tx1="dk1" bg2="lt2" tx2="dk2" accent1="accent1" accent2="accent2" accent3="accent3" accent4="accent4" accent5="accent5" accent6="accent6" hlink="hlink" folHlink="folHlink"/>
  <p:sldLayoutIdLst>
    <p:sldLayoutId id="2147483679" r:id="rId1"/>
    <p:sldLayoutId id="2147483702"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680" r:id="rId14"/>
    <p:sldLayoutId id="2147483681" r:id="rId15"/>
    <p:sldLayoutId id="2147483682" r:id="rId16"/>
    <p:sldLayoutId id="2147483683" r:id="rId17"/>
    <p:sldLayoutId id="2147483684" r:id="rId18"/>
    <p:sldLayoutId id="2147483685" r:id="rId19"/>
  </p:sldLayoutIdLst>
  <p:txStyles>
    <p:titleStyle>
      <a:lvl1pPr algn="l" defTabSz="1818010" rtl="0" eaLnBrk="1" latinLnBrk="0" hangingPunct="1">
        <a:lnSpc>
          <a:spcPct val="90000"/>
        </a:lnSpc>
        <a:spcBef>
          <a:spcPct val="0"/>
        </a:spcBef>
        <a:buNone/>
        <a:defRPr sz="8748" kern="1200">
          <a:solidFill>
            <a:schemeClr val="tx1"/>
          </a:solidFill>
          <a:latin typeface="+mj-lt"/>
          <a:ea typeface="+mj-ea"/>
          <a:cs typeface="+mj-cs"/>
        </a:defRPr>
      </a:lvl1pPr>
    </p:titleStyle>
    <p:bodyStyle>
      <a:lvl1pPr marL="454503" indent="-454503" algn="l" defTabSz="1818010" rtl="0" eaLnBrk="1" latinLnBrk="0" hangingPunct="1">
        <a:lnSpc>
          <a:spcPct val="90000"/>
        </a:lnSpc>
        <a:spcBef>
          <a:spcPts val="1988"/>
        </a:spcBef>
        <a:buFont typeface="Arial" panose="020B0604020202020204" pitchFamily="34" charset="0"/>
        <a:buChar char="•"/>
        <a:defRPr sz="5567" kern="1200">
          <a:solidFill>
            <a:schemeClr val="tx1"/>
          </a:solidFill>
          <a:latin typeface="+mn-lt"/>
          <a:ea typeface="+mn-ea"/>
          <a:cs typeface="+mn-cs"/>
        </a:defRPr>
      </a:lvl1pPr>
      <a:lvl2pPr marL="1363508" indent="-454503" algn="l" defTabSz="1818010" rtl="0" eaLnBrk="1" latinLnBrk="0" hangingPunct="1">
        <a:lnSpc>
          <a:spcPct val="90000"/>
        </a:lnSpc>
        <a:spcBef>
          <a:spcPts val="994"/>
        </a:spcBef>
        <a:buFont typeface="Arial" panose="020B0604020202020204" pitchFamily="34" charset="0"/>
        <a:buChar char="•"/>
        <a:defRPr sz="4772" kern="1200">
          <a:solidFill>
            <a:schemeClr val="tx1"/>
          </a:solidFill>
          <a:latin typeface="+mn-lt"/>
          <a:ea typeface="+mn-ea"/>
          <a:cs typeface="+mn-cs"/>
        </a:defRPr>
      </a:lvl2pPr>
      <a:lvl3pPr marL="2272513" indent="-454503" algn="l" defTabSz="1818010" rtl="0" eaLnBrk="1" latinLnBrk="0" hangingPunct="1">
        <a:lnSpc>
          <a:spcPct val="90000"/>
        </a:lnSpc>
        <a:spcBef>
          <a:spcPts val="994"/>
        </a:spcBef>
        <a:buFont typeface="Arial" panose="020B0604020202020204" pitchFamily="34" charset="0"/>
        <a:buChar char="•"/>
        <a:defRPr sz="3976" kern="1200">
          <a:solidFill>
            <a:schemeClr val="tx1"/>
          </a:solidFill>
          <a:latin typeface="+mn-lt"/>
          <a:ea typeface="+mn-ea"/>
          <a:cs typeface="+mn-cs"/>
        </a:defRPr>
      </a:lvl3pPr>
      <a:lvl4pPr marL="318151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4pPr>
      <a:lvl5pPr marL="409052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5pPr>
      <a:lvl6pPr marL="499952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6pPr>
      <a:lvl7pPr marL="590853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7pPr>
      <a:lvl8pPr marL="6817538"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8pPr>
      <a:lvl9pPr marL="7726543" indent="-454503" algn="l" defTabSz="1818010" rtl="0" eaLnBrk="1" latinLnBrk="0" hangingPunct="1">
        <a:lnSpc>
          <a:spcPct val="90000"/>
        </a:lnSpc>
        <a:spcBef>
          <a:spcPts val="994"/>
        </a:spcBef>
        <a:buFont typeface="Arial" panose="020B0604020202020204" pitchFamily="34" charset="0"/>
        <a:buChar char="•"/>
        <a:defRPr sz="3579" kern="1200">
          <a:solidFill>
            <a:schemeClr val="tx1"/>
          </a:solidFill>
          <a:latin typeface="+mn-lt"/>
          <a:ea typeface="+mn-ea"/>
          <a:cs typeface="+mn-cs"/>
        </a:defRPr>
      </a:lvl9pPr>
    </p:bodyStyle>
    <p:otherStyle>
      <a:defPPr>
        <a:defRPr lang="en-US"/>
      </a:defPPr>
      <a:lvl1pPr marL="0" algn="l" defTabSz="1818010" rtl="0" eaLnBrk="1" latinLnBrk="0" hangingPunct="1">
        <a:defRPr sz="3579" kern="1200">
          <a:solidFill>
            <a:schemeClr val="tx1"/>
          </a:solidFill>
          <a:latin typeface="+mn-lt"/>
          <a:ea typeface="+mn-ea"/>
          <a:cs typeface="+mn-cs"/>
        </a:defRPr>
      </a:lvl1pPr>
      <a:lvl2pPr marL="909005" algn="l" defTabSz="1818010" rtl="0" eaLnBrk="1" latinLnBrk="0" hangingPunct="1">
        <a:defRPr sz="3579" kern="1200">
          <a:solidFill>
            <a:schemeClr val="tx1"/>
          </a:solidFill>
          <a:latin typeface="+mn-lt"/>
          <a:ea typeface="+mn-ea"/>
          <a:cs typeface="+mn-cs"/>
        </a:defRPr>
      </a:lvl2pPr>
      <a:lvl3pPr marL="1818010" algn="l" defTabSz="1818010" rtl="0" eaLnBrk="1" latinLnBrk="0" hangingPunct="1">
        <a:defRPr sz="3579" kern="1200">
          <a:solidFill>
            <a:schemeClr val="tx1"/>
          </a:solidFill>
          <a:latin typeface="+mn-lt"/>
          <a:ea typeface="+mn-ea"/>
          <a:cs typeface="+mn-cs"/>
        </a:defRPr>
      </a:lvl3pPr>
      <a:lvl4pPr marL="2727015" algn="l" defTabSz="1818010" rtl="0" eaLnBrk="1" latinLnBrk="0" hangingPunct="1">
        <a:defRPr sz="3579" kern="1200">
          <a:solidFill>
            <a:schemeClr val="tx1"/>
          </a:solidFill>
          <a:latin typeface="+mn-lt"/>
          <a:ea typeface="+mn-ea"/>
          <a:cs typeface="+mn-cs"/>
        </a:defRPr>
      </a:lvl4pPr>
      <a:lvl5pPr marL="3636020" algn="l" defTabSz="1818010" rtl="0" eaLnBrk="1" latinLnBrk="0" hangingPunct="1">
        <a:defRPr sz="3579" kern="1200">
          <a:solidFill>
            <a:schemeClr val="tx1"/>
          </a:solidFill>
          <a:latin typeface="+mn-lt"/>
          <a:ea typeface="+mn-ea"/>
          <a:cs typeface="+mn-cs"/>
        </a:defRPr>
      </a:lvl5pPr>
      <a:lvl6pPr marL="4545025" algn="l" defTabSz="1818010" rtl="0" eaLnBrk="1" latinLnBrk="0" hangingPunct="1">
        <a:defRPr sz="3579" kern="1200">
          <a:solidFill>
            <a:schemeClr val="tx1"/>
          </a:solidFill>
          <a:latin typeface="+mn-lt"/>
          <a:ea typeface="+mn-ea"/>
          <a:cs typeface="+mn-cs"/>
        </a:defRPr>
      </a:lvl6pPr>
      <a:lvl7pPr marL="5454030" algn="l" defTabSz="1818010" rtl="0" eaLnBrk="1" latinLnBrk="0" hangingPunct="1">
        <a:defRPr sz="3579" kern="1200">
          <a:solidFill>
            <a:schemeClr val="tx1"/>
          </a:solidFill>
          <a:latin typeface="+mn-lt"/>
          <a:ea typeface="+mn-ea"/>
          <a:cs typeface="+mn-cs"/>
        </a:defRPr>
      </a:lvl7pPr>
      <a:lvl8pPr marL="6363035" algn="l" defTabSz="1818010" rtl="0" eaLnBrk="1" latinLnBrk="0" hangingPunct="1">
        <a:defRPr sz="3579" kern="1200">
          <a:solidFill>
            <a:schemeClr val="tx1"/>
          </a:solidFill>
          <a:latin typeface="+mn-lt"/>
          <a:ea typeface="+mn-ea"/>
          <a:cs typeface="+mn-cs"/>
        </a:defRPr>
      </a:lvl8pPr>
      <a:lvl9pPr marL="7272040" algn="l" defTabSz="1818010" rtl="0" eaLnBrk="1" latinLnBrk="0" hangingPunct="1">
        <a:defRPr sz="35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mailto:pstavrou@mnec.gr" TargetMode="External"/><Relationship Id="rId2" Type="http://schemas.openxmlformats.org/officeDocument/2006/relationships/hyperlink" Target="mailto:pstavrou@mou.gr" TargetMode="External"/><Relationship Id="rId1" Type="http://schemas.openxmlformats.org/officeDocument/2006/relationships/slideLayout" Target="../slideLayouts/slideLayout1.xml"/><Relationship Id="rId5" Type="http://schemas.openxmlformats.org/officeDocument/2006/relationships/hyperlink" Target="mailto:elefthimiou@mnec.gr" TargetMode="External"/><Relationship Id="rId4" Type="http://schemas.openxmlformats.org/officeDocument/2006/relationships/hyperlink" Target="mailto:diakovidis@mnec.gr"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2090B62-B25B-3B4C-B120-D2B2A6AAC54D}"/>
              </a:ext>
            </a:extLst>
          </p:cNvPr>
          <p:cNvSpPr txBox="1"/>
          <p:nvPr/>
        </p:nvSpPr>
        <p:spPr>
          <a:xfrm>
            <a:off x="1432250" y="3195567"/>
            <a:ext cx="17154330" cy="840230"/>
          </a:xfrm>
          <a:prstGeom prst="rect">
            <a:avLst/>
          </a:prstGeom>
          <a:noFill/>
        </p:spPr>
        <p:txBody>
          <a:bodyPr wrap="square">
            <a:spAutoFit/>
          </a:bodyPr>
          <a:lstStyle/>
          <a:p>
            <a:pPr defTabSz="914400">
              <a:lnSpc>
                <a:spcPct val="90000"/>
              </a:lnSpc>
              <a:spcBef>
                <a:spcPct val="0"/>
              </a:spcBef>
            </a:pPr>
            <a:r>
              <a:rPr lang="el-GR" sz="5400" b="1" dirty="0">
                <a:solidFill>
                  <a:schemeClr val="bg1"/>
                </a:solidFill>
                <a:latin typeface="Trebuchet MS" panose="020B0603020202020204" pitchFamily="34" charset="0"/>
                <a:ea typeface="+mj-ea"/>
                <a:cs typeface="+mj-cs"/>
              </a:rPr>
              <a:t>Πρόοδος έγκρισης την Αναγκαίων Πρόσφορων Όρων</a:t>
            </a:r>
          </a:p>
        </p:txBody>
      </p:sp>
      <p:sp>
        <p:nvSpPr>
          <p:cNvPr id="3" name="Υπότιτλος 2">
            <a:extLst>
              <a:ext uri="{FF2B5EF4-FFF2-40B4-BE49-F238E27FC236}">
                <a16:creationId xmlns:a16="http://schemas.microsoft.com/office/drawing/2014/main" id="{C94E776B-ECB1-7716-109C-1F1D88DF4A8C}"/>
              </a:ext>
            </a:extLst>
          </p:cNvPr>
          <p:cNvSpPr txBox="1">
            <a:spLocks/>
          </p:cNvSpPr>
          <p:nvPr/>
        </p:nvSpPr>
        <p:spPr>
          <a:xfrm>
            <a:off x="1432249" y="4643793"/>
            <a:ext cx="19281710" cy="4164305"/>
          </a:xfrm>
          <a:prstGeom prst="rect">
            <a:avLst/>
          </a:prstGeom>
        </p:spPr>
        <p:txBody>
          <a:bodyPr vert="horz" lIns="91440" tIns="45720" rIns="91440" bIns="45720" rtlCol="0">
            <a:normAutofit fontScale="40000" lnSpcReduction="20000"/>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rgbClr val="19BEDE"/>
                </a:solidFill>
                <a:latin typeface="Trebuchet MS" panose="020B060302020202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D4F8C"/>
                </a:solidFill>
                <a:latin typeface="Trebuchet MS" panose="020B0603020202020204" pitchFamily="34"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D4F8C"/>
                </a:solidFill>
                <a:latin typeface="Trebuchet MS" panose="020B0603020202020204" pitchFamily="34"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D4F8C"/>
                </a:solidFill>
                <a:latin typeface="Trebuchet MS" panose="020B0603020202020204" pitchFamily="34"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D4F8C"/>
                </a:solidFill>
                <a:latin typeface="Trebuchet MS" panose="020B0603020202020204" pitchFamily="34"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l-GR" sz="12000" dirty="0"/>
              <a:t>2</a:t>
            </a:r>
            <a:r>
              <a:rPr lang="el-GR" sz="12000" baseline="30000" dirty="0"/>
              <a:t>η</a:t>
            </a:r>
            <a:r>
              <a:rPr lang="el-GR" sz="12000" dirty="0"/>
              <a:t> Επιτροπή Παρακολούθησης 2021-2027</a:t>
            </a:r>
            <a:endParaRPr lang="en-US" sz="12000" dirty="0"/>
          </a:p>
          <a:p>
            <a:endParaRPr lang="en-US" dirty="0">
              <a:highlight>
                <a:srgbClr val="FFFF00"/>
              </a:highlight>
            </a:endParaRPr>
          </a:p>
          <a:p>
            <a:endParaRPr lang="el-GR" sz="8600" b="1" dirty="0">
              <a:solidFill>
                <a:schemeClr val="accent6">
                  <a:lumMod val="20000"/>
                  <a:lumOff val="80000"/>
                </a:schemeClr>
              </a:solidFill>
              <a:latin typeface="Calibri" panose="020F0502020204030204" pitchFamily="34" charset="0"/>
              <a:ea typeface="Calibri" panose="020F0502020204030204" pitchFamily="34" charset="0"/>
            </a:endParaRPr>
          </a:p>
          <a:p>
            <a:r>
              <a:rPr lang="el-GR" sz="8600" b="1" dirty="0">
                <a:solidFill>
                  <a:schemeClr val="accent6">
                    <a:lumMod val="20000"/>
                    <a:lumOff val="80000"/>
                  </a:schemeClr>
                </a:solidFill>
                <a:latin typeface="Calibri" panose="020F0502020204030204" pitchFamily="34" charset="0"/>
                <a:ea typeface="Calibri" panose="020F0502020204030204" pitchFamily="34" charset="0"/>
              </a:rPr>
              <a:t>Ειδική Υπηρεσία Συντονισμού του Σχεδιασμού της Αξιολόγησης και της Εφαρμογής (ΕΥΣΣΑΕ)</a:t>
            </a:r>
            <a:endParaRPr lang="en-US" sz="8600" b="1" dirty="0">
              <a:solidFill>
                <a:schemeClr val="accent6">
                  <a:lumMod val="20000"/>
                  <a:lumOff val="80000"/>
                </a:schemeClr>
              </a:solidFill>
              <a:latin typeface="Calibri" panose="020F0502020204030204" pitchFamily="34" charset="0"/>
              <a:ea typeface="Calibri" panose="020F0502020204030204" pitchFamily="34" charset="0"/>
            </a:endParaRPr>
          </a:p>
          <a:p>
            <a:r>
              <a:rPr lang="el-GR" sz="8600" b="1" dirty="0">
                <a:solidFill>
                  <a:schemeClr val="accent6">
                    <a:lumMod val="20000"/>
                    <a:lumOff val="80000"/>
                  </a:schemeClr>
                </a:solidFill>
                <a:latin typeface="Calibri" panose="020F0502020204030204" pitchFamily="34" charset="0"/>
              </a:rPr>
              <a:t>Μονάδα Γ – Αξιολόγηση, Αναγκαίοι Όροι και Δείκτες</a:t>
            </a:r>
          </a:p>
          <a:p>
            <a:endParaRPr lang="el-GR" sz="8600" b="1" dirty="0">
              <a:solidFill>
                <a:schemeClr val="accent6">
                  <a:lumMod val="20000"/>
                  <a:lumOff val="80000"/>
                </a:schemeClr>
              </a:solidFill>
              <a:latin typeface="Calibri" panose="020F0502020204030204" pitchFamily="34" charset="0"/>
            </a:endParaRPr>
          </a:p>
          <a:p>
            <a:r>
              <a:rPr lang="el-GR" sz="8600" b="1" dirty="0">
                <a:solidFill>
                  <a:schemeClr val="bg1"/>
                </a:solidFill>
                <a:latin typeface="Calibri" panose="020F0502020204030204" pitchFamily="34" charset="0"/>
              </a:rPr>
              <a:t>Νοέμβριος 2023</a:t>
            </a:r>
          </a:p>
        </p:txBody>
      </p:sp>
    </p:spTree>
    <p:extLst>
      <p:ext uri="{BB962C8B-B14F-4D97-AF65-F5344CB8AC3E}">
        <p14:creationId xmlns:p14="http://schemas.microsoft.com/office/powerpoint/2010/main" val="2697803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Ορθογώνιο 5">
            <a:extLst>
              <a:ext uri="{FF2B5EF4-FFF2-40B4-BE49-F238E27FC236}">
                <a16:creationId xmlns:a16="http://schemas.microsoft.com/office/drawing/2014/main" id="{9BFC853B-D148-5F68-E839-D25CA1911E04}"/>
              </a:ext>
            </a:extLst>
          </p:cNvPr>
          <p:cNvSpPr/>
          <p:nvPr/>
        </p:nvSpPr>
        <p:spPr>
          <a:xfrm>
            <a:off x="1173192" y="3838105"/>
            <a:ext cx="21599855" cy="5702712"/>
          </a:xfrm>
          <a:prstGeom prst="rect">
            <a:avLst/>
          </a:prstGeom>
          <a:solidFill>
            <a:schemeClr val="accent6">
              <a:lumMod val="40000"/>
              <a:lumOff val="6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l-GR"/>
          </a:p>
        </p:txBody>
      </p:sp>
      <p:sp>
        <p:nvSpPr>
          <p:cNvPr id="2" name="Τίτλος 1"/>
          <p:cNvSpPr>
            <a:spLocks noGrp="1"/>
          </p:cNvSpPr>
          <p:nvPr>
            <p:ph type="title"/>
          </p:nvPr>
        </p:nvSpPr>
        <p:spPr>
          <a:xfrm>
            <a:off x="1666468" y="851022"/>
            <a:ext cx="20906602" cy="1131800"/>
          </a:xfrm>
        </p:spPr>
        <p:txBody>
          <a:bodyPr>
            <a:normAutofit fontScale="90000"/>
          </a:bodyPr>
          <a:lstStyle/>
          <a:p>
            <a:r>
              <a:rPr lang="el-GR" sz="6000" b="1" kern="0" dirty="0">
                <a:solidFill>
                  <a:srgbClr val="C00000"/>
                </a:solidFill>
                <a:latin typeface="Cambria" panose="02040503050406030204" pitchFamily="18" charset="0"/>
              </a:rPr>
              <a:t>Η πορεία εκπλήρωσης των ΑΟ (11</a:t>
            </a:r>
            <a:r>
              <a:rPr lang="el-GR" sz="6000" b="1" kern="0" baseline="30000" dirty="0">
                <a:solidFill>
                  <a:srgbClr val="C00000"/>
                </a:solidFill>
                <a:latin typeface="Cambria" panose="02040503050406030204" pitchFamily="18" charset="0"/>
              </a:rPr>
              <a:t>ος</a:t>
            </a:r>
            <a:r>
              <a:rPr lang="el-GR" sz="6000" b="1" kern="0" dirty="0">
                <a:solidFill>
                  <a:srgbClr val="C00000"/>
                </a:solidFill>
                <a:latin typeface="Cambria" panose="02040503050406030204" pitchFamily="18" charset="0"/>
              </a:rPr>
              <a:t> 2023) </a:t>
            </a:r>
            <a:r>
              <a:rPr lang="en-US" sz="6000" b="1" kern="0" dirty="0">
                <a:solidFill>
                  <a:srgbClr val="C00000"/>
                </a:solidFill>
                <a:latin typeface="Cambria" panose="02040503050406030204" pitchFamily="18" charset="0"/>
              </a:rPr>
              <a:t>                                         </a:t>
            </a:r>
            <a:br>
              <a:rPr lang="el-GR" sz="5400" kern="0" dirty="0">
                <a:solidFill>
                  <a:sysClr val="windowText" lastClr="000000"/>
                </a:solidFill>
              </a:rPr>
            </a:br>
            <a:endParaRPr lang="el-GR" dirty="0"/>
          </a:p>
        </p:txBody>
      </p:sp>
      <p:sp>
        <p:nvSpPr>
          <p:cNvPr id="3" name="Θέση περιεχομένου 2"/>
          <p:cNvSpPr>
            <a:spLocks noGrp="1"/>
          </p:cNvSpPr>
          <p:nvPr>
            <p:ph idx="1"/>
          </p:nvPr>
        </p:nvSpPr>
        <p:spPr>
          <a:xfrm>
            <a:off x="1466491" y="2070341"/>
            <a:ext cx="21106579" cy="10283586"/>
          </a:xfrm>
        </p:spPr>
        <p:txBody>
          <a:bodyPr>
            <a:normAutofit fontScale="92500" lnSpcReduction="20000"/>
          </a:bodyPr>
          <a:lstStyle/>
          <a:p>
            <a:pPr>
              <a:lnSpc>
                <a:spcPct val="120000"/>
              </a:lnSpc>
              <a:spcBef>
                <a:spcPts val="300"/>
              </a:spcBef>
              <a:spcAft>
                <a:spcPts val="600"/>
              </a:spcAft>
            </a:pPr>
            <a:r>
              <a:rPr lang="el-GR" sz="3200" b="1" dirty="0">
                <a:latin typeface="Cambria" panose="02040503050406030204" pitchFamily="18" charset="0"/>
                <a:ea typeface="Cambria" panose="02040503050406030204" pitchFamily="18" charset="0"/>
              </a:rPr>
              <a:t>1</a:t>
            </a:r>
            <a:r>
              <a:rPr lang="el-GR" sz="3200" b="1" baseline="30000" dirty="0">
                <a:latin typeface="Cambria" panose="02040503050406030204" pitchFamily="18" charset="0"/>
                <a:ea typeface="Cambria" panose="02040503050406030204" pitchFamily="18" charset="0"/>
              </a:rPr>
              <a:t>η</a:t>
            </a:r>
            <a:r>
              <a:rPr lang="el-GR" sz="3200" b="1" dirty="0">
                <a:latin typeface="Cambria" panose="02040503050406030204" pitchFamily="18" charset="0"/>
                <a:ea typeface="Cambria" panose="02040503050406030204" pitchFamily="18" charset="0"/>
              </a:rPr>
              <a:t> </a:t>
            </a:r>
            <a:r>
              <a:rPr lang="el-GR" sz="3200" b="1" dirty="0" err="1">
                <a:latin typeface="Cambria" panose="02040503050406030204" pitchFamily="18" charset="0"/>
                <a:ea typeface="Cambria" panose="02040503050406030204" pitchFamily="18" charset="0"/>
              </a:rPr>
              <a:t>ΕπΠα</a:t>
            </a:r>
            <a:r>
              <a:rPr lang="el-GR" sz="3200" b="1" dirty="0">
                <a:latin typeface="Cambria" panose="02040503050406030204" pitchFamily="18" charset="0"/>
                <a:ea typeface="Cambria" panose="02040503050406030204" pitchFamily="18" charset="0"/>
              </a:rPr>
              <a:t> : </a:t>
            </a:r>
            <a:r>
              <a:rPr lang="el-GR" sz="3200" dirty="0">
                <a:latin typeface="Cambria" panose="02040503050406030204" pitchFamily="18" charset="0"/>
                <a:ea typeface="Cambria" panose="02040503050406030204" pitchFamily="18" charset="0"/>
              </a:rPr>
              <a:t>Εκπληρωμένοι ήταν οι 11 ΑΟ  &gt; 3 οριζόντιοι &amp; 8 θεματικοί </a:t>
            </a:r>
          </a:p>
          <a:p>
            <a:pPr>
              <a:lnSpc>
                <a:spcPct val="120000"/>
              </a:lnSpc>
              <a:spcBef>
                <a:spcPts val="300"/>
              </a:spcBef>
              <a:spcAft>
                <a:spcPts val="600"/>
              </a:spcAft>
            </a:pPr>
            <a:r>
              <a:rPr lang="el-GR" sz="3200" b="1" dirty="0">
                <a:latin typeface="Cambria" panose="02040503050406030204" pitchFamily="18" charset="0"/>
                <a:ea typeface="Cambria" panose="02040503050406030204" pitchFamily="18" charset="0"/>
              </a:rPr>
              <a:t>2</a:t>
            </a:r>
            <a:r>
              <a:rPr lang="el-GR" sz="3200" b="1" baseline="30000" dirty="0">
                <a:latin typeface="Cambria" panose="02040503050406030204" pitchFamily="18" charset="0"/>
                <a:ea typeface="Cambria" panose="02040503050406030204" pitchFamily="18" charset="0"/>
              </a:rPr>
              <a:t>η</a:t>
            </a:r>
            <a:r>
              <a:rPr lang="el-GR" sz="3200" b="1" dirty="0">
                <a:latin typeface="Cambria" panose="02040503050406030204" pitchFamily="18" charset="0"/>
                <a:ea typeface="Cambria" panose="02040503050406030204" pitchFamily="18" charset="0"/>
              </a:rPr>
              <a:t> </a:t>
            </a:r>
            <a:r>
              <a:rPr lang="el-GR" sz="3200" b="1" dirty="0" err="1">
                <a:latin typeface="Cambria" panose="02040503050406030204" pitchFamily="18" charset="0"/>
                <a:ea typeface="Cambria" panose="02040503050406030204" pitchFamily="18" charset="0"/>
              </a:rPr>
              <a:t>ΕπΠα</a:t>
            </a:r>
            <a:r>
              <a:rPr lang="el-GR" sz="3200" b="1" dirty="0">
                <a:latin typeface="Cambria" panose="02040503050406030204" pitchFamily="18" charset="0"/>
                <a:ea typeface="Cambria" panose="02040503050406030204" pitchFamily="18" charset="0"/>
              </a:rPr>
              <a:t>: Εκπληρωμένοι </a:t>
            </a:r>
            <a:r>
              <a:rPr lang="el-GR" sz="3200" b="1" dirty="0">
                <a:solidFill>
                  <a:srgbClr val="00863D"/>
                </a:solidFill>
                <a:latin typeface="Cambria" panose="02040503050406030204" pitchFamily="18" charset="0"/>
              </a:rPr>
              <a:t>τυπικά</a:t>
            </a:r>
            <a:r>
              <a:rPr lang="el-GR" sz="3200" b="1" dirty="0">
                <a:latin typeface="Cambria" panose="02040503050406030204" pitchFamily="18" charset="0"/>
                <a:ea typeface="Cambria" panose="02040503050406030204" pitchFamily="18" charset="0"/>
              </a:rPr>
              <a:t> είναι οι 18 ΑΟ </a:t>
            </a:r>
            <a:r>
              <a:rPr lang="el-GR" sz="3200" dirty="0">
                <a:latin typeface="Cambria" panose="02040503050406030204" pitchFamily="18" charset="0"/>
                <a:ea typeface="Cambria" panose="02040503050406030204" pitchFamily="18" charset="0"/>
              </a:rPr>
              <a:t>(4 οριζόντιοι &amp; 14 θεματικοί), </a:t>
            </a:r>
            <a:r>
              <a:rPr lang="el-GR" sz="3200" b="1" dirty="0">
                <a:latin typeface="Cambria" panose="02040503050406030204" pitchFamily="18" charset="0"/>
                <a:ea typeface="Cambria" panose="02040503050406030204" pitchFamily="18" charset="0"/>
              </a:rPr>
              <a:t>ενώ εκκρεμεί η έναρξη της τυπικής διαδικασίας έγκρισης μέσω </a:t>
            </a:r>
            <a:r>
              <a:rPr lang="en-US" sz="3200" b="1" dirty="0">
                <a:latin typeface="Cambria" panose="02040503050406030204" pitchFamily="18" charset="0"/>
                <a:ea typeface="Cambria" panose="02040503050406030204" pitchFamily="18" charset="0"/>
              </a:rPr>
              <a:t>SFC </a:t>
            </a:r>
            <a:r>
              <a:rPr lang="el-GR" sz="3200" b="1" dirty="0">
                <a:latin typeface="Cambria" panose="02040503050406030204" pitchFamily="18" charset="0"/>
                <a:ea typeface="Cambria" panose="02040503050406030204" pitchFamily="18" charset="0"/>
              </a:rPr>
              <a:t>για 1 ακόμη ΑΟ </a:t>
            </a:r>
            <a:r>
              <a:rPr lang="en-US" sz="3200" b="1" dirty="0">
                <a:latin typeface="Cambria" panose="02040503050406030204" pitchFamily="18" charset="0"/>
                <a:ea typeface="Cambria" panose="02040503050406030204" pitchFamily="18" charset="0"/>
              </a:rPr>
              <a:t>	</a:t>
            </a:r>
            <a:endParaRPr lang="el-GR" sz="3200" b="1" dirty="0">
              <a:latin typeface="Cambria" panose="02040503050406030204" pitchFamily="18" charset="0"/>
              <a:ea typeface="Cambria" panose="02040503050406030204" pitchFamily="18" charset="0"/>
            </a:endParaRPr>
          </a:p>
          <a:p>
            <a:pPr marL="0" indent="0">
              <a:spcBef>
                <a:spcPts val="300"/>
              </a:spcBef>
              <a:spcAft>
                <a:spcPts val="600"/>
              </a:spcAft>
              <a:buFont typeface="Arial" panose="020B0604020202020204" pitchFamily="34" charset="0"/>
              <a:buNone/>
            </a:pPr>
            <a:endParaRPr lang="el-GR" sz="100" b="1" u="sng" dirty="0">
              <a:latin typeface="Cambria" panose="02040503050406030204" pitchFamily="18" charset="0"/>
              <a:ea typeface="Cambria" panose="02040503050406030204" pitchFamily="18" charset="0"/>
            </a:endParaRPr>
          </a:p>
          <a:p>
            <a:pPr marL="0" indent="0">
              <a:spcBef>
                <a:spcPts val="300"/>
              </a:spcBef>
              <a:spcAft>
                <a:spcPts val="600"/>
              </a:spcAft>
              <a:buFont typeface="Arial" panose="020B0604020202020204" pitchFamily="34" charset="0"/>
              <a:buNone/>
            </a:pPr>
            <a:br>
              <a:rPr lang="el-GR" sz="1300" i="1" dirty="0">
                <a:latin typeface="Cambria" panose="02040503050406030204" pitchFamily="18" charset="0"/>
                <a:ea typeface="Cambria" panose="02040503050406030204" pitchFamily="18" charset="0"/>
              </a:rPr>
            </a:br>
            <a:r>
              <a:rPr lang="el-GR" sz="3200" b="1" i="1" dirty="0">
                <a:latin typeface="Cambria" panose="02040503050406030204" pitchFamily="18" charset="0"/>
                <a:ea typeface="Cambria" panose="02040503050406030204" pitchFamily="18" charset="0"/>
              </a:rPr>
              <a:t>Εκπληρώθηκαν</a:t>
            </a:r>
            <a:r>
              <a:rPr lang="el-GR" sz="3200" i="1" dirty="0">
                <a:latin typeface="Cambria" panose="02040503050406030204" pitchFamily="18" charset="0"/>
                <a:ea typeface="Cambria" panose="02040503050406030204" pitchFamily="18" charset="0"/>
              </a:rPr>
              <a:t> :</a:t>
            </a:r>
          </a:p>
          <a:p>
            <a:pPr marL="0" indent="0">
              <a:lnSpc>
                <a:spcPct val="120000"/>
              </a:lnSpc>
              <a:spcBef>
                <a:spcPts val="300"/>
              </a:spcBef>
              <a:spcAft>
                <a:spcPts val="600"/>
              </a:spcAft>
              <a:buFont typeface="Arial" panose="020B0604020202020204" pitchFamily="34" charset="0"/>
              <a:buNone/>
            </a:pPr>
            <a:r>
              <a:rPr lang="el-GR" sz="3200" b="1" u="sng" dirty="0">
                <a:latin typeface="Cambria" panose="02040503050406030204" pitchFamily="18" charset="0"/>
                <a:ea typeface="Cambria" panose="02040503050406030204" pitchFamily="18" charset="0"/>
              </a:rPr>
              <a:t>Οριζόντιος </a:t>
            </a:r>
            <a:r>
              <a:rPr lang="el-GR" sz="3200" b="1" u="sng" dirty="0">
                <a:latin typeface="Cambria" panose="02040503050406030204" pitchFamily="18" charset="0"/>
              </a:rPr>
              <a:t>αναγκαίος</a:t>
            </a:r>
            <a:r>
              <a:rPr lang="el-GR" sz="3200" b="1" u="sng" dirty="0">
                <a:latin typeface="Cambria" panose="02040503050406030204" pitchFamily="18" charset="0"/>
                <a:ea typeface="Cambria" panose="02040503050406030204" pitchFamily="18" charset="0"/>
              </a:rPr>
              <a:t> πρόσφορος όρος </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4. Υλοποίηση και εφαρμογή της Σύμβασης των Ηνωμένων Εθνών για τα δικαιώματα των ατόμων με αναπηρίες (UNCRPD) σύμφωνα με την απόφαση 2010/48/ΕΚ του Συμβουλίου </a:t>
            </a:r>
            <a:r>
              <a:rPr lang="el-GR" sz="3200" b="1" i="1" dirty="0">
                <a:solidFill>
                  <a:srgbClr val="3399FF"/>
                </a:solidFill>
                <a:latin typeface="Cambria" panose="02040503050406030204" pitchFamily="18" charset="0"/>
              </a:rPr>
              <a:t>(22/12/2022)</a:t>
            </a:r>
          </a:p>
          <a:p>
            <a:pPr marL="457200" lvl="1" indent="-187325" defTabSz="457200">
              <a:spcBef>
                <a:spcPts val="300"/>
              </a:spcBef>
              <a:spcAft>
                <a:spcPts val="600"/>
              </a:spcAft>
              <a:buClr>
                <a:srgbClr val="B71E42"/>
              </a:buClr>
              <a:buSzPct val="100000"/>
              <a:buFont typeface="Arial" panose="020B0604020202020204" pitchFamily="34" charset="0"/>
              <a:buNone/>
            </a:pPr>
            <a:endParaRPr lang="el-GR" sz="500" b="1" dirty="0">
              <a:solidFill>
                <a:srgbClr val="00863D"/>
              </a:solidFill>
              <a:latin typeface="Cambria" panose="02040503050406030204" pitchFamily="18" charset="0"/>
            </a:endParaRPr>
          </a:p>
          <a:p>
            <a:pPr marL="0" indent="0">
              <a:spcBef>
                <a:spcPts val="300"/>
              </a:spcBef>
              <a:spcAft>
                <a:spcPts val="600"/>
              </a:spcAft>
              <a:buClr>
                <a:srgbClr val="0D4F8C"/>
              </a:buClr>
              <a:buSzPct val="100000"/>
              <a:buFont typeface="Arial" panose="020B0604020202020204" pitchFamily="34" charset="0"/>
              <a:buNone/>
            </a:pPr>
            <a:r>
              <a:rPr lang="el-GR" sz="3200" b="1" u="sng" dirty="0">
                <a:latin typeface="Cambria" panose="02040503050406030204" pitchFamily="18" charset="0"/>
              </a:rPr>
              <a:t>Θεματικοί αναγκαίοι πρόσφοροι όροι</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1.1. Ορθή διακυβέρνηση της εθνικής ή περιφερειακής στρατηγικής έξυπνης εξειδίκευσης </a:t>
            </a:r>
            <a:r>
              <a:rPr lang="el-GR" sz="3200" b="1" i="1" dirty="0">
                <a:solidFill>
                  <a:srgbClr val="3399FF"/>
                </a:solidFill>
                <a:latin typeface="Cambria" panose="02040503050406030204" pitchFamily="18" charset="0"/>
              </a:rPr>
              <a:t>(17/03/2023)</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2.5 </a:t>
            </a:r>
            <a:r>
              <a:rPr lang="el-GR" sz="3200" b="1" dirty="0" err="1">
                <a:solidFill>
                  <a:srgbClr val="00863D"/>
                </a:solidFill>
                <a:latin typeface="Cambria" panose="02040503050406030204" pitchFamily="18" charset="0"/>
              </a:rPr>
              <a:t>Επικαιροποιημένος</a:t>
            </a:r>
            <a:r>
              <a:rPr lang="el-GR" sz="3200" b="1" dirty="0">
                <a:solidFill>
                  <a:srgbClr val="00863D"/>
                </a:solidFill>
                <a:latin typeface="Cambria" panose="02040503050406030204" pitchFamily="18" charset="0"/>
              </a:rPr>
              <a:t> σχεδιασμός για τις απαιτούμενες επενδύσεις στους τομείς των υδάτων και των λυμάτων </a:t>
            </a:r>
            <a:r>
              <a:rPr lang="el-GR" sz="3200" b="1" i="1" dirty="0">
                <a:solidFill>
                  <a:srgbClr val="3399FF"/>
                </a:solidFill>
                <a:latin typeface="Cambria" panose="02040503050406030204" pitchFamily="18" charset="0"/>
              </a:rPr>
              <a:t>(23/10/2023) </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4.1. Στρατηγικό πλαίσιο πολιτικής για τις ενεργητικές πολιτικές για την αγορά εργασίας </a:t>
            </a:r>
            <a:r>
              <a:rPr lang="el-GR" sz="3200" b="1" i="1" dirty="0">
                <a:solidFill>
                  <a:srgbClr val="3399FF"/>
                </a:solidFill>
                <a:latin typeface="Cambria" panose="02040503050406030204" pitchFamily="18" charset="0"/>
              </a:rPr>
              <a:t>(23/05/2023)</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4.3. Στρατηγικό πλαίσιο πολιτικής για το σύστημα εκπαίδευσης και κατάρτισης σε όλα τα επίπεδα </a:t>
            </a:r>
            <a:r>
              <a:rPr lang="el-GR" sz="3200" b="1" i="1" dirty="0">
                <a:solidFill>
                  <a:srgbClr val="3399FF"/>
                </a:solidFill>
                <a:latin typeface="Cambria" panose="02040503050406030204" pitchFamily="18" charset="0"/>
              </a:rPr>
              <a:t>(23/05/2023)</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4.5. Εθνικό στρατηγικό πλαίσιο πολιτικής για την ένταξη των </a:t>
            </a:r>
            <a:r>
              <a:rPr lang="el-GR" sz="3200" b="1" dirty="0" err="1">
                <a:solidFill>
                  <a:srgbClr val="00863D"/>
                </a:solidFill>
                <a:latin typeface="Cambria" panose="02040503050406030204" pitchFamily="18" charset="0"/>
              </a:rPr>
              <a:t>Ρομά</a:t>
            </a:r>
            <a:r>
              <a:rPr lang="el-GR" sz="3200" b="1" dirty="0">
                <a:solidFill>
                  <a:srgbClr val="00863D"/>
                </a:solidFill>
                <a:latin typeface="Cambria" panose="02040503050406030204" pitchFamily="18" charset="0"/>
              </a:rPr>
              <a:t> </a:t>
            </a:r>
            <a:r>
              <a:rPr lang="el-GR" sz="3200" b="1" i="1" dirty="0">
                <a:solidFill>
                  <a:srgbClr val="3399FF"/>
                </a:solidFill>
                <a:latin typeface="Cambria" panose="02040503050406030204" pitchFamily="18" charset="0"/>
              </a:rPr>
              <a:t>(23/05/2023)</a:t>
            </a:r>
          </a:p>
          <a:p>
            <a:pPr marL="982663" lvl="1" indent="-809625" defTabSz="457200">
              <a:spcBef>
                <a:spcPts val="300"/>
              </a:spcBef>
              <a:spcAft>
                <a:spcPts val="600"/>
              </a:spcAft>
              <a:buClr>
                <a:srgbClr val="B71E42"/>
              </a:buClr>
              <a:buSzPct val="100000"/>
              <a:buNone/>
            </a:pPr>
            <a:r>
              <a:rPr lang="el-GR" sz="3200" b="1" dirty="0">
                <a:solidFill>
                  <a:srgbClr val="00863D"/>
                </a:solidFill>
                <a:latin typeface="Cambria" panose="02040503050406030204" pitchFamily="18" charset="0"/>
              </a:rPr>
              <a:t>4.6 Στρατηγικό πλαίσιο πολιτικής για την υγεία και τη μακροχρόνια περίθαλψη  </a:t>
            </a:r>
            <a:r>
              <a:rPr lang="el-GR" sz="3200" b="1" i="1" dirty="0">
                <a:solidFill>
                  <a:srgbClr val="3399FF"/>
                </a:solidFill>
                <a:latin typeface="Cambria" panose="02040503050406030204" pitchFamily="18" charset="0"/>
              </a:rPr>
              <a:t>(11/11/2023</a:t>
            </a:r>
            <a:r>
              <a:rPr lang="en-US" sz="3200" b="1" i="1" dirty="0">
                <a:solidFill>
                  <a:srgbClr val="3399FF"/>
                </a:solidFill>
                <a:latin typeface="Cambria" panose="02040503050406030204" pitchFamily="18" charset="0"/>
              </a:rPr>
              <a:t>)</a:t>
            </a:r>
          </a:p>
          <a:p>
            <a:pPr marL="982663" lvl="1" indent="-809625" defTabSz="457200">
              <a:spcBef>
                <a:spcPts val="300"/>
              </a:spcBef>
              <a:spcAft>
                <a:spcPts val="600"/>
              </a:spcAft>
              <a:buClr>
                <a:srgbClr val="B71E42"/>
              </a:buClr>
              <a:buSzPct val="100000"/>
              <a:buNone/>
            </a:pPr>
            <a:endParaRPr lang="el-GR" sz="3200" b="1" i="1" dirty="0">
              <a:solidFill>
                <a:srgbClr val="3399FF"/>
              </a:solidFill>
              <a:latin typeface="Cambria" panose="02040503050406030204" pitchFamily="18" charset="0"/>
            </a:endParaRPr>
          </a:p>
          <a:p>
            <a:pPr marL="0" lvl="1" indent="0" defTabSz="457200">
              <a:spcBef>
                <a:spcPts val="300"/>
              </a:spcBef>
              <a:spcAft>
                <a:spcPts val="600"/>
              </a:spcAft>
              <a:buClr>
                <a:srgbClr val="B71E42"/>
              </a:buClr>
              <a:buSzPct val="100000"/>
              <a:buNone/>
            </a:pPr>
            <a:br>
              <a:rPr lang="el-GR" sz="3200" b="1" u="sng" dirty="0">
                <a:latin typeface="Cambria" panose="02040503050406030204" pitchFamily="18" charset="0"/>
              </a:rPr>
            </a:br>
            <a:r>
              <a:rPr lang="el-GR" sz="3200" b="1" u="sng" dirty="0">
                <a:latin typeface="Cambria" panose="02040503050406030204" pitchFamily="18" charset="0"/>
              </a:rPr>
              <a:t>Έναρξη τυπικής διαδικασίας μέσω </a:t>
            </a:r>
            <a:r>
              <a:rPr lang="en-US" sz="3200" b="1" u="sng" dirty="0">
                <a:latin typeface="Cambria" panose="02040503050406030204" pitchFamily="18" charset="0"/>
              </a:rPr>
              <a:t>SFC</a:t>
            </a:r>
          </a:p>
          <a:p>
            <a:pPr marL="457200" lvl="1" indent="-284163" defTabSz="457200">
              <a:spcBef>
                <a:spcPts val="300"/>
              </a:spcBef>
              <a:spcAft>
                <a:spcPts val="600"/>
              </a:spcAft>
              <a:buClr>
                <a:srgbClr val="B71E42"/>
              </a:buClr>
              <a:buSzPct val="100000"/>
              <a:buFont typeface="Arial" panose="020B0604020202020204" pitchFamily="34" charset="0"/>
              <a:buNone/>
            </a:pPr>
            <a:r>
              <a:rPr lang="el-GR" sz="3200" b="1" dirty="0">
                <a:solidFill>
                  <a:srgbClr val="00863D"/>
                </a:solidFill>
                <a:latin typeface="Cambria" panose="02040503050406030204" pitchFamily="18" charset="0"/>
              </a:rPr>
              <a:t>3.1 Ολοκληρωμένος σχεδιασμός μεταφορών στο κατάλληλο επίπεδο</a:t>
            </a:r>
            <a:r>
              <a:rPr lang="el-GR" sz="3200" b="1" i="1" dirty="0">
                <a:solidFill>
                  <a:srgbClr val="3399FF"/>
                </a:solidFill>
                <a:latin typeface="Cambria" panose="02040503050406030204" pitchFamily="18" charset="0"/>
              </a:rPr>
              <a:t> (άτυπη σύμφωνη γνώμη </a:t>
            </a:r>
            <a:r>
              <a:rPr lang="el-GR" sz="3200" b="1" i="1" dirty="0" err="1">
                <a:solidFill>
                  <a:srgbClr val="3399FF"/>
                </a:solidFill>
                <a:latin typeface="Cambria" panose="02040503050406030204" pitchFamily="18" charset="0"/>
              </a:rPr>
              <a:t>Ευρ.Επ</a:t>
            </a:r>
            <a:r>
              <a:rPr lang="el-GR" sz="3200" b="1" i="1" dirty="0">
                <a:solidFill>
                  <a:srgbClr val="3399FF"/>
                </a:solidFill>
                <a:latin typeface="Cambria" panose="02040503050406030204" pitchFamily="18" charset="0"/>
              </a:rPr>
              <a:t>. 13 /11/2023)</a:t>
            </a:r>
          </a:p>
          <a:p>
            <a:pPr marL="457200" lvl="1" indent="-284163" defTabSz="457200">
              <a:spcBef>
                <a:spcPts val="300"/>
              </a:spcBef>
              <a:spcAft>
                <a:spcPts val="600"/>
              </a:spcAft>
              <a:buClr>
                <a:srgbClr val="B71E42"/>
              </a:buClr>
              <a:buSzPct val="100000"/>
              <a:buFont typeface="Arial" panose="020B0604020202020204" pitchFamily="34" charset="0"/>
              <a:buNone/>
            </a:pPr>
            <a:endParaRPr lang="el-GR" sz="3200" b="1" i="1" dirty="0">
              <a:solidFill>
                <a:srgbClr val="3399FF"/>
              </a:solidFill>
              <a:latin typeface="Cambria" panose="02040503050406030204" pitchFamily="18" charset="0"/>
            </a:endParaRPr>
          </a:p>
          <a:p>
            <a:pPr marL="0" indent="0" algn="just">
              <a:spcBef>
                <a:spcPts val="600"/>
              </a:spcBef>
              <a:spcAft>
                <a:spcPts val="600"/>
              </a:spcAft>
              <a:buNone/>
            </a:pPr>
            <a:r>
              <a:rPr lang="el-GR" sz="3200" b="1" dirty="0">
                <a:solidFill>
                  <a:srgbClr val="FF0000"/>
                </a:solidFill>
                <a:latin typeface="Cambria" panose="02040503050406030204" pitchFamily="18" charset="0"/>
                <a:ea typeface="Cambria" panose="02040503050406030204" pitchFamily="18" charset="0"/>
              </a:rPr>
              <a:t>1 ΑΟ η εκπλήρωση του οποίου συνολικά παρουσιάζει πρόοδο αλλά απομένουν ενέργειες για την εκπλήρωση του </a:t>
            </a:r>
          </a:p>
          <a:p>
            <a:pPr marL="0" indent="0" algn="just" defTabSz="457200" fontAlgn="auto">
              <a:spcBef>
                <a:spcPts val="600"/>
              </a:spcBef>
              <a:spcAft>
                <a:spcPts val="600"/>
              </a:spcAft>
              <a:buClr>
                <a:srgbClr val="B71E42"/>
              </a:buClr>
              <a:buSzPct val="100000"/>
              <a:buNone/>
            </a:pPr>
            <a:r>
              <a:rPr lang="el-GR" sz="3200" dirty="0">
                <a:latin typeface="Cambria" pitchFamily="18" charset="0"/>
                <a:ea typeface="Cambria" pitchFamily="18" charset="0"/>
              </a:rPr>
              <a:t>2.6. </a:t>
            </a:r>
            <a:r>
              <a:rPr lang="el-GR" sz="3200" dirty="0" err="1">
                <a:latin typeface="Cambria" pitchFamily="18" charset="0"/>
                <a:ea typeface="Cambria" pitchFamily="18" charset="0"/>
              </a:rPr>
              <a:t>Επικαιροποιημένος</a:t>
            </a:r>
            <a:r>
              <a:rPr lang="el-GR" sz="3200" dirty="0">
                <a:latin typeface="Cambria" pitchFamily="18" charset="0"/>
                <a:ea typeface="Cambria" pitchFamily="18" charset="0"/>
              </a:rPr>
              <a:t> σχεδιασμός για τη διαχείριση των αποβλήτων</a:t>
            </a:r>
            <a:endParaRPr lang="el-GR" sz="3200" dirty="0">
              <a:latin typeface="Cambria" panose="02040503050406030204" pitchFamily="18" charset="0"/>
            </a:endParaRPr>
          </a:p>
          <a:p>
            <a:pPr marL="457200" lvl="1" indent="-284163" defTabSz="457200">
              <a:spcBef>
                <a:spcPts val="300"/>
              </a:spcBef>
              <a:spcAft>
                <a:spcPts val="600"/>
              </a:spcAft>
              <a:buClr>
                <a:srgbClr val="B71E42"/>
              </a:buClr>
              <a:buSzPct val="100000"/>
              <a:buFont typeface="Arial" panose="020B0604020202020204" pitchFamily="34" charset="0"/>
              <a:buNone/>
            </a:pPr>
            <a:endParaRPr lang="el-GR" sz="3200" b="1" i="1" dirty="0">
              <a:solidFill>
                <a:srgbClr val="3399FF"/>
              </a:solidFill>
              <a:latin typeface="Cambria" panose="02040503050406030204" pitchFamily="18" charset="0"/>
            </a:endParaRPr>
          </a:p>
        </p:txBody>
      </p:sp>
      <p:sp>
        <p:nvSpPr>
          <p:cNvPr id="4" name="Τίτλος 1">
            <a:extLst>
              <a:ext uri="{FF2B5EF4-FFF2-40B4-BE49-F238E27FC236}">
                <a16:creationId xmlns:a16="http://schemas.microsoft.com/office/drawing/2014/main" id="{F544DB79-11BC-F78C-BD53-03138E2B8B69}"/>
              </a:ext>
            </a:extLst>
          </p:cNvPr>
          <p:cNvSpPr txBox="1">
            <a:spLocks/>
          </p:cNvSpPr>
          <p:nvPr/>
        </p:nvSpPr>
        <p:spPr>
          <a:xfrm>
            <a:off x="3273179" y="3406780"/>
            <a:ext cx="10805160" cy="784412"/>
          </a:xfrm>
          <a:prstGeom prst="rect">
            <a:avLst/>
          </a:prstGeom>
        </p:spPr>
        <p:txBody>
          <a:bodyPr vert="horz" lIns="91440" tIns="45720" rIns="91440" bIns="45720" rtlCol="0" anchor="ctr">
            <a:normAutofit/>
          </a:bodyPr>
          <a:lstStyle>
            <a:lvl1pPr algn="l" defTabSz="1818010" rtl="0" eaLnBrk="1" latinLnBrk="0" hangingPunct="1">
              <a:lnSpc>
                <a:spcPct val="90000"/>
              </a:lnSpc>
              <a:spcBef>
                <a:spcPct val="0"/>
              </a:spcBef>
              <a:buNone/>
              <a:defRPr sz="6000" kern="1200">
                <a:solidFill>
                  <a:srgbClr val="19BEDE"/>
                </a:solidFill>
                <a:latin typeface="Trebuchet MS" panose="020B0603020202020204" pitchFamily="34" charset="0"/>
                <a:ea typeface="+mj-ea"/>
                <a:cs typeface="+mj-cs"/>
              </a:defRPr>
            </a:lvl1pPr>
          </a:lstStyle>
          <a:p>
            <a:pPr defTabSz="914400">
              <a:lnSpc>
                <a:spcPct val="100000"/>
              </a:lnSpc>
              <a:spcBef>
                <a:spcPts val="0"/>
              </a:spcBef>
              <a:defRPr/>
            </a:pPr>
            <a:endParaRPr lang="el-GR" sz="3200" kern="0" dirty="0">
              <a:solidFill>
                <a:sysClr val="windowText" lastClr="000000"/>
              </a:solidFill>
            </a:endParaRPr>
          </a:p>
        </p:txBody>
      </p:sp>
    </p:spTree>
    <p:extLst>
      <p:ext uri="{BB962C8B-B14F-4D97-AF65-F5344CB8AC3E}">
        <p14:creationId xmlns:p14="http://schemas.microsoft.com/office/powerpoint/2010/main" val="4647771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4712C42-5AB3-9005-4BA9-165FAA3FE5D7}"/>
              </a:ext>
            </a:extLst>
          </p:cNvPr>
          <p:cNvSpPr>
            <a:spLocks noGrp="1"/>
          </p:cNvSpPr>
          <p:nvPr>
            <p:ph type="title"/>
          </p:nvPr>
        </p:nvSpPr>
        <p:spPr/>
        <p:txBody>
          <a:bodyPr>
            <a:normAutofit fontScale="90000"/>
          </a:bodyPr>
          <a:lstStyle/>
          <a:p>
            <a:r>
              <a:rPr lang="el-GR" b="1" dirty="0">
                <a:solidFill>
                  <a:srgbClr val="C00000"/>
                </a:solidFill>
                <a:latin typeface="Cambria" panose="02040503050406030204" pitchFamily="18" charset="0"/>
                <a:ea typeface="Cambria" panose="02040503050406030204" pitchFamily="18" charset="0"/>
              </a:rPr>
              <a:t>Οι Αναγκαίοι Όροι του «Ψηφιακού Μετασχηματισμού 2021-27»</a:t>
            </a:r>
          </a:p>
        </p:txBody>
      </p:sp>
      <p:graphicFrame>
        <p:nvGraphicFramePr>
          <p:cNvPr id="4" name="Θέση περιεχομένου 3">
            <a:extLst>
              <a:ext uri="{FF2B5EF4-FFF2-40B4-BE49-F238E27FC236}">
                <a16:creationId xmlns:a16="http://schemas.microsoft.com/office/drawing/2014/main" id="{CCDD6C2C-9C63-0C6E-1675-CA518551B641}"/>
              </a:ext>
            </a:extLst>
          </p:cNvPr>
          <p:cNvGraphicFramePr>
            <a:graphicFrameLocks noGrp="1"/>
          </p:cNvGraphicFramePr>
          <p:nvPr>
            <p:ph idx="1"/>
            <p:extLst>
              <p:ext uri="{D42A27DB-BD31-4B8C-83A1-F6EECF244321}">
                <p14:modId xmlns:p14="http://schemas.microsoft.com/office/powerpoint/2010/main" val="1215380552"/>
              </p:ext>
            </p:extLst>
          </p:nvPr>
        </p:nvGraphicFramePr>
        <p:xfrm>
          <a:off x="1666061" y="1862051"/>
          <a:ext cx="20906602" cy="10399248"/>
        </p:xfrm>
        <a:graphic>
          <a:graphicData uri="http://schemas.openxmlformats.org/drawingml/2006/table">
            <a:tbl>
              <a:tblPr firstRow="1" bandRow="1">
                <a:tableStyleId>{5C22544A-7EE6-4342-B048-85BDC9FD1C3A}</a:tableStyleId>
              </a:tblPr>
              <a:tblGrid>
                <a:gridCol w="10453301">
                  <a:extLst>
                    <a:ext uri="{9D8B030D-6E8A-4147-A177-3AD203B41FA5}">
                      <a16:colId xmlns:a16="http://schemas.microsoft.com/office/drawing/2014/main" val="1018113040"/>
                    </a:ext>
                  </a:extLst>
                </a:gridCol>
                <a:gridCol w="10453301">
                  <a:extLst>
                    <a:ext uri="{9D8B030D-6E8A-4147-A177-3AD203B41FA5}">
                      <a16:colId xmlns:a16="http://schemas.microsoft.com/office/drawing/2014/main" val="2345217571"/>
                    </a:ext>
                  </a:extLst>
                </a:gridCol>
              </a:tblGrid>
              <a:tr h="1605768">
                <a:tc>
                  <a:txBody>
                    <a:bodyPr/>
                    <a:lstStyle/>
                    <a:p>
                      <a:pPr marL="0" marR="0" lvl="0" indent="0" algn="ctr" defTabSz="1818010" rtl="0" eaLnBrk="1" fontAlgn="auto" latinLnBrk="0" hangingPunct="1">
                        <a:lnSpc>
                          <a:spcPct val="100000"/>
                        </a:lnSpc>
                        <a:spcBef>
                          <a:spcPts val="0"/>
                        </a:spcBef>
                        <a:spcAft>
                          <a:spcPts val="0"/>
                        </a:spcAft>
                        <a:buClrTx/>
                        <a:buSzTx/>
                        <a:buFontTx/>
                        <a:buNone/>
                        <a:tabLst/>
                        <a:defRPr/>
                      </a:pPr>
                      <a:r>
                        <a:rPr lang="en-US" sz="3200" b="1" kern="1200" dirty="0">
                          <a:solidFill>
                            <a:schemeClr val="lt1"/>
                          </a:solidFill>
                          <a:effectLst/>
                          <a:latin typeface="+mn-lt"/>
                          <a:ea typeface="+mn-ea"/>
                          <a:cs typeface="+mn-cs"/>
                        </a:rPr>
                        <a:t>AO </a:t>
                      </a:r>
                      <a:r>
                        <a:rPr lang="el-GR" sz="3200" b="1" kern="1200" dirty="0">
                          <a:solidFill>
                            <a:schemeClr val="lt1"/>
                          </a:solidFill>
                          <a:effectLst/>
                          <a:latin typeface="+mn-lt"/>
                          <a:ea typeface="+mn-ea"/>
                          <a:cs typeface="+mn-cs"/>
                        </a:rPr>
                        <a:t>1.2 «Εθνικό ή περιφερειακό </a:t>
                      </a:r>
                      <a:r>
                        <a:rPr lang="el-GR" sz="3200" b="1" kern="1200" dirty="0" err="1">
                          <a:solidFill>
                            <a:schemeClr val="lt1"/>
                          </a:solidFill>
                          <a:effectLst/>
                          <a:latin typeface="+mn-lt"/>
                          <a:ea typeface="+mn-ea"/>
                          <a:cs typeface="+mn-cs"/>
                        </a:rPr>
                        <a:t>ευρυζωνικό</a:t>
                      </a:r>
                      <a:r>
                        <a:rPr lang="el-GR" sz="3200" b="1" kern="1200" dirty="0">
                          <a:solidFill>
                            <a:schemeClr val="lt1"/>
                          </a:solidFill>
                          <a:effectLst/>
                          <a:latin typeface="+mn-lt"/>
                          <a:ea typeface="+mn-ea"/>
                          <a:cs typeface="+mn-cs"/>
                        </a:rPr>
                        <a:t> σχέδιο»</a:t>
                      </a:r>
                    </a:p>
                    <a:p>
                      <a:pPr algn="ctr"/>
                      <a:r>
                        <a:rPr lang="en-US" sz="3200" dirty="0"/>
                        <a:t>16/05/2022</a:t>
                      </a:r>
                      <a:endParaRPr lang="el-GR" sz="3200" dirty="0"/>
                    </a:p>
                  </a:txBody>
                  <a:tcPr/>
                </a:tc>
                <a:tc>
                  <a:txBody>
                    <a:bodyPr/>
                    <a:lstStyle/>
                    <a:p>
                      <a:pPr algn="ctr"/>
                      <a:r>
                        <a:rPr lang="en-US" sz="3200" b="1" kern="1200" dirty="0">
                          <a:solidFill>
                            <a:schemeClr val="lt1"/>
                          </a:solidFill>
                          <a:effectLst/>
                          <a:latin typeface="+mn-lt"/>
                          <a:ea typeface="+mn-ea"/>
                          <a:cs typeface="+mn-cs"/>
                        </a:rPr>
                        <a:t>AO </a:t>
                      </a:r>
                      <a:r>
                        <a:rPr lang="el-GR" sz="3200" b="1" kern="1200" dirty="0">
                          <a:solidFill>
                            <a:schemeClr val="lt1"/>
                          </a:solidFill>
                          <a:effectLst/>
                          <a:latin typeface="+mn-lt"/>
                          <a:ea typeface="+mn-ea"/>
                          <a:cs typeface="+mn-cs"/>
                        </a:rPr>
                        <a:t>4.3 «Στρατηγικό πλαίσιο πολιτικής για το σύστημα εκπαίδευσης και κατάρτισης σε όλα τα επίπεδα»</a:t>
                      </a:r>
                      <a:endParaRPr lang="en-US" sz="3200" b="1" kern="1200" dirty="0">
                        <a:solidFill>
                          <a:schemeClr val="lt1"/>
                        </a:solidFill>
                        <a:effectLst/>
                        <a:latin typeface="+mn-lt"/>
                        <a:ea typeface="+mn-ea"/>
                        <a:cs typeface="+mn-cs"/>
                      </a:endParaRPr>
                    </a:p>
                    <a:p>
                      <a:pPr algn="ctr"/>
                      <a:r>
                        <a:rPr lang="en-US" sz="3200" b="1" kern="1200" dirty="0">
                          <a:solidFill>
                            <a:schemeClr val="lt1"/>
                          </a:solidFill>
                          <a:effectLst/>
                          <a:latin typeface="+mn-lt"/>
                          <a:ea typeface="+mn-ea"/>
                          <a:cs typeface="+mn-cs"/>
                        </a:rPr>
                        <a:t>23/05/2023</a:t>
                      </a:r>
                      <a:endParaRPr lang="el-GR" sz="3200" dirty="0"/>
                    </a:p>
                  </a:txBody>
                  <a:tcPr/>
                </a:tc>
                <a:extLst>
                  <a:ext uri="{0D108BD9-81ED-4DB2-BD59-A6C34878D82A}">
                    <a16:rowId xmlns:a16="http://schemas.microsoft.com/office/drawing/2014/main" val="3557086190"/>
                  </a:ext>
                </a:extLst>
              </a:tr>
              <a:tr h="8556535">
                <a:tc>
                  <a:txBody>
                    <a:bodyPr/>
                    <a:lstStyle/>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Εφαρμόζεται εθνικό ή περιφερειακό </a:t>
                      </a:r>
                      <a:r>
                        <a:rPr lang="el-GR" sz="2100" kern="1200" dirty="0" err="1">
                          <a:solidFill>
                            <a:schemeClr val="dk1"/>
                          </a:solidFill>
                          <a:latin typeface="Cambria" panose="02040503050406030204" pitchFamily="18" charset="0"/>
                          <a:ea typeface="Cambria" panose="02040503050406030204" pitchFamily="18" charset="0"/>
                          <a:cs typeface="+mn-cs"/>
                        </a:rPr>
                        <a:t>ευρυζωνικό</a:t>
                      </a:r>
                      <a:r>
                        <a:rPr lang="el-GR" sz="2100" kern="1200" dirty="0">
                          <a:solidFill>
                            <a:schemeClr val="dk1"/>
                          </a:solidFill>
                          <a:latin typeface="Cambria" panose="02040503050406030204" pitchFamily="18" charset="0"/>
                          <a:ea typeface="Cambria" panose="02040503050406030204" pitchFamily="18" charset="0"/>
                          <a:cs typeface="+mn-cs"/>
                        </a:rPr>
                        <a:t> σχέδιο, το οποίο περιλαμβάνει:</a:t>
                      </a:r>
                    </a:p>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1.</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Αξιολόγηση του επενδυτικού κενού το οποίο πρέπει να αντιμετωπιστεί ούτως ώστε να εξασφαλιστεί ότι όλοι οι πολίτες της Ένωσης έχουν πρόσβαση σε δίκτυα πολύ υψηλής χωρητικότητας, με βάση:</a:t>
                      </a:r>
                    </a:p>
                    <a:p>
                      <a:pPr marL="1185230" lvl="1"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α)</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πρόσφατη χαρτογράφηση</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των υφιστάμενων ιδιωτικών και δημόσιων υποδομών και της ποιότητας των υπηρεσιών με τη χρήση τυποποιημένων δεικτών </a:t>
                      </a:r>
                      <a:r>
                        <a:rPr lang="el-GR" sz="2100" kern="1200" dirty="0" err="1">
                          <a:solidFill>
                            <a:schemeClr val="dk1"/>
                          </a:solidFill>
                          <a:latin typeface="Cambria" panose="02040503050406030204" pitchFamily="18" charset="0"/>
                          <a:ea typeface="Cambria" panose="02040503050406030204" pitchFamily="18" charset="0"/>
                          <a:cs typeface="+mn-cs"/>
                        </a:rPr>
                        <a:t>ευρυζωνικής</a:t>
                      </a:r>
                      <a:r>
                        <a:rPr lang="el-GR" sz="2100" kern="1200" dirty="0">
                          <a:solidFill>
                            <a:schemeClr val="dk1"/>
                          </a:solidFill>
                          <a:latin typeface="Cambria" panose="02040503050406030204" pitchFamily="18" charset="0"/>
                          <a:ea typeface="Cambria" panose="02040503050406030204" pitchFamily="18" charset="0"/>
                          <a:cs typeface="+mn-cs"/>
                        </a:rPr>
                        <a:t> χαρτογράφησης·</a:t>
                      </a:r>
                    </a:p>
                    <a:p>
                      <a:pPr marL="1185230" lvl="1"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β)</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διαβούλευση σχετικά με τις σχεδιαζόμενες επενδύσεις σύμφωνα με τις απαιτήσεις περί κρατικών ενισχύσεων.</a:t>
                      </a:r>
                    </a:p>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2.</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Αιτιολόγηση της προβλεπόμενης δημόσιας παρέμβασης με βάση πρότυπα βιώσιμων επενδύσεων που:</a:t>
                      </a:r>
                    </a:p>
                    <a:p>
                      <a:pPr marL="1185230" lvl="1"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α)</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ενισχύουν την οικονομική </a:t>
                      </a:r>
                      <a:r>
                        <a:rPr lang="el-GR" sz="2100" kern="1200" dirty="0" err="1">
                          <a:solidFill>
                            <a:schemeClr val="dk1"/>
                          </a:solidFill>
                          <a:latin typeface="Cambria" panose="02040503050406030204" pitchFamily="18" charset="0"/>
                          <a:ea typeface="Cambria" panose="02040503050406030204" pitchFamily="18" charset="0"/>
                          <a:cs typeface="+mn-cs"/>
                        </a:rPr>
                        <a:t>προσιτότητα</a:t>
                      </a:r>
                      <a:r>
                        <a:rPr lang="el-GR" sz="2100" kern="1200" dirty="0">
                          <a:solidFill>
                            <a:schemeClr val="dk1"/>
                          </a:solidFill>
                          <a:latin typeface="Cambria" panose="02040503050406030204" pitchFamily="18" charset="0"/>
                          <a:ea typeface="Cambria" panose="02040503050406030204" pitchFamily="18" charset="0"/>
                          <a:cs typeface="+mn-cs"/>
                        </a:rPr>
                        <a:t> και την πρόσβαση σε ανοιχτές, υψηλής ποιότητας και χωρίς επιχειρηματικό κίνδυνο υποδομές και υπηρεσίες</a:t>
                      </a:r>
                      <a:r>
                        <a:rPr lang="en-US" sz="2100" kern="1200" dirty="0">
                          <a:solidFill>
                            <a:schemeClr val="dk1"/>
                          </a:solidFill>
                          <a:latin typeface="Cambria" panose="02040503050406030204" pitchFamily="18" charset="0"/>
                          <a:ea typeface="Cambria" panose="02040503050406030204" pitchFamily="18" charset="0"/>
                          <a:cs typeface="+mn-cs"/>
                        </a:rPr>
                        <a:t>·</a:t>
                      </a:r>
                    </a:p>
                    <a:p>
                      <a:pPr marL="1185230" lvl="1"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β)</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προσαρμόζουν τις μορφές χρηματοδοτικής συνδρομής σύμφωνα με τις </a:t>
                      </a:r>
                      <a:r>
                        <a:rPr lang="el-GR" sz="2100" kern="1200" dirty="0" err="1">
                          <a:solidFill>
                            <a:schemeClr val="dk1"/>
                          </a:solidFill>
                          <a:latin typeface="Cambria" panose="02040503050406030204" pitchFamily="18" charset="0"/>
                          <a:ea typeface="Cambria" panose="02040503050406030204" pitchFamily="18" charset="0"/>
                          <a:cs typeface="+mn-cs"/>
                        </a:rPr>
                        <a:t>εντοπισθείσες</a:t>
                      </a:r>
                      <a:r>
                        <a:rPr lang="el-GR" sz="2100" kern="1200" dirty="0">
                          <a:solidFill>
                            <a:schemeClr val="dk1"/>
                          </a:solidFill>
                          <a:latin typeface="Cambria" panose="02040503050406030204" pitchFamily="18" charset="0"/>
                          <a:ea typeface="Cambria" panose="02040503050406030204" pitchFamily="18" charset="0"/>
                          <a:cs typeface="+mn-cs"/>
                        </a:rPr>
                        <a:t> αποτυχίες της αγοράς</a:t>
                      </a:r>
                      <a:r>
                        <a:rPr lang="en-US" sz="2100" kern="1200" dirty="0">
                          <a:solidFill>
                            <a:schemeClr val="dk1"/>
                          </a:solidFill>
                          <a:latin typeface="Cambria" panose="02040503050406030204" pitchFamily="18" charset="0"/>
                          <a:ea typeface="Cambria" panose="02040503050406030204" pitchFamily="18" charset="0"/>
                          <a:cs typeface="+mn-cs"/>
                        </a:rPr>
                        <a:t>·</a:t>
                      </a:r>
                    </a:p>
                    <a:p>
                      <a:pPr marL="1185230" lvl="1"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γ)</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επιτρέπουν τη συμπληρωματική χρήση διαφόρων μορφών χρηματοδότησης από </a:t>
                      </a:r>
                      <a:r>
                        <a:rPr lang="el-GR" sz="2100" kern="1200" dirty="0" err="1">
                          <a:solidFill>
                            <a:schemeClr val="dk1"/>
                          </a:solidFill>
                          <a:latin typeface="Cambria" panose="02040503050406030204" pitchFamily="18" charset="0"/>
                          <a:ea typeface="Cambria" panose="02040503050406030204" pitchFamily="18" charset="0"/>
                          <a:cs typeface="+mn-cs"/>
                        </a:rPr>
                        <a:t>ενωσιακές</a:t>
                      </a:r>
                      <a:r>
                        <a:rPr lang="el-GR" sz="2100" kern="1200" dirty="0">
                          <a:solidFill>
                            <a:schemeClr val="dk1"/>
                          </a:solidFill>
                          <a:latin typeface="Cambria" panose="02040503050406030204" pitchFamily="18" charset="0"/>
                          <a:ea typeface="Cambria" panose="02040503050406030204" pitchFamily="18" charset="0"/>
                          <a:cs typeface="+mn-cs"/>
                        </a:rPr>
                        <a:t>, εθνικές ή περιφερειακές πηγές.</a:t>
                      </a:r>
                    </a:p>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3.</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Μέτρα για τη στήριξη της ζήτησης και της χρήσης δικτύων πολύ υψηλής χωρητικότητας, συμπεριλαμβανομένων δράσεων για τη διευκόλυνση της ανάπτυξής τους, ιδίως μέσω της αποτελεσματικής εφαρμογής της οδηγίας 2014/61/ΕΕ του Ευρωπαϊκού Κοινοβουλίου και του Συμβουλίου</a:t>
                      </a:r>
                      <a:r>
                        <a:rPr lang="en-US" sz="2100" kern="1200" dirty="0">
                          <a:solidFill>
                            <a:schemeClr val="dk1"/>
                          </a:solidFill>
                          <a:latin typeface="Cambria" panose="02040503050406030204" pitchFamily="18" charset="0"/>
                          <a:ea typeface="Cambria" panose="02040503050406030204" pitchFamily="18" charset="0"/>
                          <a:cs typeface="+mn-cs"/>
                        </a:rPr>
                        <a:t>.</a:t>
                      </a:r>
                      <a:r>
                        <a:rPr lang="el-GR" sz="2100" kern="1200" dirty="0">
                          <a:solidFill>
                            <a:schemeClr val="dk1"/>
                          </a:solidFill>
                          <a:latin typeface="Cambria" panose="02040503050406030204" pitchFamily="18" charset="0"/>
                          <a:ea typeface="Cambria" panose="02040503050406030204" pitchFamily="18" charset="0"/>
                          <a:cs typeface="+mn-cs"/>
                        </a:rPr>
                        <a:t> </a:t>
                      </a:r>
                    </a:p>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4.</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Μηχανισμούς τεχνικής βοήθειας και συμβουλών εμπειρογνωμόνων, όπως αρμόδιο γραφείο </a:t>
                      </a:r>
                      <a:r>
                        <a:rPr lang="el-GR" sz="2100" kern="1200" dirty="0" err="1">
                          <a:solidFill>
                            <a:schemeClr val="dk1"/>
                          </a:solidFill>
                          <a:latin typeface="Cambria" panose="02040503050406030204" pitchFamily="18" charset="0"/>
                          <a:ea typeface="Cambria" panose="02040503050406030204" pitchFamily="18" charset="0"/>
                          <a:cs typeface="+mn-cs"/>
                        </a:rPr>
                        <a:t>ευρυζωνικότητας</a:t>
                      </a:r>
                      <a:r>
                        <a:rPr lang="el-GR" sz="2100" kern="1200" dirty="0">
                          <a:solidFill>
                            <a:schemeClr val="dk1"/>
                          </a:solidFill>
                          <a:latin typeface="Cambria" panose="02040503050406030204" pitchFamily="18" charset="0"/>
                          <a:ea typeface="Cambria" panose="02040503050406030204" pitchFamily="18" charset="0"/>
                          <a:cs typeface="+mn-cs"/>
                        </a:rPr>
                        <a:t>, για την ενίσχυση της ικανότητας των τοπικών ενδιαφερόμενων μερών και τη συμβουλευτική υποστήριξη φορέων υλοποίησης έργων.</a:t>
                      </a:r>
                    </a:p>
                    <a:p>
                      <a:pPr marL="276225" indent="-276225"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5.</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Μηχανισμό παρακολούθησης βάσει τυποποιημένων δεικτών </a:t>
                      </a:r>
                      <a:r>
                        <a:rPr lang="el-GR" sz="2100" kern="1200" dirty="0" err="1">
                          <a:solidFill>
                            <a:schemeClr val="dk1"/>
                          </a:solidFill>
                          <a:latin typeface="Cambria" panose="02040503050406030204" pitchFamily="18" charset="0"/>
                          <a:ea typeface="Cambria" panose="02040503050406030204" pitchFamily="18" charset="0"/>
                          <a:cs typeface="+mn-cs"/>
                        </a:rPr>
                        <a:t>ευρυζωνικής</a:t>
                      </a:r>
                      <a:r>
                        <a:rPr lang="el-GR" sz="2100" kern="1200" dirty="0">
                          <a:solidFill>
                            <a:schemeClr val="dk1"/>
                          </a:solidFill>
                          <a:latin typeface="Cambria" panose="02040503050406030204" pitchFamily="18" charset="0"/>
                          <a:ea typeface="Cambria" panose="02040503050406030204" pitchFamily="18" charset="0"/>
                          <a:cs typeface="+mn-cs"/>
                        </a:rPr>
                        <a:t> χαρτογράφησης</a:t>
                      </a:r>
                      <a:endParaRPr lang="el-GR" sz="2100" dirty="0">
                        <a:latin typeface="Cambria" panose="02040503050406030204" pitchFamily="18" charset="0"/>
                        <a:ea typeface="Cambria" panose="02040503050406030204" pitchFamily="18" charset="0"/>
                      </a:endParaRPr>
                    </a:p>
                  </a:txBody>
                  <a:tcPr/>
                </a:tc>
                <a:tc>
                  <a:txBody>
                    <a:bodyPr/>
                    <a:lstStyle/>
                    <a:p>
                      <a:pPr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Εφαρμόζεται εθνικό ή περιφερειακό στρατηγικό πλαίσιο πολιτικής για το σύστημα εκπαίδευσης και κατάρτισης, το οποίο περιλαμβάνει:</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1.</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Τεκμηριωμένα συστήματα πρόγνωσης και πρόβλεψης των αναγκών σε δεξιότητες.</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2.</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Μηχανισμούς παρακολούθησης των αποφοίτων και υπηρεσίες ποιοτικής και αποτελεσματικής καθοδήγησης για εκπαιδευόμενους κάθε ηλικίας.</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3.</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Μέτρα για τη διασφάλιση της ισότιμης πρόσβασης και της συμμετοχής σε ποιοτική, οικονομικά προσιτή, συναφή, χωρίς διακρίσεις και χωρίς αποκλεισμούς εκπαίδευση και κατάρτιση και της ολοκλήρωσής της, καθώς και της απόκτησης βασικών ικανοτήτων σε όλα τα επίπεδα, συμπεριλαμβανομένης της τριτοβάθμιας εκπαίδευσης.</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4.</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Μηχανισμό συντονισμού που να καλύπτει όλα τα επίπεδα εκπαίδευσης και κατάρτισης, συμπεριλαμβανομένης της τριτοβάθμιας εκπαίδευσης, και σαφή ανάθεση αρμοδιοτήτων μεταξύ των σχετικών εθνικών ή/και περιφερειακών φορέων.</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5.</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Ρυθμίσεις για την παρακολούθηση, την αξιολόγηση και την επανεξέταση του στρατηγικού πλαισίου πολιτικής.</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6.</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Μέτρα που στοχεύουν σε ενήλικες χαμηλής ειδίκευσης και χαμηλών προσόντων και σε άτομα με μειονεκτικό κοινωνικοοικονομικό περιβάλλον και διαδρομές αναβάθμισης των δεξιοτήτων.</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7.</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Μέτρα για τη στήριξη των εκπαιδευτικών, των εκπαιδευτών και του ακαδημαϊκού προσωπικού όσον αφορά τις κατάλληλες μεθόδους μάθησης, την αξιολόγηση και την πιστοποίηση των βασικών ικανοτήτων.</a:t>
                      </a:r>
                    </a:p>
                    <a:p>
                      <a:pPr marL="361950" indent="-361950" algn="l">
                        <a:spcBef>
                          <a:spcPts val="100"/>
                        </a:spcBef>
                        <a:spcAft>
                          <a:spcPts val="200"/>
                        </a:spcAft>
                      </a:pPr>
                      <a:r>
                        <a:rPr lang="el-GR" sz="2100" kern="1200" dirty="0">
                          <a:solidFill>
                            <a:schemeClr val="dk1"/>
                          </a:solidFill>
                          <a:latin typeface="Cambria" panose="02040503050406030204" pitchFamily="18" charset="0"/>
                          <a:ea typeface="Cambria" panose="02040503050406030204" pitchFamily="18" charset="0"/>
                          <a:cs typeface="+mn-cs"/>
                        </a:rPr>
                        <a:t>8.</a:t>
                      </a:r>
                      <a:r>
                        <a:rPr lang="en-US" sz="2100" kern="1200" dirty="0">
                          <a:solidFill>
                            <a:schemeClr val="dk1"/>
                          </a:solidFill>
                          <a:latin typeface="Cambria" panose="02040503050406030204" pitchFamily="18" charset="0"/>
                          <a:ea typeface="Cambria" panose="02040503050406030204" pitchFamily="18" charset="0"/>
                          <a:cs typeface="+mn-cs"/>
                        </a:rPr>
                        <a:t> </a:t>
                      </a:r>
                      <a:r>
                        <a:rPr lang="el-GR" sz="2100" kern="1200" dirty="0">
                          <a:solidFill>
                            <a:schemeClr val="dk1"/>
                          </a:solidFill>
                          <a:latin typeface="Cambria" panose="02040503050406030204" pitchFamily="18" charset="0"/>
                          <a:ea typeface="Cambria" panose="02040503050406030204" pitchFamily="18" charset="0"/>
                          <a:cs typeface="+mn-cs"/>
                        </a:rPr>
                        <a:t>Μέτρα για την προώθηση της κινητικότητας των εκπαιδευομένων και του προσωπικού και της διακρατικής συνεργασίας των </a:t>
                      </a:r>
                      <a:r>
                        <a:rPr lang="el-GR" sz="2100" kern="1200" dirty="0" err="1">
                          <a:solidFill>
                            <a:schemeClr val="dk1"/>
                          </a:solidFill>
                          <a:latin typeface="Cambria" panose="02040503050406030204" pitchFamily="18" charset="0"/>
                          <a:ea typeface="Cambria" panose="02040503050406030204" pitchFamily="18" charset="0"/>
                          <a:cs typeface="+mn-cs"/>
                        </a:rPr>
                        <a:t>παρόχων</a:t>
                      </a:r>
                      <a:r>
                        <a:rPr lang="el-GR" sz="2100" kern="1200" dirty="0">
                          <a:solidFill>
                            <a:schemeClr val="dk1"/>
                          </a:solidFill>
                          <a:latin typeface="Cambria" panose="02040503050406030204" pitchFamily="18" charset="0"/>
                          <a:ea typeface="Cambria" panose="02040503050406030204" pitchFamily="18" charset="0"/>
                          <a:cs typeface="+mn-cs"/>
                        </a:rPr>
                        <a:t> εκπαίδευσης και κατάρτισης, μεταξύ άλλων μέσω της αναγνώρισης των μαθησιακών αποτελεσμάτων και των προσόντων.</a:t>
                      </a:r>
                      <a:endParaRPr lang="en" sz="2100" kern="1200" dirty="0">
                        <a:solidFill>
                          <a:schemeClr val="dk1"/>
                        </a:solidFill>
                        <a:latin typeface="Cambria" panose="02040503050406030204" pitchFamily="18" charset="0"/>
                        <a:ea typeface="Cambria" panose="02040503050406030204" pitchFamily="18" charset="0"/>
                        <a:cs typeface="+mn-cs"/>
                      </a:endParaRPr>
                    </a:p>
                  </a:txBody>
                  <a:tcPr/>
                </a:tc>
                <a:extLst>
                  <a:ext uri="{0D108BD9-81ED-4DB2-BD59-A6C34878D82A}">
                    <a16:rowId xmlns:a16="http://schemas.microsoft.com/office/drawing/2014/main" val="3740339439"/>
                  </a:ext>
                </a:extLst>
              </a:tr>
            </a:tbl>
          </a:graphicData>
        </a:graphic>
      </p:graphicFrame>
    </p:spTree>
    <p:extLst>
      <p:ext uri="{BB962C8B-B14F-4D97-AF65-F5344CB8AC3E}">
        <p14:creationId xmlns:p14="http://schemas.microsoft.com/office/powerpoint/2010/main" val="989877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a:bodyPr>
          <a:lstStyle/>
          <a:p>
            <a:r>
              <a:rPr lang="el-GR" sz="5400" b="1" dirty="0">
                <a:solidFill>
                  <a:srgbClr val="C00000"/>
                </a:solidFill>
                <a:latin typeface="Cambria" panose="02040503050406030204" pitchFamily="18" charset="0"/>
                <a:cs typeface="Calibri" panose="020F0502020204030204" pitchFamily="34" charset="0"/>
              </a:rPr>
              <a:t>Η παρακολούθηση των ΑΟ &amp; η διαρκής αξιολόγηση τους</a:t>
            </a:r>
            <a:endParaRPr lang="el-GR" sz="5400" dirty="0"/>
          </a:p>
        </p:txBody>
      </p:sp>
      <p:sp>
        <p:nvSpPr>
          <p:cNvPr id="3" name="Θέση περιεχομένου 2"/>
          <p:cNvSpPr>
            <a:spLocks noGrp="1"/>
          </p:cNvSpPr>
          <p:nvPr>
            <p:ph idx="1"/>
          </p:nvPr>
        </p:nvSpPr>
        <p:spPr>
          <a:xfrm>
            <a:off x="1666468" y="1969509"/>
            <a:ext cx="20906602" cy="9776981"/>
          </a:xfrm>
        </p:spPr>
        <p:txBody>
          <a:bodyPr>
            <a:normAutofit/>
          </a:bodyPr>
          <a:lstStyle/>
          <a:p>
            <a:pPr algn="just"/>
            <a:r>
              <a:rPr lang="el-GR" sz="3000" b="1" dirty="0">
                <a:latin typeface="Cambria" panose="02040503050406030204" pitchFamily="18" charset="0"/>
                <a:ea typeface="Cambria" panose="02040503050406030204" pitchFamily="18" charset="0"/>
              </a:rPr>
              <a:t>Το πλαίσιο παρακολούθησης  (ΚΚΔ 2021/1060) </a:t>
            </a:r>
          </a:p>
          <a:p>
            <a:pPr algn="just"/>
            <a:endParaRPr lang="el-GR" sz="3000" b="1" dirty="0">
              <a:latin typeface="Cambria" panose="02040503050406030204" pitchFamily="18" charset="0"/>
              <a:ea typeface="Cambria" panose="02040503050406030204" pitchFamily="18" charset="0"/>
            </a:endParaRPr>
          </a:p>
          <a:p>
            <a:pPr algn="just"/>
            <a:endParaRPr lang="el-GR" sz="3000" b="1" dirty="0">
              <a:latin typeface="Cambria" panose="02040503050406030204" pitchFamily="18" charset="0"/>
              <a:ea typeface="Cambria" panose="02040503050406030204" pitchFamily="18" charset="0"/>
            </a:endParaRPr>
          </a:p>
          <a:p>
            <a:pPr algn="just"/>
            <a:endParaRPr lang="el-GR" sz="3000" b="1" dirty="0">
              <a:latin typeface="Cambria" panose="02040503050406030204" pitchFamily="18" charset="0"/>
              <a:ea typeface="Cambria" panose="02040503050406030204" pitchFamily="18" charset="0"/>
            </a:endParaRPr>
          </a:p>
          <a:p>
            <a:pPr algn="just"/>
            <a:endParaRPr lang="el-GR" sz="3000" b="1" dirty="0">
              <a:latin typeface="Cambria" panose="02040503050406030204" pitchFamily="18" charset="0"/>
              <a:ea typeface="Cambria" panose="02040503050406030204" pitchFamily="18" charset="0"/>
            </a:endParaRPr>
          </a:p>
          <a:p>
            <a:pPr algn="just"/>
            <a:endParaRPr lang="el-GR" sz="3000" b="1" dirty="0">
              <a:latin typeface="Cambria" panose="02040503050406030204" pitchFamily="18" charset="0"/>
              <a:ea typeface="Cambria" panose="02040503050406030204" pitchFamily="18" charset="0"/>
            </a:endParaRPr>
          </a:p>
          <a:p>
            <a:pPr marL="0" indent="0" algn="just">
              <a:buNone/>
            </a:pPr>
            <a:endParaRPr lang="el-GR" sz="3000" b="1" dirty="0">
              <a:latin typeface="Cambria" panose="02040503050406030204" pitchFamily="18" charset="0"/>
              <a:ea typeface="Cambria" panose="02040503050406030204" pitchFamily="18" charset="0"/>
            </a:endParaRPr>
          </a:p>
          <a:p>
            <a:r>
              <a:rPr lang="el-GR" sz="3000" b="1" dirty="0">
                <a:latin typeface="Cambria" panose="02040503050406030204" pitchFamily="18" charset="0"/>
                <a:ea typeface="Cambria" panose="02040503050406030204" pitchFamily="18" charset="0"/>
              </a:rPr>
              <a:t>Μηχανισμός </a:t>
            </a:r>
            <a:br>
              <a:rPr lang="el-GR" sz="3000" b="1" dirty="0">
                <a:latin typeface="Cambria" panose="02040503050406030204" pitchFamily="18" charset="0"/>
                <a:ea typeface="Cambria" panose="02040503050406030204" pitchFamily="18" charset="0"/>
              </a:rPr>
            </a:br>
            <a:r>
              <a:rPr lang="el-GR" sz="3000" b="1" dirty="0">
                <a:latin typeface="Cambria" panose="02040503050406030204" pitchFamily="18" charset="0"/>
                <a:ea typeface="Cambria" panose="02040503050406030204" pitchFamily="18" charset="0"/>
              </a:rPr>
              <a:t>παρακολούθησης</a:t>
            </a:r>
          </a:p>
          <a:p>
            <a:pPr marL="0" indent="0" algn="just">
              <a:buNone/>
            </a:pPr>
            <a:endParaRPr lang="el-GR" sz="3000" i="1" dirty="0">
              <a:latin typeface="Cambria" panose="02040503050406030204" pitchFamily="18" charset="0"/>
              <a:ea typeface="Cambria" panose="02040503050406030204" pitchFamily="18" charset="0"/>
              <a:cs typeface="Candara" panose="020E0502030303020204" pitchFamily="34" charset="0"/>
            </a:endParaRPr>
          </a:p>
          <a:p>
            <a:pPr marL="0" indent="0" algn="just">
              <a:buNone/>
            </a:pPr>
            <a:endParaRPr lang="el-GR" sz="3000" b="1" dirty="0">
              <a:effectLst/>
              <a:latin typeface="Cambria" panose="02040503050406030204" pitchFamily="18" charset="0"/>
              <a:ea typeface="Cambria" panose="02040503050406030204" pitchFamily="18" charset="0"/>
            </a:endParaRPr>
          </a:p>
          <a:p>
            <a:pPr algn="just"/>
            <a:endParaRPr lang="el-GR" sz="3000" b="1" dirty="0">
              <a:effectLst/>
              <a:latin typeface="Cambria" panose="02040503050406030204" pitchFamily="18" charset="0"/>
              <a:ea typeface="Cambria" panose="02040503050406030204" pitchFamily="18" charset="0"/>
            </a:endParaRPr>
          </a:p>
          <a:p>
            <a:pPr algn="just"/>
            <a:r>
              <a:rPr lang="el-GR" sz="3000" b="1" dirty="0">
                <a:latin typeface="Cambria" panose="02040503050406030204" pitchFamily="18" charset="0"/>
                <a:ea typeface="Cambria" panose="02040503050406030204" pitchFamily="18" charset="0"/>
              </a:rPr>
              <a:t>Καθοδήγηση / ενημέρωση</a:t>
            </a:r>
          </a:p>
          <a:p>
            <a:pPr algn="just"/>
            <a:endParaRPr lang="el-GR" sz="3000" b="1" dirty="0">
              <a:latin typeface="Cambria" panose="02040503050406030204" pitchFamily="18" charset="0"/>
              <a:ea typeface="Cambria" panose="02040503050406030204" pitchFamily="18" charset="0"/>
            </a:endParaRPr>
          </a:p>
          <a:p>
            <a:pPr algn="just"/>
            <a:endParaRPr lang="el-GR" sz="3000" b="1" dirty="0">
              <a:latin typeface="Cambria" panose="02040503050406030204" pitchFamily="18" charset="0"/>
              <a:ea typeface="Cambria" panose="02040503050406030204" pitchFamily="18" charset="0"/>
            </a:endParaRPr>
          </a:p>
          <a:p>
            <a:pPr marL="457200" lvl="1" indent="-187325" defTabSz="457200" fontAlgn="auto">
              <a:spcBef>
                <a:spcPts val="300"/>
              </a:spcBef>
              <a:spcAft>
                <a:spcPts val="600"/>
              </a:spcAft>
              <a:buClr>
                <a:srgbClr val="B71E42"/>
              </a:buClr>
              <a:buSzPct val="100000"/>
              <a:buNone/>
            </a:pPr>
            <a:endParaRPr lang="el-GR" sz="3000" dirty="0">
              <a:latin typeface="Cambria" panose="02040503050406030204" pitchFamily="18" charset="0"/>
              <a:ea typeface="Cambria" panose="02040503050406030204" pitchFamily="18" charset="0"/>
            </a:endParaRPr>
          </a:p>
          <a:p>
            <a:pPr marL="457200" lvl="1" indent="-187325" defTabSz="457200">
              <a:spcBef>
                <a:spcPts val="300"/>
              </a:spcBef>
              <a:spcAft>
                <a:spcPts val="600"/>
              </a:spcAft>
              <a:buClr>
                <a:srgbClr val="B71E42"/>
              </a:buClr>
              <a:buSzPct val="100000"/>
              <a:buNone/>
            </a:pPr>
            <a:endParaRPr lang="el-GR" sz="3000" dirty="0">
              <a:latin typeface="Cambria" panose="02040503050406030204" pitchFamily="18" charset="0"/>
              <a:ea typeface="Cambria" panose="02040503050406030204" pitchFamily="18" charset="0"/>
            </a:endParaRPr>
          </a:p>
          <a:p>
            <a:pPr marL="457200" lvl="1" indent="-187325" defTabSz="457200" fontAlgn="auto">
              <a:spcBef>
                <a:spcPts val="300"/>
              </a:spcBef>
              <a:spcAft>
                <a:spcPts val="600"/>
              </a:spcAft>
              <a:buClr>
                <a:srgbClr val="B71E42"/>
              </a:buClr>
              <a:buSzPct val="100000"/>
              <a:buNone/>
            </a:pPr>
            <a:endParaRPr lang="el-GR" sz="3000" dirty="0">
              <a:latin typeface="Cambria" panose="02040503050406030204" pitchFamily="18" charset="0"/>
              <a:ea typeface="Cambria" panose="02040503050406030204" pitchFamily="18" charset="0"/>
            </a:endParaRPr>
          </a:p>
          <a:p>
            <a:pPr marL="0" indent="0">
              <a:spcBef>
                <a:spcPts val="300"/>
              </a:spcBef>
              <a:spcAft>
                <a:spcPts val="600"/>
              </a:spcAft>
              <a:buNone/>
            </a:pPr>
            <a:endParaRPr lang="el-GR" sz="3000" b="1" dirty="0">
              <a:latin typeface="Cambria" panose="02040503050406030204" pitchFamily="18" charset="0"/>
              <a:ea typeface="Cambria" panose="02040503050406030204" pitchFamily="18" charset="0"/>
            </a:endParaRPr>
          </a:p>
          <a:p>
            <a:endParaRPr lang="el-GR" sz="3000" dirty="0">
              <a:latin typeface="Cambria" panose="02040503050406030204" pitchFamily="18" charset="0"/>
              <a:ea typeface="Cambria" panose="02040503050406030204" pitchFamily="18" charset="0"/>
            </a:endParaRPr>
          </a:p>
        </p:txBody>
      </p:sp>
      <p:sp>
        <p:nvSpPr>
          <p:cNvPr id="4" name="Τίτλος 1">
            <a:extLst>
              <a:ext uri="{FF2B5EF4-FFF2-40B4-BE49-F238E27FC236}">
                <a16:creationId xmlns:a16="http://schemas.microsoft.com/office/drawing/2014/main" id="{F544DB79-11BC-F78C-BD53-03138E2B8B69}"/>
              </a:ext>
            </a:extLst>
          </p:cNvPr>
          <p:cNvSpPr txBox="1">
            <a:spLocks/>
          </p:cNvSpPr>
          <p:nvPr/>
        </p:nvSpPr>
        <p:spPr>
          <a:xfrm>
            <a:off x="3273179" y="3406780"/>
            <a:ext cx="10805160" cy="784412"/>
          </a:xfrm>
          <a:prstGeom prst="rect">
            <a:avLst/>
          </a:prstGeom>
        </p:spPr>
        <p:txBody>
          <a:bodyPr vert="horz" lIns="91440" tIns="45720" rIns="91440" bIns="45720" rtlCol="0" anchor="ctr">
            <a:normAutofit/>
          </a:bodyPr>
          <a:lstStyle>
            <a:lvl1pPr algn="l" defTabSz="1818010" rtl="0" eaLnBrk="1" latinLnBrk="0" hangingPunct="1">
              <a:lnSpc>
                <a:spcPct val="90000"/>
              </a:lnSpc>
              <a:spcBef>
                <a:spcPct val="0"/>
              </a:spcBef>
              <a:buNone/>
              <a:defRPr sz="6000" kern="1200">
                <a:solidFill>
                  <a:srgbClr val="19BEDE"/>
                </a:solidFill>
                <a:latin typeface="Trebuchet MS" panose="020B0603020202020204" pitchFamily="34" charset="0"/>
                <a:ea typeface="+mj-ea"/>
                <a:cs typeface="+mj-cs"/>
              </a:defRPr>
            </a:lvl1pPr>
          </a:lstStyle>
          <a:p>
            <a:pPr defTabSz="914400">
              <a:lnSpc>
                <a:spcPct val="100000"/>
              </a:lnSpc>
              <a:spcBef>
                <a:spcPts val="0"/>
              </a:spcBef>
              <a:defRPr/>
            </a:pPr>
            <a:endParaRPr lang="el-GR" sz="3200" kern="0" dirty="0">
              <a:solidFill>
                <a:sysClr val="windowText" lastClr="000000"/>
              </a:solidFill>
            </a:endParaRPr>
          </a:p>
        </p:txBody>
      </p:sp>
      <p:sp>
        <p:nvSpPr>
          <p:cNvPr id="5" name="Ορθογώνιο: Στρογγύλεμα γωνιών 4">
            <a:extLst>
              <a:ext uri="{FF2B5EF4-FFF2-40B4-BE49-F238E27FC236}">
                <a16:creationId xmlns:a16="http://schemas.microsoft.com/office/drawing/2014/main" id="{5B567C27-C83C-AEF4-9050-CB4F1735B674}"/>
              </a:ext>
            </a:extLst>
          </p:cNvPr>
          <p:cNvSpPr/>
          <p:nvPr/>
        </p:nvSpPr>
        <p:spPr>
          <a:xfrm>
            <a:off x="3623093" y="2587925"/>
            <a:ext cx="16925027" cy="3136216"/>
          </a:xfrm>
          <a:prstGeom prst="roundRect">
            <a:avLst/>
          </a:prstGeom>
          <a:solidFill>
            <a:schemeClr val="accent2">
              <a:lumMod val="40000"/>
              <a:lumOff val="60000"/>
            </a:schemeClr>
          </a:solidFill>
          <a:ln cmpd="dbl">
            <a:solidFill>
              <a:srgbClr val="C00000"/>
            </a:solidFill>
            <a:prstDash val="dashDot"/>
            <a:bevel/>
            <a:extLst>
              <a:ext uri="{C807C97D-BFC1-408E-A445-0C87EB9F89A2}">
                <ask:lineSketchStyleProps xmlns:ask="http://schemas.microsoft.com/office/drawing/2018/sketchyshapes" sd="1219033472">
                  <a:custGeom>
                    <a:avLst/>
                    <a:gdLst>
                      <a:gd name="connsiteX0" fmla="*/ 0 w 11197689"/>
                      <a:gd name="connsiteY0" fmla="*/ 506132 h 3036733"/>
                      <a:gd name="connsiteX1" fmla="*/ 506132 w 11197689"/>
                      <a:gd name="connsiteY1" fmla="*/ 0 h 3036733"/>
                      <a:gd name="connsiteX2" fmla="*/ 10691557 w 11197689"/>
                      <a:gd name="connsiteY2" fmla="*/ 0 h 3036733"/>
                      <a:gd name="connsiteX3" fmla="*/ 11197689 w 11197689"/>
                      <a:gd name="connsiteY3" fmla="*/ 506132 h 3036733"/>
                      <a:gd name="connsiteX4" fmla="*/ 11197689 w 11197689"/>
                      <a:gd name="connsiteY4" fmla="*/ 2530601 h 3036733"/>
                      <a:gd name="connsiteX5" fmla="*/ 10691557 w 11197689"/>
                      <a:gd name="connsiteY5" fmla="*/ 3036733 h 3036733"/>
                      <a:gd name="connsiteX6" fmla="*/ 506132 w 11197689"/>
                      <a:gd name="connsiteY6" fmla="*/ 3036733 h 3036733"/>
                      <a:gd name="connsiteX7" fmla="*/ 0 w 11197689"/>
                      <a:gd name="connsiteY7" fmla="*/ 2530601 h 3036733"/>
                      <a:gd name="connsiteX8" fmla="*/ 0 w 11197689"/>
                      <a:gd name="connsiteY8" fmla="*/ 506132 h 30367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197689" h="3036733" fill="none" extrusionOk="0">
                        <a:moveTo>
                          <a:pt x="0" y="506132"/>
                        </a:moveTo>
                        <a:cubicBezTo>
                          <a:pt x="-37341" y="220563"/>
                          <a:pt x="268629" y="34370"/>
                          <a:pt x="506132" y="0"/>
                        </a:cubicBezTo>
                        <a:cubicBezTo>
                          <a:pt x="3447657" y="130954"/>
                          <a:pt x="5652592" y="43574"/>
                          <a:pt x="10691557" y="0"/>
                        </a:cubicBezTo>
                        <a:cubicBezTo>
                          <a:pt x="10986394" y="23579"/>
                          <a:pt x="11219828" y="253722"/>
                          <a:pt x="11197689" y="506132"/>
                        </a:cubicBezTo>
                        <a:cubicBezTo>
                          <a:pt x="11047250" y="1234289"/>
                          <a:pt x="11283568" y="1818430"/>
                          <a:pt x="11197689" y="2530601"/>
                        </a:cubicBezTo>
                        <a:cubicBezTo>
                          <a:pt x="11143848" y="2818971"/>
                          <a:pt x="10964232" y="3032004"/>
                          <a:pt x="10691557" y="3036733"/>
                        </a:cubicBezTo>
                        <a:cubicBezTo>
                          <a:pt x="8094294" y="3191930"/>
                          <a:pt x="4229145" y="3199753"/>
                          <a:pt x="506132" y="3036733"/>
                        </a:cubicBezTo>
                        <a:cubicBezTo>
                          <a:pt x="230407" y="2985276"/>
                          <a:pt x="-19052" y="2821254"/>
                          <a:pt x="0" y="2530601"/>
                        </a:cubicBezTo>
                        <a:cubicBezTo>
                          <a:pt x="64656" y="1645478"/>
                          <a:pt x="-17807" y="1502853"/>
                          <a:pt x="0" y="506132"/>
                        </a:cubicBezTo>
                        <a:close/>
                      </a:path>
                      <a:path w="11197689" h="3036733" stroke="0" extrusionOk="0">
                        <a:moveTo>
                          <a:pt x="0" y="506132"/>
                        </a:moveTo>
                        <a:cubicBezTo>
                          <a:pt x="-39583" y="202187"/>
                          <a:pt x="181448" y="16947"/>
                          <a:pt x="506132" y="0"/>
                        </a:cubicBezTo>
                        <a:cubicBezTo>
                          <a:pt x="3890348" y="132882"/>
                          <a:pt x="8238153" y="-84951"/>
                          <a:pt x="10691557" y="0"/>
                        </a:cubicBezTo>
                        <a:cubicBezTo>
                          <a:pt x="10945356" y="25126"/>
                          <a:pt x="11192936" y="252876"/>
                          <a:pt x="11197689" y="506132"/>
                        </a:cubicBezTo>
                        <a:cubicBezTo>
                          <a:pt x="11217876" y="1446181"/>
                          <a:pt x="11350169" y="1683138"/>
                          <a:pt x="11197689" y="2530601"/>
                        </a:cubicBezTo>
                        <a:cubicBezTo>
                          <a:pt x="11253072" y="2816700"/>
                          <a:pt x="10989768" y="2998285"/>
                          <a:pt x="10691557" y="3036733"/>
                        </a:cubicBezTo>
                        <a:cubicBezTo>
                          <a:pt x="6688068" y="3124372"/>
                          <a:pt x="1659779" y="2964054"/>
                          <a:pt x="506132" y="3036733"/>
                        </a:cubicBezTo>
                        <a:cubicBezTo>
                          <a:pt x="224704" y="3018619"/>
                          <a:pt x="-6724" y="2819475"/>
                          <a:pt x="0" y="2530601"/>
                        </a:cubicBezTo>
                        <a:cubicBezTo>
                          <a:pt x="-38581" y="1755159"/>
                          <a:pt x="63341" y="1145783"/>
                          <a:pt x="0" y="506132"/>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graphicFrame>
        <p:nvGraphicFramePr>
          <p:cNvPr id="6" name="Πίνακας 5">
            <a:extLst>
              <a:ext uri="{FF2B5EF4-FFF2-40B4-BE49-F238E27FC236}">
                <a16:creationId xmlns:a16="http://schemas.microsoft.com/office/drawing/2014/main" id="{F1DF3838-938F-F2F9-AE05-FD33A463AEA4}"/>
              </a:ext>
            </a:extLst>
          </p:cNvPr>
          <p:cNvGraphicFramePr>
            <a:graphicFrameLocks noGrp="1"/>
          </p:cNvGraphicFramePr>
          <p:nvPr>
            <p:extLst>
              <p:ext uri="{D42A27DB-BD31-4B8C-83A1-F6EECF244321}">
                <p14:modId xmlns:p14="http://schemas.microsoft.com/office/powerpoint/2010/main" val="1008147570"/>
              </p:ext>
            </p:extLst>
          </p:nvPr>
        </p:nvGraphicFramePr>
        <p:xfrm>
          <a:off x="4166574" y="2994686"/>
          <a:ext cx="15898469" cy="2439955"/>
        </p:xfrm>
        <a:graphic>
          <a:graphicData uri="http://schemas.openxmlformats.org/drawingml/2006/table">
            <a:tbl>
              <a:tblPr firstRow="1" bandRow="1">
                <a:tableStyleId>{5C22544A-7EE6-4342-B048-85BDC9FD1C3A}</a:tableStyleId>
              </a:tblPr>
              <a:tblGrid>
                <a:gridCol w="3000149">
                  <a:extLst>
                    <a:ext uri="{9D8B030D-6E8A-4147-A177-3AD203B41FA5}">
                      <a16:colId xmlns:a16="http://schemas.microsoft.com/office/drawing/2014/main" val="1653381475"/>
                    </a:ext>
                  </a:extLst>
                </a:gridCol>
                <a:gridCol w="8938587">
                  <a:extLst>
                    <a:ext uri="{9D8B030D-6E8A-4147-A177-3AD203B41FA5}">
                      <a16:colId xmlns:a16="http://schemas.microsoft.com/office/drawing/2014/main" val="1114723488"/>
                    </a:ext>
                  </a:extLst>
                </a:gridCol>
                <a:gridCol w="3959733">
                  <a:extLst>
                    <a:ext uri="{9D8B030D-6E8A-4147-A177-3AD203B41FA5}">
                      <a16:colId xmlns:a16="http://schemas.microsoft.com/office/drawing/2014/main" val="4133034643"/>
                    </a:ext>
                  </a:extLst>
                </a:gridCol>
              </a:tblGrid>
              <a:tr h="243995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Συνεδριάσεις</a:t>
                      </a:r>
                      <a:b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br>
                      <a:r>
                        <a:rPr lang="el-GR" sz="2800" b="0" dirty="0" err="1">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ΕπΠα</a:t>
                      </a:r>
                      <a:b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b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(α.40)</a:t>
                      </a:r>
                    </a:p>
                    <a:p>
                      <a:pPr algn="ctr"/>
                      <a:endParaRPr lang="el-GR" sz="2800" b="0" dirty="0">
                        <a:solidFill>
                          <a:schemeClr val="tx2">
                            <a:lumMod val="75000"/>
                          </a:schemeClr>
                        </a:solidFill>
                      </a:endParaRPr>
                    </a:p>
                  </a:txBody>
                  <a:tcPr anchor="ct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Ρυθμίσεις υποβολής εκθέσεων της ΔΑ σε </a:t>
                      </a:r>
                      <a:r>
                        <a:rPr lang="el-GR" sz="2800" b="0" dirty="0" err="1">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ΕπΠΑ</a:t>
                      </a: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 για καταγγελίες / παράπονα ΟΑΟ 3+4 : </a:t>
                      </a:r>
                      <a:b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b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εφαρμογή Χάρτη Θεμελιωδών Δικαιωμάτων &amp;</a:t>
                      </a:r>
                      <a:b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b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 Σύμβασης των ΗΕ για τα Άτομα με Αναπηρία (</a:t>
                      </a:r>
                      <a:r>
                        <a:rPr lang="en-US"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Annex</a:t>
                      </a: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 ΙΙΙ)</a:t>
                      </a:r>
                      <a:endParaRPr lang="el-GR" sz="2800" b="0" dirty="0">
                        <a:solidFill>
                          <a:schemeClr val="tx2">
                            <a:lumMod val="75000"/>
                          </a:schemeClr>
                        </a:solidFill>
                        <a:latin typeface="Cambria" panose="02040503050406030204" pitchFamily="18" charset="0"/>
                        <a:ea typeface="Candara" panose="020E0502030303020204" pitchFamily="34" charset="0"/>
                        <a:cs typeface="Candara" panose="020E0502030303020204" pitchFamily="34" charset="0"/>
                      </a:endParaRPr>
                    </a:p>
                  </a:txBody>
                  <a:tcPr anchor="ctr">
                    <a:solidFill>
                      <a:schemeClr val="accent1">
                        <a:lumMod val="40000"/>
                        <a:lumOff val="6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Συνεδριάσεις Ετήσιας Επανεξέτασης επιδόσεων </a:t>
                      </a:r>
                      <a:b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br>
                      <a:r>
                        <a:rPr lang="el-GR" sz="2800" b="0" dirty="0">
                          <a:solidFill>
                            <a:schemeClr val="tx2">
                              <a:lumMod val="75000"/>
                            </a:schemeClr>
                          </a:solidFill>
                          <a:effectLst/>
                          <a:latin typeface="Cambria" panose="02040503050406030204" pitchFamily="18" charset="0"/>
                          <a:ea typeface="Candara" panose="020E0502030303020204" pitchFamily="34" charset="0"/>
                          <a:cs typeface="Candara" panose="020E0502030303020204" pitchFamily="34" charset="0"/>
                        </a:rPr>
                        <a:t>(α.41)</a:t>
                      </a:r>
                      <a:endParaRPr lang="el-GR" sz="2800" b="0" dirty="0">
                        <a:solidFill>
                          <a:schemeClr val="tx2">
                            <a:lumMod val="75000"/>
                          </a:schemeClr>
                        </a:solidFill>
                        <a:latin typeface="Cambria" panose="02040503050406030204" pitchFamily="18" charset="0"/>
                      </a:endParaRPr>
                    </a:p>
                  </a:txBody>
                  <a:tcPr anchor="ctr">
                    <a:solidFill>
                      <a:schemeClr val="accent1">
                        <a:lumMod val="40000"/>
                        <a:lumOff val="60000"/>
                      </a:schemeClr>
                    </a:solidFill>
                  </a:tcPr>
                </a:tc>
                <a:extLst>
                  <a:ext uri="{0D108BD9-81ED-4DB2-BD59-A6C34878D82A}">
                    <a16:rowId xmlns:a16="http://schemas.microsoft.com/office/drawing/2014/main" val="4266297124"/>
                  </a:ext>
                </a:extLst>
              </a:tr>
            </a:tbl>
          </a:graphicData>
        </a:graphic>
      </p:graphicFrame>
      <p:graphicFrame>
        <p:nvGraphicFramePr>
          <p:cNvPr id="7" name="Διάγραμμα 6">
            <a:extLst>
              <a:ext uri="{FF2B5EF4-FFF2-40B4-BE49-F238E27FC236}">
                <a16:creationId xmlns:a16="http://schemas.microsoft.com/office/drawing/2014/main" id="{31898425-A612-7E3C-109B-45508966AD6C}"/>
              </a:ext>
            </a:extLst>
          </p:cNvPr>
          <p:cNvGraphicFramePr/>
          <p:nvPr>
            <p:extLst>
              <p:ext uri="{D42A27DB-BD31-4B8C-83A1-F6EECF244321}">
                <p14:modId xmlns:p14="http://schemas.microsoft.com/office/powerpoint/2010/main" val="1941313452"/>
              </p:ext>
            </p:extLst>
          </p:nvPr>
        </p:nvGraphicFramePr>
        <p:xfrm>
          <a:off x="5898951" y="6395802"/>
          <a:ext cx="10059917" cy="1747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Θέση περιεχομένου 4">
            <a:extLst>
              <a:ext uri="{FF2B5EF4-FFF2-40B4-BE49-F238E27FC236}">
                <a16:creationId xmlns:a16="http://schemas.microsoft.com/office/drawing/2014/main" id="{FF12CBC1-D35C-5520-C002-91A9E065BBED}"/>
              </a:ext>
            </a:extLst>
          </p:cNvPr>
          <p:cNvSpPr txBox="1">
            <a:spLocks/>
          </p:cNvSpPr>
          <p:nvPr/>
        </p:nvSpPr>
        <p:spPr>
          <a:xfrm>
            <a:off x="2187236" y="10822518"/>
            <a:ext cx="20385833" cy="1366528"/>
          </a:xfrm>
          <a:prstGeom prst="rect">
            <a:avLst/>
          </a:prstGeom>
        </p:spPr>
        <p:style>
          <a:lnRef idx="1">
            <a:schemeClr val="accent6"/>
          </a:lnRef>
          <a:fillRef idx="2">
            <a:schemeClr val="accent6"/>
          </a:fillRef>
          <a:effectRef idx="1">
            <a:schemeClr val="accent6"/>
          </a:effectRef>
          <a:fontRef idx="minor">
            <a:schemeClr val="dk1"/>
          </a:fontRef>
        </p:style>
        <p:txBody>
          <a:bodyPr vert="horz" wrap="square" lIns="91440" tIns="45720" rIns="91440" bIns="45720" rtlCol="0">
            <a:spAutoFit/>
          </a:bodyPr>
          <a:lstStyle>
            <a:defPPr>
              <a:defRPr lang="el-GR"/>
            </a:defPPr>
            <a:lvl1pPr marL="454503" indent="-454503" algn="l" defTabSz="1818010" rtl="0" eaLnBrk="1" fontAlgn="base" latinLnBrk="0" hangingPunct="1">
              <a:lnSpc>
                <a:spcPct val="90000"/>
              </a:lnSpc>
              <a:spcBef>
                <a:spcPct val="0"/>
              </a:spcBef>
              <a:spcAft>
                <a:spcPct val="0"/>
              </a:spcAft>
              <a:buFont typeface="Arial" panose="020B0604020202020204" pitchFamily="34" charset="0"/>
              <a:buChar char="•"/>
              <a:defRPr sz="4800" kern="1200">
                <a:solidFill>
                  <a:schemeClr val="dk1"/>
                </a:solidFill>
                <a:latin typeface="+mn-lt"/>
                <a:ea typeface="+mn-ea"/>
                <a:cs typeface="+mn-cs"/>
              </a:defRPr>
            </a:lvl1pPr>
            <a:lvl2pPr marL="457200" indent="-454503" algn="l" defTabSz="1818010" rtl="0" eaLnBrk="1" fontAlgn="base" latinLnBrk="0" hangingPunct="1">
              <a:lnSpc>
                <a:spcPct val="90000"/>
              </a:lnSpc>
              <a:spcBef>
                <a:spcPct val="0"/>
              </a:spcBef>
              <a:spcAft>
                <a:spcPct val="0"/>
              </a:spcAft>
              <a:buFont typeface="Arial" panose="020B0604020202020204" pitchFamily="34" charset="0"/>
              <a:buChar char="•"/>
              <a:defRPr sz="4400" kern="1200">
                <a:solidFill>
                  <a:schemeClr val="dk1"/>
                </a:solidFill>
                <a:latin typeface="+mn-lt"/>
                <a:ea typeface="+mn-ea"/>
                <a:cs typeface="+mn-cs"/>
              </a:defRPr>
            </a:lvl2pPr>
            <a:lvl3pPr marL="914400" indent="-454503" algn="l" defTabSz="1818010" rtl="0" eaLnBrk="1" fontAlgn="base" latinLnBrk="0" hangingPunct="1">
              <a:lnSpc>
                <a:spcPct val="90000"/>
              </a:lnSpc>
              <a:spcBef>
                <a:spcPct val="0"/>
              </a:spcBef>
              <a:spcAft>
                <a:spcPct val="0"/>
              </a:spcAft>
              <a:buFont typeface="Arial" panose="020B0604020202020204" pitchFamily="34" charset="0"/>
              <a:buChar char="•"/>
              <a:defRPr sz="3976" kern="1200">
                <a:solidFill>
                  <a:schemeClr val="dk1"/>
                </a:solidFill>
                <a:latin typeface="+mn-lt"/>
                <a:ea typeface="+mn-ea"/>
                <a:cs typeface="+mn-cs"/>
              </a:defRPr>
            </a:lvl3pPr>
            <a:lvl4pPr marL="1371600" indent="-454503" algn="l" defTabSz="1818010" rtl="0" eaLnBrk="1" fontAlgn="base" latinLnBrk="0" hangingPunct="1">
              <a:lnSpc>
                <a:spcPct val="90000"/>
              </a:lnSpc>
              <a:spcBef>
                <a:spcPct val="0"/>
              </a:spcBef>
              <a:spcAft>
                <a:spcPct val="0"/>
              </a:spcAft>
              <a:buFont typeface="Arial" panose="020B0604020202020204" pitchFamily="34" charset="0"/>
              <a:buChar char="•"/>
              <a:defRPr sz="3579" kern="1200">
                <a:solidFill>
                  <a:schemeClr val="dk1"/>
                </a:solidFill>
                <a:latin typeface="+mn-lt"/>
                <a:ea typeface="+mn-ea"/>
                <a:cs typeface="+mn-cs"/>
              </a:defRPr>
            </a:lvl4pPr>
            <a:lvl5pPr marL="1828800" indent="-454503" algn="l" defTabSz="1818010" rtl="0" eaLnBrk="1" fontAlgn="base" latinLnBrk="0" hangingPunct="1">
              <a:lnSpc>
                <a:spcPct val="90000"/>
              </a:lnSpc>
              <a:spcBef>
                <a:spcPct val="0"/>
              </a:spcBef>
              <a:spcAft>
                <a:spcPct val="0"/>
              </a:spcAft>
              <a:buFont typeface="Arial" panose="020B0604020202020204" pitchFamily="34" charset="0"/>
              <a:buChar char="•"/>
              <a:defRPr sz="3579" kern="1200">
                <a:solidFill>
                  <a:schemeClr val="dk1"/>
                </a:solidFill>
                <a:latin typeface="+mn-lt"/>
                <a:ea typeface="+mn-ea"/>
                <a:cs typeface="+mn-cs"/>
              </a:defRPr>
            </a:lvl5pPr>
            <a:lvl6pPr marL="2286000" indent="-454503" algn="l" defTabSz="914400" rtl="0" eaLnBrk="1" latinLnBrk="0" hangingPunct="1">
              <a:lnSpc>
                <a:spcPct val="90000"/>
              </a:lnSpc>
              <a:spcBef>
                <a:spcPts val="994"/>
              </a:spcBef>
              <a:buFont typeface="Arial" panose="020B0604020202020204" pitchFamily="34" charset="0"/>
              <a:buChar char="•"/>
              <a:defRPr sz="3579" kern="1200">
                <a:solidFill>
                  <a:schemeClr val="dk1"/>
                </a:solidFill>
                <a:latin typeface="+mn-lt"/>
                <a:ea typeface="+mn-ea"/>
                <a:cs typeface="+mn-cs"/>
              </a:defRPr>
            </a:lvl6pPr>
            <a:lvl7pPr marL="2743200" indent="-454503" algn="l" defTabSz="914400" rtl="0" eaLnBrk="1" latinLnBrk="0" hangingPunct="1">
              <a:lnSpc>
                <a:spcPct val="90000"/>
              </a:lnSpc>
              <a:spcBef>
                <a:spcPts val="994"/>
              </a:spcBef>
              <a:buFont typeface="Arial" panose="020B0604020202020204" pitchFamily="34" charset="0"/>
              <a:buChar char="•"/>
              <a:defRPr sz="3579" kern="1200">
                <a:solidFill>
                  <a:schemeClr val="dk1"/>
                </a:solidFill>
                <a:latin typeface="+mn-lt"/>
                <a:ea typeface="+mn-ea"/>
                <a:cs typeface="+mn-cs"/>
              </a:defRPr>
            </a:lvl7pPr>
            <a:lvl8pPr marL="3200400" indent="-454503" algn="l" defTabSz="914400" rtl="0" eaLnBrk="1" latinLnBrk="0" hangingPunct="1">
              <a:lnSpc>
                <a:spcPct val="90000"/>
              </a:lnSpc>
              <a:spcBef>
                <a:spcPts val="994"/>
              </a:spcBef>
              <a:buFont typeface="Arial" panose="020B0604020202020204" pitchFamily="34" charset="0"/>
              <a:buChar char="•"/>
              <a:defRPr sz="3579" kern="1200">
                <a:solidFill>
                  <a:schemeClr val="dk1"/>
                </a:solidFill>
                <a:latin typeface="+mn-lt"/>
                <a:ea typeface="+mn-ea"/>
                <a:cs typeface="+mn-cs"/>
              </a:defRPr>
            </a:lvl8pPr>
            <a:lvl9pPr marL="3657600" indent="-454503" algn="l" defTabSz="914400" rtl="0" eaLnBrk="1" latinLnBrk="0" hangingPunct="1">
              <a:lnSpc>
                <a:spcPct val="90000"/>
              </a:lnSpc>
              <a:spcBef>
                <a:spcPts val="994"/>
              </a:spcBef>
              <a:buFont typeface="Arial" panose="020B0604020202020204" pitchFamily="34" charset="0"/>
              <a:buChar char="•"/>
              <a:defRPr sz="3579" kern="1200">
                <a:solidFill>
                  <a:schemeClr val="dk1"/>
                </a:solidFill>
                <a:latin typeface="+mn-lt"/>
                <a:ea typeface="+mn-ea"/>
                <a:cs typeface="+mn-cs"/>
              </a:defRPr>
            </a:lvl9pPr>
          </a:lstStyle>
          <a:p>
            <a:pPr marL="0" indent="0" defTabSz="685800" fontAlgn="auto">
              <a:spcBef>
                <a:spcPts val="0"/>
              </a:spcBef>
              <a:spcAft>
                <a:spcPts val="600"/>
              </a:spcAft>
              <a:buClr>
                <a:srgbClr val="B71E42"/>
              </a:buClr>
              <a:buSzPct val="100000"/>
              <a:buFont typeface="Arial" panose="020B0604020202020204" pitchFamily="34" charset="0"/>
              <a:buNone/>
            </a:pPr>
            <a:r>
              <a:rPr lang="el-GR" sz="3000" b="1" dirty="0">
                <a:solidFill>
                  <a:prstClr val="black"/>
                </a:solidFill>
                <a:latin typeface="Cambria" pitchFamily="18" charset="0"/>
                <a:ea typeface="Cambria" pitchFamily="18" charset="0"/>
              </a:rPr>
              <a:t>Εθνικό καθοδηγητικό κείμενο σε όλους τους εμπλεκόμενους φορείς «Οι Αναγκαίοι Όροι : απαιτήσεις και κατευθύνσεις για την εκπλήρωσή τους» </a:t>
            </a:r>
            <a:br>
              <a:rPr lang="el-GR" sz="3000" b="1" dirty="0">
                <a:solidFill>
                  <a:prstClr val="black"/>
                </a:solidFill>
                <a:latin typeface="Cambria" pitchFamily="18" charset="0"/>
                <a:ea typeface="Cambria" pitchFamily="18" charset="0"/>
              </a:rPr>
            </a:br>
            <a:r>
              <a:rPr lang="el-GR" sz="3000" dirty="0">
                <a:solidFill>
                  <a:prstClr val="black"/>
                </a:solidFill>
                <a:latin typeface="Cambria" pitchFamily="18" charset="0"/>
                <a:ea typeface="Cambria" pitchFamily="18" charset="0"/>
              </a:rPr>
              <a:t>1</a:t>
            </a:r>
            <a:r>
              <a:rPr lang="el-GR" sz="3000" baseline="30000" dirty="0">
                <a:solidFill>
                  <a:prstClr val="black"/>
                </a:solidFill>
                <a:latin typeface="Cambria" pitchFamily="18" charset="0"/>
                <a:ea typeface="Cambria" pitchFamily="18" charset="0"/>
              </a:rPr>
              <a:t>η</a:t>
            </a:r>
            <a:r>
              <a:rPr lang="el-GR" sz="3000" dirty="0">
                <a:solidFill>
                  <a:prstClr val="black"/>
                </a:solidFill>
                <a:latin typeface="Cambria" pitchFamily="18" charset="0"/>
                <a:ea typeface="Cambria" pitchFamily="18" charset="0"/>
              </a:rPr>
              <a:t> έκδοση Ιούνιος </a:t>
            </a:r>
            <a:r>
              <a:rPr lang="el-GR" sz="3000" dirty="0">
                <a:solidFill>
                  <a:schemeClr val="tx1"/>
                </a:solidFill>
                <a:latin typeface="Cambria" pitchFamily="18" charset="0"/>
                <a:ea typeface="Cambria" pitchFamily="18" charset="0"/>
              </a:rPr>
              <a:t>2020, 2</a:t>
            </a:r>
            <a:r>
              <a:rPr lang="el-GR" sz="3000" baseline="30000" dirty="0">
                <a:solidFill>
                  <a:schemeClr val="tx1"/>
                </a:solidFill>
                <a:latin typeface="Cambria" pitchFamily="18" charset="0"/>
                <a:ea typeface="Cambria" pitchFamily="18" charset="0"/>
              </a:rPr>
              <a:t>η</a:t>
            </a:r>
            <a:r>
              <a:rPr lang="el-GR" sz="3000" dirty="0">
                <a:solidFill>
                  <a:schemeClr val="tx1"/>
                </a:solidFill>
                <a:latin typeface="Cambria" pitchFamily="18" charset="0"/>
                <a:ea typeface="Cambria" pitchFamily="18" charset="0"/>
              </a:rPr>
              <a:t> έκδοση Απρίλιος 2021</a:t>
            </a:r>
            <a:r>
              <a:rPr lang="el-GR" sz="3000" dirty="0">
                <a:solidFill>
                  <a:schemeClr val="tx1"/>
                </a:solidFill>
                <a:latin typeface="Cambria" pitchFamily="18" charset="0"/>
              </a:rPr>
              <a:t>, 3</a:t>
            </a:r>
            <a:r>
              <a:rPr lang="el-GR" sz="3000" baseline="30000" dirty="0">
                <a:solidFill>
                  <a:schemeClr val="tx1"/>
                </a:solidFill>
                <a:latin typeface="Cambria" pitchFamily="18" charset="0"/>
              </a:rPr>
              <a:t>η</a:t>
            </a:r>
            <a:r>
              <a:rPr lang="el-GR" sz="3000" dirty="0">
                <a:solidFill>
                  <a:schemeClr val="tx1"/>
                </a:solidFill>
                <a:latin typeface="Cambria" pitchFamily="18" charset="0"/>
              </a:rPr>
              <a:t> έκδοση </a:t>
            </a:r>
            <a:r>
              <a:rPr lang="el-GR" sz="3000" dirty="0">
                <a:solidFill>
                  <a:prstClr val="black"/>
                </a:solidFill>
                <a:latin typeface="Cambria" pitchFamily="18" charset="0"/>
              </a:rPr>
              <a:t>Οκτώβριος 2022, </a:t>
            </a:r>
            <a:r>
              <a:rPr lang="el-GR" sz="3200" b="1" dirty="0">
                <a:solidFill>
                  <a:schemeClr val="accent2">
                    <a:lumMod val="50000"/>
                  </a:schemeClr>
                </a:solidFill>
                <a:latin typeface="Cambria" pitchFamily="18" charset="0"/>
                <a:ea typeface="Cambria" pitchFamily="18" charset="0"/>
              </a:rPr>
              <a:t>4η έκδοση Ιούνιος 2023</a:t>
            </a:r>
            <a:endParaRPr lang="el-GR" sz="3000" b="1" dirty="0">
              <a:solidFill>
                <a:schemeClr val="accent2">
                  <a:lumMod val="50000"/>
                </a:schemeClr>
              </a:solidFill>
              <a:latin typeface="Cambria" pitchFamily="18" charset="0"/>
              <a:ea typeface="Cambria" pitchFamily="18" charset="0"/>
            </a:endParaRPr>
          </a:p>
        </p:txBody>
      </p:sp>
      <p:pic>
        <p:nvPicPr>
          <p:cNvPr id="9" name="Εικόνα 8">
            <a:extLst>
              <a:ext uri="{FF2B5EF4-FFF2-40B4-BE49-F238E27FC236}">
                <a16:creationId xmlns:a16="http://schemas.microsoft.com/office/drawing/2014/main" id="{458A3B9A-3645-3BED-F6A4-C2E9C374C4D2}"/>
              </a:ext>
            </a:extLst>
          </p:cNvPr>
          <p:cNvPicPr>
            <a:picLocks noChangeAspect="1"/>
          </p:cNvPicPr>
          <p:nvPr/>
        </p:nvPicPr>
        <p:blipFill>
          <a:blip r:embed="rId7"/>
          <a:stretch>
            <a:fillRect/>
          </a:stretch>
        </p:blipFill>
        <p:spPr>
          <a:xfrm>
            <a:off x="7440938" y="9164209"/>
            <a:ext cx="1779521" cy="1402681"/>
          </a:xfrm>
          <a:prstGeom prst="rect">
            <a:avLst/>
          </a:prstGeom>
        </p:spPr>
      </p:pic>
      <p:sp>
        <p:nvSpPr>
          <p:cNvPr id="10" name="TextBox 9">
            <a:extLst>
              <a:ext uri="{FF2B5EF4-FFF2-40B4-BE49-F238E27FC236}">
                <a16:creationId xmlns:a16="http://schemas.microsoft.com/office/drawing/2014/main" id="{CAE67218-E33A-F85A-BB8C-3B082AB9E06B}"/>
              </a:ext>
            </a:extLst>
          </p:cNvPr>
          <p:cNvSpPr txBox="1"/>
          <p:nvPr/>
        </p:nvSpPr>
        <p:spPr>
          <a:xfrm>
            <a:off x="9220459" y="9617373"/>
            <a:ext cx="13001185" cy="492443"/>
          </a:xfrm>
          <a:prstGeom prst="rect">
            <a:avLst/>
          </a:prstGeom>
          <a:noFill/>
        </p:spPr>
        <p:txBody>
          <a:bodyPr wrap="square">
            <a:spAutoFit/>
          </a:bodyPr>
          <a:lstStyle/>
          <a:p>
            <a:r>
              <a:rPr lang="el-GR" sz="2600" b="1" dirty="0"/>
              <a:t>Διαβούλευση Π.Π. 2021-2027&gt; </a:t>
            </a:r>
            <a:r>
              <a:rPr lang="el-GR" sz="2600" b="1" dirty="0" err="1"/>
              <a:t>Ηλ.Βιβλιοθήκη</a:t>
            </a:r>
            <a:r>
              <a:rPr lang="el-GR" sz="2600" b="1" dirty="0"/>
              <a:t> &gt; Είδος εγγράφου: </a:t>
            </a:r>
            <a:r>
              <a:rPr lang="el-GR" sz="2600" dirty="0"/>
              <a:t>Αναγκαίοι Πρόσφοροι Όροι</a:t>
            </a:r>
            <a:r>
              <a:rPr lang="el-GR" sz="2600" b="1" dirty="0"/>
              <a:t> </a:t>
            </a:r>
          </a:p>
        </p:txBody>
      </p:sp>
    </p:spTree>
    <p:extLst>
      <p:ext uri="{BB962C8B-B14F-4D97-AF65-F5344CB8AC3E}">
        <p14:creationId xmlns:p14="http://schemas.microsoft.com/office/powerpoint/2010/main" val="1879968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BC9230B-8B8D-C977-902F-88D452891437}"/>
              </a:ext>
            </a:extLst>
          </p:cNvPr>
          <p:cNvSpPr>
            <a:spLocks noGrp="1"/>
          </p:cNvSpPr>
          <p:nvPr>
            <p:ph type="title"/>
          </p:nvPr>
        </p:nvSpPr>
        <p:spPr>
          <a:xfrm>
            <a:off x="1666468" y="574974"/>
            <a:ext cx="20906602" cy="1131800"/>
          </a:xfrm>
        </p:spPr>
        <p:txBody>
          <a:bodyPr>
            <a:normAutofit/>
          </a:bodyPr>
          <a:lstStyle/>
          <a:p>
            <a:r>
              <a:rPr lang="el-GR" sz="5400" b="1" dirty="0">
                <a:solidFill>
                  <a:srgbClr val="C00000"/>
                </a:solidFill>
                <a:latin typeface="Cambria" panose="02040503050406030204" pitchFamily="18" charset="0"/>
                <a:ea typeface="Cambria" panose="02040503050406030204" pitchFamily="18" charset="0"/>
              </a:rPr>
              <a:t>Πλατφόρμα παρακολούθησης Αναγκαίων Όρων</a:t>
            </a:r>
            <a:r>
              <a:rPr lang="en-US" sz="5400" b="1" dirty="0">
                <a:solidFill>
                  <a:srgbClr val="C00000"/>
                </a:solidFill>
                <a:latin typeface="Cambria" panose="02040503050406030204" pitchFamily="18" charset="0"/>
                <a:ea typeface="Cambria" panose="02040503050406030204" pitchFamily="18" charset="0"/>
              </a:rPr>
              <a:t>                         </a:t>
            </a:r>
            <a:r>
              <a:rPr lang="en-US" sz="5400" dirty="0">
                <a:solidFill>
                  <a:srgbClr val="C00000"/>
                </a:solidFill>
                <a:latin typeface="Cambria" panose="02040503050406030204" pitchFamily="18" charset="0"/>
                <a:ea typeface="Cambria" panose="02040503050406030204" pitchFamily="18" charset="0"/>
              </a:rPr>
              <a:t>(1/3)</a:t>
            </a:r>
            <a:r>
              <a:rPr lang="el-GR" sz="5400" dirty="0">
                <a:solidFill>
                  <a:srgbClr val="C00000"/>
                </a:solidFill>
                <a:latin typeface="Cambria" panose="02040503050406030204" pitchFamily="18" charset="0"/>
                <a:ea typeface="Cambria" panose="02040503050406030204" pitchFamily="18" charset="0"/>
              </a:rPr>
              <a:t> </a:t>
            </a:r>
          </a:p>
        </p:txBody>
      </p:sp>
      <p:pic>
        <p:nvPicPr>
          <p:cNvPr id="4" name="Θέση περιεχομένου 4">
            <a:extLst>
              <a:ext uri="{FF2B5EF4-FFF2-40B4-BE49-F238E27FC236}">
                <a16:creationId xmlns:a16="http://schemas.microsoft.com/office/drawing/2014/main" id="{2E7951A1-2BA8-C681-EDDD-0B648F828300}"/>
              </a:ext>
            </a:extLst>
          </p:cNvPr>
          <p:cNvPicPr>
            <a:picLocks noGrp="1" noChangeAspect="1"/>
          </p:cNvPicPr>
          <p:nvPr>
            <p:ph idx="1"/>
          </p:nvPr>
        </p:nvPicPr>
        <p:blipFill rotWithShape="1">
          <a:blip r:embed="rId2"/>
          <a:srcRect l="593" t="13107" r="204"/>
          <a:stretch/>
        </p:blipFill>
        <p:spPr>
          <a:xfrm>
            <a:off x="1742395" y="1932315"/>
            <a:ext cx="20907129" cy="10300839"/>
          </a:xfrm>
          <a:prstGeom prst="rect">
            <a:avLst/>
          </a:prstGeom>
          <a:effectLst>
            <a:outerShdw blurRad="596900" dist="330200" dir="8820000" sx="87000" sy="87000" algn="ctr" rotWithShape="0">
              <a:srgbClr val="000000">
                <a:alpha val="29000"/>
              </a:srgbClr>
            </a:outerShdw>
          </a:effectLst>
        </p:spPr>
      </p:pic>
    </p:spTree>
    <p:extLst>
      <p:ext uri="{BB962C8B-B14F-4D97-AF65-F5344CB8AC3E}">
        <p14:creationId xmlns:p14="http://schemas.microsoft.com/office/powerpoint/2010/main" val="2036907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a:extLst>
              <a:ext uri="{FF2B5EF4-FFF2-40B4-BE49-F238E27FC236}">
                <a16:creationId xmlns:a16="http://schemas.microsoft.com/office/drawing/2014/main" id="{B32E9D97-BEFE-F5DC-08DA-975183F5BCDA}"/>
              </a:ext>
            </a:extLst>
          </p:cNvPr>
          <p:cNvPicPr>
            <a:picLocks noGrp="1" noChangeAspect="1"/>
          </p:cNvPicPr>
          <p:nvPr>
            <p:ph idx="1"/>
          </p:nvPr>
        </p:nvPicPr>
        <p:blipFill rotWithShape="1">
          <a:blip r:embed="rId2"/>
          <a:srcRect t="13414" r="625"/>
          <a:stretch/>
        </p:blipFill>
        <p:spPr>
          <a:xfrm>
            <a:off x="1666468" y="1915065"/>
            <a:ext cx="20927311" cy="10256598"/>
          </a:xfrm>
        </p:spPr>
      </p:pic>
      <p:sp>
        <p:nvSpPr>
          <p:cNvPr id="9" name="Τίτλος 1">
            <a:extLst>
              <a:ext uri="{FF2B5EF4-FFF2-40B4-BE49-F238E27FC236}">
                <a16:creationId xmlns:a16="http://schemas.microsoft.com/office/drawing/2014/main" id="{7AB7A3D4-ECE5-3BE2-1FF0-E5C6D0C16916}"/>
              </a:ext>
            </a:extLst>
          </p:cNvPr>
          <p:cNvSpPr>
            <a:spLocks noGrp="1"/>
          </p:cNvSpPr>
          <p:nvPr>
            <p:ph type="title"/>
          </p:nvPr>
        </p:nvSpPr>
        <p:spPr>
          <a:xfrm>
            <a:off x="1666468" y="574974"/>
            <a:ext cx="20906602" cy="1131800"/>
          </a:xfrm>
        </p:spPr>
        <p:txBody>
          <a:bodyPr>
            <a:normAutofit/>
          </a:bodyPr>
          <a:lstStyle/>
          <a:p>
            <a:r>
              <a:rPr lang="el-GR" sz="5400" b="1" dirty="0">
                <a:solidFill>
                  <a:srgbClr val="C00000"/>
                </a:solidFill>
                <a:latin typeface="Cambria" panose="02040503050406030204" pitchFamily="18" charset="0"/>
                <a:ea typeface="Cambria" panose="02040503050406030204" pitchFamily="18" charset="0"/>
              </a:rPr>
              <a:t>Πλατφόρμα παρακολούθησης Αναγκαίων Όρων</a:t>
            </a:r>
            <a:r>
              <a:rPr lang="en-US" sz="5400" b="1" dirty="0">
                <a:solidFill>
                  <a:srgbClr val="C00000"/>
                </a:solidFill>
                <a:latin typeface="Cambria" panose="02040503050406030204" pitchFamily="18" charset="0"/>
                <a:ea typeface="Cambria" panose="02040503050406030204" pitchFamily="18" charset="0"/>
              </a:rPr>
              <a:t>                         </a:t>
            </a:r>
            <a:r>
              <a:rPr lang="en-US" sz="5400" dirty="0">
                <a:solidFill>
                  <a:srgbClr val="C00000"/>
                </a:solidFill>
                <a:latin typeface="Cambria" panose="02040503050406030204" pitchFamily="18" charset="0"/>
                <a:ea typeface="Cambria" panose="02040503050406030204" pitchFamily="18" charset="0"/>
              </a:rPr>
              <a:t>(2/3)</a:t>
            </a:r>
            <a:r>
              <a:rPr lang="el-GR" sz="5400" dirty="0">
                <a:solidFill>
                  <a:srgbClr val="C00000"/>
                </a:solidFill>
                <a:latin typeface="Cambria" panose="02040503050406030204" pitchFamily="18" charset="0"/>
                <a:ea typeface="Cambria" panose="02040503050406030204" pitchFamily="18" charset="0"/>
              </a:rPr>
              <a:t> </a:t>
            </a:r>
          </a:p>
        </p:txBody>
      </p:sp>
    </p:spTree>
    <p:extLst>
      <p:ext uri="{BB962C8B-B14F-4D97-AF65-F5344CB8AC3E}">
        <p14:creationId xmlns:p14="http://schemas.microsoft.com/office/powerpoint/2010/main" val="4070506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Θέση περιεχομένου 4">
            <a:extLst>
              <a:ext uri="{FF2B5EF4-FFF2-40B4-BE49-F238E27FC236}">
                <a16:creationId xmlns:a16="http://schemas.microsoft.com/office/drawing/2014/main" id="{84BF1779-93B6-AA8B-E915-42D1CCFE2331}"/>
              </a:ext>
            </a:extLst>
          </p:cNvPr>
          <p:cNvPicPr>
            <a:picLocks noGrp="1" noChangeAspect="1"/>
          </p:cNvPicPr>
          <p:nvPr>
            <p:ph idx="1"/>
          </p:nvPr>
        </p:nvPicPr>
        <p:blipFill rotWithShape="1">
          <a:blip r:embed="rId2"/>
          <a:srcRect t="13089" r="249"/>
          <a:stretch/>
        </p:blipFill>
        <p:spPr>
          <a:xfrm>
            <a:off x="1666468" y="2139351"/>
            <a:ext cx="20839683" cy="10213464"/>
          </a:xfrm>
        </p:spPr>
      </p:pic>
      <p:sp>
        <p:nvSpPr>
          <p:cNvPr id="6" name="Τίτλος 1">
            <a:extLst>
              <a:ext uri="{FF2B5EF4-FFF2-40B4-BE49-F238E27FC236}">
                <a16:creationId xmlns:a16="http://schemas.microsoft.com/office/drawing/2014/main" id="{5906FEE3-47B1-6000-6845-982C3BC7E95F}"/>
              </a:ext>
            </a:extLst>
          </p:cNvPr>
          <p:cNvSpPr>
            <a:spLocks noGrp="1"/>
          </p:cNvSpPr>
          <p:nvPr>
            <p:ph type="title"/>
          </p:nvPr>
        </p:nvSpPr>
        <p:spPr>
          <a:xfrm>
            <a:off x="1666468" y="643986"/>
            <a:ext cx="20906602" cy="1131800"/>
          </a:xfrm>
        </p:spPr>
        <p:txBody>
          <a:bodyPr>
            <a:normAutofit/>
          </a:bodyPr>
          <a:lstStyle/>
          <a:p>
            <a:r>
              <a:rPr lang="el-GR" sz="5400" b="1" dirty="0">
                <a:solidFill>
                  <a:srgbClr val="C00000"/>
                </a:solidFill>
                <a:latin typeface="Cambria" panose="02040503050406030204" pitchFamily="18" charset="0"/>
                <a:ea typeface="Cambria" panose="02040503050406030204" pitchFamily="18" charset="0"/>
              </a:rPr>
              <a:t>Πλατφόρμα παρακολούθησης Αναγκαίων Όρων</a:t>
            </a:r>
            <a:r>
              <a:rPr lang="en-US" sz="5400" b="1" dirty="0">
                <a:solidFill>
                  <a:srgbClr val="C00000"/>
                </a:solidFill>
                <a:latin typeface="Cambria" panose="02040503050406030204" pitchFamily="18" charset="0"/>
                <a:ea typeface="Cambria" panose="02040503050406030204" pitchFamily="18" charset="0"/>
              </a:rPr>
              <a:t>                         </a:t>
            </a:r>
            <a:r>
              <a:rPr lang="en-US" sz="5400" dirty="0">
                <a:solidFill>
                  <a:srgbClr val="C00000"/>
                </a:solidFill>
                <a:latin typeface="Cambria" panose="02040503050406030204" pitchFamily="18" charset="0"/>
                <a:ea typeface="Cambria" panose="02040503050406030204" pitchFamily="18" charset="0"/>
              </a:rPr>
              <a:t>(3/3)</a:t>
            </a:r>
            <a:r>
              <a:rPr lang="el-GR" sz="5400" dirty="0">
                <a:solidFill>
                  <a:srgbClr val="C00000"/>
                </a:solidFill>
                <a:latin typeface="Cambria" panose="02040503050406030204" pitchFamily="18" charset="0"/>
                <a:ea typeface="Cambria" panose="02040503050406030204" pitchFamily="18" charset="0"/>
              </a:rPr>
              <a:t> </a:t>
            </a:r>
          </a:p>
        </p:txBody>
      </p:sp>
    </p:spTree>
    <p:extLst>
      <p:ext uri="{BB962C8B-B14F-4D97-AF65-F5344CB8AC3E}">
        <p14:creationId xmlns:p14="http://schemas.microsoft.com/office/powerpoint/2010/main" val="14550430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406758" y="3230853"/>
            <a:ext cx="20906602" cy="2651126"/>
          </a:xfrm>
        </p:spPr>
        <p:txBody>
          <a:bodyPr>
            <a:noAutofit/>
          </a:bodyPr>
          <a:lstStyle/>
          <a:p>
            <a:r>
              <a:rPr lang="el-GR" sz="2800" b="1" dirty="0">
                <a:solidFill>
                  <a:srgbClr val="002060"/>
                </a:solidFill>
                <a:effectLst/>
                <a:latin typeface="Calibri" panose="020F0502020204030204" pitchFamily="34" charset="0"/>
                <a:ea typeface="Calibri" panose="020F0502020204030204" pitchFamily="34" charset="0"/>
              </a:rPr>
              <a:t>Μονάδα Γ – Αξιολόγηση, Αναγκαίοι Όροι και Δείκτες </a:t>
            </a:r>
            <a:br>
              <a:rPr lang="el-GR" sz="2800" dirty="0">
                <a:effectLst/>
                <a:latin typeface="Calibri" panose="020F0502020204030204" pitchFamily="34" charset="0"/>
                <a:ea typeface="Calibri" panose="020F0502020204030204" pitchFamily="34" charset="0"/>
              </a:rPr>
            </a:br>
            <a:r>
              <a:rPr lang="el-GR" sz="2800" dirty="0">
                <a:solidFill>
                  <a:srgbClr val="1F3864"/>
                </a:solidFill>
                <a:effectLst/>
                <a:latin typeface="Calibri" panose="020F0502020204030204" pitchFamily="34" charset="0"/>
                <a:ea typeface="Calibri" panose="020F0502020204030204" pitchFamily="34" charset="0"/>
              </a:rPr>
              <a:t> </a:t>
            </a:r>
            <a:br>
              <a:rPr lang="el-GR" sz="2800" dirty="0">
                <a:effectLst/>
                <a:latin typeface="Calibri" panose="020F0502020204030204" pitchFamily="34" charset="0"/>
                <a:ea typeface="Calibri" panose="020F0502020204030204" pitchFamily="34" charset="0"/>
              </a:rPr>
            </a:br>
            <a:r>
              <a:rPr lang="el-GR" sz="2800" b="1" dirty="0">
                <a:solidFill>
                  <a:srgbClr val="1F3864"/>
                </a:solidFill>
                <a:effectLst/>
                <a:latin typeface="Calibri" panose="020F0502020204030204" pitchFamily="34" charset="0"/>
                <a:ea typeface="Calibri" panose="020F0502020204030204" pitchFamily="34" charset="0"/>
              </a:rPr>
              <a:t>Ειδική Υπηρεσία Συντονισμού του Σχεδιασμού της Αξιολόγησης και της Εφαρμογής (ΕΥΣΣΑΕ) </a:t>
            </a:r>
            <a:br>
              <a:rPr lang="el-GR" sz="2800" dirty="0">
                <a:effectLst/>
                <a:latin typeface="Calibri" panose="020F0502020204030204" pitchFamily="34" charset="0"/>
                <a:ea typeface="Calibri" panose="020F0502020204030204" pitchFamily="34" charset="0"/>
              </a:rPr>
            </a:br>
            <a:r>
              <a:rPr lang="el-GR" sz="2800" dirty="0">
                <a:solidFill>
                  <a:srgbClr val="1F3864"/>
                </a:solidFill>
                <a:effectLst/>
                <a:latin typeface="Calibri" panose="020F0502020204030204" pitchFamily="34" charset="0"/>
                <a:ea typeface="Calibri" panose="020F0502020204030204" pitchFamily="34" charset="0"/>
              </a:rPr>
              <a:t>Γενική Διεύθυνση Στρατηγικής, Σχεδιασμού και Εφαρμογής ΕΣΠΑ </a:t>
            </a:r>
            <a:br>
              <a:rPr lang="el-GR" sz="2800" dirty="0">
                <a:effectLst/>
                <a:latin typeface="Calibri" panose="020F0502020204030204" pitchFamily="34" charset="0"/>
                <a:ea typeface="Calibri" panose="020F0502020204030204" pitchFamily="34" charset="0"/>
              </a:rPr>
            </a:br>
            <a:br>
              <a:rPr lang="el-GR" sz="2800" dirty="0">
                <a:effectLst/>
                <a:latin typeface="Calibri" panose="020F0502020204030204" pitchFamily="34" charset="0"/>
                <a:ea typeface="Calibri" panose="020F0502020204030204" pitchFamily="34" charset="0"/>
              </a:rPr>
            </a:br>
            <a:r>
              <a:rPr lang="el-GR" sz="2800" dirty="0">
                <a:solidFill>
                  <a:srgbClr val="1F3864"/>
                </a:solidFill>
                <a:effectLst/>
                <a:latin typeface="Calibri" panose="020F0502020204030204" pitchFamily="34" charset="0"/>
                <a:ea typeface="Calibri" panose="020F0502020204030204" pitchFamily="34" charset="0"/>
              </a:rPr>
              <a:t>Γενική Γραμματεία Δημοσίων Επενδύσεων και ΕΣΠΑ</a:t>
            </a:r>
            <a:br>
              <a:rPr lang="el-GR" sz="2800" dirty="0">
                <a:effectLst/>
                <a:latin typeface="Calibri" panose="020F0502020204030204" pitchFamily="34" charset="0"/>
                <a:ea typeface="Calibri" panose="020F0502020204030204" pitchFamily="34" charset="0"/>
              </a:rPr>
            </a:br>
            <a:r>
              <a:rPr lang="el-GR" sz="2800" dirty="0">
                <a:solidFill>
                  <a:srgbClr val="1F3864"/>
                </a:solidFill>
                <a:effectLst/>
                <a:latin typeface="Calibri" panose="020F0502020204030204" pitchFamily="34" charset="0"/>
                <a:ea typeface="Calibri" panose="020F0502020204030204" pitchFamily="34" charset="0"/>
              </a:rPr>
              <a:t>Υπουργείο Εθνικής Οικονομίας &amp; Οικονομικών</a:t>
            </a:r>
            <a:br>
              <a:rPr lang="el-GR" sz="2800" dirty="0">
                <a:solidFill>
                  <a:srgbClr val="1F3864"/>
                </a:solidFill>
                <a:effectLst/>
                <a:latin typeface="Calibri" panose="020F0502020204030204" pitchFamily="34" charset="0"/>
                <a:ea typeface="Calibri" panose="020F0502020204030204" pitchFamily="34" charset="0"/>
              </a:rPr>
            </a:br>
            <a:br>
              <a:rPr lang="el-GR" sz="2800" dirty="0">
                <a:solidFill>
                  <a:srgbClr val="1F3864"/>
                </a:solidFill>
                <a:effectLst/>
                <a:latin typeface="Calibri" panose="020F0502020204030204" pitchFamily="34" charset="0"/>
                <a:ea typeface="Calibri" panose="020F0502020204030204" pitchFamily="34" charset="0"/>
              </a:rPr>
            </a:br>
            <a:r>
              <a:rPr lang="el-GR" sz="2400" dirty="0">
                <a:solidFill>
                  <a:srgbClr val="1F3864"/>
                </a:solidFill>
                <a:latin typeface="Calibri" panose="020F0502020204030204" pitchFamily="34" charset="0"/>
                <a:ea typeface="Calibri" panose="020F0502020204030204" pitchFamily="34" charset="0"/>
              </a:rPr>
              <a:t>Για περισσότερες πληροφορίες :</a:t>
            </a:r>
            <a:br>
              <a:rPr lang="en-US" sz="2400" dirty="0">
                <a:solidFill>
                  <a:srgbClr val="1F3864"/>
                </a:solidFill>
                <a:latin typeface="Calibri" panose="020F0502020204030204" pitchFamily="34" charset="0"/>
                <a:ea typeface="Calibri" panose="020F0502020204030204" pitchFamily="34" charset="0"/>
              </a:rPr>
            </a:br>
            <a:br>
              <a:rPr lang="el-GR" sz="2800" dirty="0">
                <a:solidFill>
                  <a:srgbClr val="1F3864"/>
                </a:solidFill>
                <a:effectLst/>
                <a:latin typeface="Calibri" panose="020F0502020204030204" pitchFamily="34" charset="0"/>
                <a:ea typeface="Calibri" panose="020F0502020204030204" pitchFamily="34" charset="0"/>
              </a:rPr>
            </a:br>
            <a:r>
              <a:rPr lang="el-GR" sz="2800" dirty="0" err="1">
                <a:solidFill>
                  <a:srgbClr val="1F3864"/>
                </a:solidFill>
                <a:latin typeface="Calibri" panose="020F0502020204030204" pitchFamily="34" charset="0"/>
                <a:hlinkClick r:id="rId2"/>
              </a:rPr>
              <a:t>pstavrou</a:t>
            </a:r>
            <a:r>
              <a:rPr lang="el-GR" sz="2800" dirty="0">
                <a:solidFill>
                  <a:srgbClr val="1F3864"/>
                </a:solidFill>
                <a:latin typeface="Calibri" panose="020F0502020204030204" pitchFamily="34" charset="0"/>
                <a:hlinkClick r:id="rId2"/>
              </a:rPr>
              <a:t>@</a:t>
            </a:r>
            <a:r>
              <a:rPr lang="en-US" sz="2800" dirty="0">
                <a:solidFill>
                  <a:srgbClr val="1F3864"/>
                </a:solidFill>
                <a:latin typeface="Calibri" panose="020F0502020204030204" pitchFamily="34" charset="0"/>
                <a:hlinkClick r:id="rId2"/>
              </a:rPr>
              <a:t>mou.gr</a:t>
            </a:r>
            <a:r>
              <a:rPr lang="en-US" sz="2800" dirty="0">
                <a:solidFill>
                  <a:srgbClr val="1F3864"/>
                </a:solidFill>
                <a:latin typeface="Calibri" panose="020F0502020204030204" pitchFamily="34" charset="0"/>
              </a:rPr>
              <a:t> , </a:t>
            </a:r>
            <a:r>
              <a:rPr lang="el-GR" sz="2800" dirty="0">
                <a:solidFill>
                  <a:srgbClr val="1F3864"/>
                </a:solidFill>
                <a:latin typeface="Calibri" panose="020F0502020204030204" pitchFamily="34" charset="0"/>
                <a:hlinkClick r:id="rId3"/>
              </a:rPr>
              <a:t>pstavrou@mnec.gr</a:t>
            </a:r>
            <a:r>
              <a:rPr lang="en-US" sz="2800" dirty="0">
                <a:solidFill>
                  <a:srgbClr val="1F3864"/>
                </a:solidFill>
                <a:latin typeface="Calibri" panose="020F0502020204030204" pitchFamily="34" charset="0"/>
              </a:rPr>
              <a:t>  : </a:t>
            </a:r>
            <a:r>
              <a:rPr lang="el-GR" sz="2800" dirty="0">
                <a:solidFill>
                  <a:srgbClr val="1F3864"/>
                </a:solidFill>
                <a:latin typeface="Calibri" panose="020F0502020204030204" pitchFamily="34" charset="0"/>
              </a:rPr>
              <a:t>για τους</a:t>
            </a:r>
            <a:r>
              <a:rPr lang="en-US" sz="2800" dirty="0">
                <a:solidFill>
                  <a:srgbClr val="1F3864"/>
                </a:solidFill>
                <a:latin typeface="Calibri" panose="020F0502020204030204" pitchFamily="34" charset="0"/>
              </a:rPr>
              <a:t> 1.1, 1.2. 2.1, 2.2, 2.3, 2.5, 2.6, 2.7, 3.1, O 1, O 2</a:t>
            </a:r>
            <a:br>
              <a:rPr lang="en-US" sz="2800" dirty="0">
                <a:solidFill>
                  <a:srgbClr val="1F3864"/>
                </a:solidFill>
                <a:latin typeface="Calibri" panose="020F0502020204030204" pitchFamily="34" charset="0"/>
              </a:rPr>
            </a:br>
            <a:br>
              <a:rPr lang="en-US" sz="2800" dirty="0">
                <a:solidFill>
                  <a:srgbClr val="1F3864"/>
                </a:solidFill>
                <a:latin typeface="Calibri" panose="020F0502020204030204" pitchFamily="34" charset="0"/>
              </a:rPr>
            </a:br>
            <a:r>
              <a:rPr lang="en-US" sz="2800" dirty="0" err="1">
                <a:solidFill>
                  <a:srgbClr val="1F3864"/>
                </a:solidFill>
                <a:effectLst/>
                <a:latin typeface="Calibri" panose="020F0502020204030204" pitchFamily="34" charset="0"/>
                <a:ea typeface="Calibri" panose="020F0502020204030204" pitchFamily="34" charset="0"/>
                <a:hlinkClick r:id="rId4"/>
              </a:rPr>
              <a:t>elefthimiou</a:t>
            </a:r>
            <a:r>
              <a:rPr lang="el-GR" sz="2800" dirty="0">
                <a:solidFill>
                  <a:srgbClr val="1F3864"/>
                </a:solidFill>
                <a:effectLst/>
                <a:latin typeface="Calibri" panose="020F0502020204030204" pitchFamily="34" charset="0"/>
                <a:ea typeface="Calibri" panose="020F0502020204030204" pitchFamily="34" charset="0"/>
                <a:hlinkClick r:id="rId4"/>
              </a:rPr>
              <a:t>@</a:t>
            </a:r>
            <a:r>
              <a:rPr lang="en-US" sz="2800" dirty="0">
                <a:solidFill>
                  <a:srgbClr val="1F3864"/>
                </a:solidFill>
                <a:effectLst/>
                <a:latin typeface="Calibri" panose="020F0502020204030204" pitchFamily="34" charset="0"/>
                <a:ea typeface="Calibri" panose="020F0502020204030204" pitchFamily="34" charset="0"/>
                <a:hlinkClick r:id="rId4"/>
              </a:rPr>
              <a:t>mou</a:t>
            </a:r>
            <a:r>
              <a:rPr lang="el-GR" sz="2800" dirty="0">
                <a:solidFill>
                  <a:srgbClr val="1F3864"/>
                </a:solidFill>
                <a:effectLst/>
                <a:latin typeface="Calibri" panose="020F0502020204030204" pitchFamily="34" charset="0"/>
                <a:ea typeface="Calibri" panose="020F0502020204030204" pitchFamily="34" charset="0"/>
                <a:hlinkClick r:id="rId4"/>
              </a:rPr>
              <a:t>.</a:t>
            </a:r>
            <a:r>
              <a:rPr lang="en-US" sz="2800" dirty="0">
                <a:solidFill>
                  <a:srgbClr val="1F3864"/>
                </a:solidFill>
                <a:effectLst/>
                <a:latin typeface="Calibri" panose="020F0502020204030204" pitchFamily="34" charset="0"/>
                <a:ea typeface="Calibri" panose="020F0502020204030204" pitchFamily="34" charset="0"/>
                <a:hlinkClick r:id="rId4"/>
              </a:rPr>
              <a:t>gr</a:t>
            </a:r>
            <a:r>
              <a:rPr lang="el-GR" sz="2800" dirty="0">
                <a:solidFill>
                  <a:srgbClr val="1F3864"/>
                </a:solidFill>
                <a:effectLst/>
                <a:latin typeface="Calibri" panose="020F0502020204030204" pitchFamily="34" charset="0"/>
                <a:ea typeface="Calibri" panose="020F0502020204030204" pitchFamily="34" charset="0"/>
              </a:rPr>
              <a:t>, </a:t>
            </a:r>
            <a:r>
              <a:rPr lang="en-US" sz="2800" dirty="0" err="1">
                <a:solidFill>
                  <a:srgbClr val="1F3864"/>
                </a:solidFill>
                <a:effectLst/>
                <a:latin typeface="Calibri" panose="020F0502020204030204" pitchFamily="34" charset="0"/>
                <a:ea typeface="Calibri" panose="020F0502020204030204" pitchFamily="34" charset="0"/>
                <a:hlinkClick r:id="rId5"/>
              </a:rPr>
              <a:t>elefthimiou</a:t>
            </a:r>
            <a:r>
              <a:rPr lang="el-GR" sz="2800" dirty="0">
                <a:solidFill>
                  <a:srgbClr val="1F3864"/>
                </a:solidFill>
                <a:effectLst/>
                <a:latin typeface="Calibri" panose="020F0502020204030204" pitchFamily="34" charset="0"/>
                <a:ea typeface="Calibri" panose="020F0502020204030204" pitchFamily="34" charset="0"/>
                <a:hlinkClick r:id="rId5"/>
              </a:rPr>
              <a:t>@</a:t>
            </a:r>
            <a:r>
              <a:rPr lang="en-US" sz="2800" dirty="0" err="1">
                <a:solidFill>
                  <a:srgbClr val="1F3864"/>
                </a:solidFill>
                <a:effectLst/>
                <a:latin typeface="Calibri" panose="020F0502020204030204" pitchFamily="34" charset="0"/>
                <a:ea typeface="Calibri" panose="020F0502020204030204" pitchFamily="34" charset="0"/>
                <a:hlinkClick r:id="rId5"/>
              </a:rPr>
              <a:t>mnec</a:t>
            </a:r>
            <a:r>
              <a:rPr lang="el-GR" sz="2800" dirty="0">
                <a:solidFill>
                  <a:srgbClr val="1F3864"/>
                </a:solidFill>
                <a:effectLst/>
                <a:latin typeface="Calibri" panose="020F0502020204030204" pitchFamily="34" charset="0"/>
                <a:ea typeface="Calibri" panose="020F0502020204030204" pitchFamily="34" charset="0"/>
                <a:hlinkClick r:id="rId5"/>
              </a:rPr>
              <a:t>.</a:t>
            </a:r>
            <a:r>
              <a:rPr lang="en-US" sz="2800" dirty="0">
                <a:solidFill>
                  <a:srgbClr val="1F3864"/>
                </a:solidFill>
                <a:effectLst/>
                <a:latin typeface="Calibri" panose="020F0502020204030204" pitchFamily="34" charset="0"/>
                <a:ea typeface="Calibri" panose="020F0502020204030204" pitchFamily="34" charset="0"/>
                <a:hlinkClick r:id="rId5"/>
              </a:rPr>
              <a:t>gr</a:t>
            </a:r>
            <a:r>
              <a:rPr lang="en-US" sz="2800" dirty="0">
                <a:solidFill>
                  <a:srgbClr val="1F3864"/>
                </a:solidFill>
                <a:effectLst/>
                <a:latin typeface="Calibri" panose="020F0502020204030204" pitchFamily="34" charset="0"/>
                <a:ea typeface="Calibri" panose="020F0502020204030204" pitchFamily="34" charset="0"/>
              </a:rPr>
              <a:t> : </a:t>
            </a:r>
            <a:r>
              <a:rPr lang="el-GR" sz="2800" dirty="0">
                <a:solidFill>
                  <a:srgbClr val="1F3864"/>
                </a:solidFill>
                <a:effectLst/>
                <a:latin typeface="Calibri" panose="020F0502020204030204" pitchFamily="34" charset="0"/>
                <a:ea typeface="Calibri" panose="020F0502020204030204" pitchFamily="34" charset="0"/>
              </a:rPr>
              <a:t>για τους </a:t>
            </a:r>
            <a:r>
              <a:rPr lang="en-US" sz="2800" dirty="0">
                <a:solidFill>
                  <a:srgbClr val="1F3864"/>
                </a:solidFill>
                <a:effectLst/>
                <a:latin typeface="Calibri" panose="020F0502020204030204" pitchFamily="34" charset="0"/>
                <a:ea typeface="Calibri" panose="020F0502020204030204" pitchFamily="34" charset="0"/>
              </a:rPr>
              <a:t>2.4, 4.1, 4.2, 4.3, 4.4, 4.5, 4.6, O 3, O 4</a:t>
            </a:r>
            <a:endParaRPr lang="el-GR" sz="2800" dirty="0">
              <a:solidFill>
                <a:srgbClr val="1F3864"/>
              </a:solidFill>
              <a:latin typeface="Calibri" panose="020F0502020204030204" pitchFamily="34" charset="0"/>
            </a:endParaRPr>
          </a:p>
        </p:txBody>
      </p:sp>
    </p:spTree>
    <p:extLst>
      <p:ext uri="{BB962C8B-B14F-4D97-AF65-F5344CB8AC3E}">
        <p14:creationId xmlns:p14="http://schemas.microsoft.com/office/powerpoint/2010/main" val="1355244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7210020"/>
      </p:ext>
    </p:extLst>
  </p:cSld>
  <p:clrMapOvr>
    <a:masterClrMapping/>
  </p:clrMapOvr>
</p:sld>
</file>

<file path=ppt/theme/theme1.xml><?xml version="1.0" encoding="utf-8"?>
<a:theme xmlns:a="http://schemas.openxmlformats.org/drawingml/2006/main" name="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Προσαρμοσμένη σχεδίαση">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as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6652</TotalTime>
  <Words>1073</Words>
  <Application>Microsoft Office PowerPoint</Application>
  <PresentationFormat>Προσαρμογή</PresentationFormat>
  <Paragraphs>83</Paragraphs>
  <Slides>9</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3</vt:i4>
      </vt:variant>
      <vt:variant>
        <vt:lpstr>Τίτλοι διαφανειών</vt:lpstr>
      </vt:variant>
      <vt:variant>
        <vt:i4>9</vt:i4>
      </vt:variant>
    </vt:vector>
  </HeadingPairs>
  <TitlesOfParts>
    <vt:vector size="17" baseType="lpstr">
      <vt:lpstr>Arial</vt:lpstr>
      <vt:lpstr>Calibri</vt:lpstr>
      <vt:lpstr>Calibri Light</vt:lpstr>
      <vt:lpstr>Cambria</vt:lpstr>
      <vt:lpstr>Trebuchet MS</vt:lpstr>
      <vt:lpstr>Προσαρμοσμένη σχεδίαση</vt:lpstr>
      <vt:lpstr>1_Προσαρμοσμένη σχεδίαση</vt:lpstr>
      <vt:lpstr>base</vt:lpstr>
      <vt:lpstr>Παρουσίαση του PowerPoint</vt:lpstr>
      <vt:lpstr>Η πορεία εκπλήρωσης των ΑΟ (11ος 2023)                                           </vt:lpstr>
      <vt:lpstr>Οι Αναγκαίοι Όροι του «Ψηφιακού Μετασχηματισμού 2021-27»</vt:lpstr>
      <vt:lpstr>Η παρακολούθηση των ΑΟ &amp; η διαρκής αξιολόγηση τους</vt:lpstr>
      <vt:lpstr>Πλατφόρμα παρακολούθησης Αναγκαίων Όρων                         (1/3) </vt:lpstr>
      <vt:lpstr>Πλατφόρμα παρακολούθησης Αναγκαίων Όρων                         (2/3) </vt:lpstr>
      <vt:lpstr>Πλατφόρμα παρακολούθησης Αναγκαίων Όρων                         (3/3) </vt:lpstr>
      <vt:lpstr>Μονάδα Γ – Αξιολόγηση, Αναγκαίοι Όροι και Δείκτες    Ειδική Υπηρεσία Συντονισμού του Σχεδιασμού της Αξιολόγησης και της Εφαρμογής (ΕΥΣΣΑΕ)  Γενική Διεύθυνση Στρατηγικής, Σχεδιασμού και Εφαρμογής ΕΣΠΑ   Γενική Γραμματεία Δημοσίων Επενδύσεων και ΕΣΠΑ Υπουργείο Εθνικής Οικονομίας &amp; Οικονομικών  Για περισσότερες πληροφορίες :  pstavrou@mou.gr , pstavrou@mnec.gr  : για τους 1.1, 1.2. 2.1, 2.2, 2.3, 2.5, 2.6, 2.7, 3.1, O 1, O 2  elefthimiou@mou.gr, elefthimiou@mnec.gr : για τους 2.4, 4.1, 4.2, 4.3, 4.4, 4.5, 4.6, O 3, O 4</vt:lpstr>
      <vt:lpstr>Παρουσίαση του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Vasilis Vasilopoulos</dc:creator>
  <cp:lastModifiedBy>ΕΥΘΥΜΙΟΥ ΕΛΕΥΘΕΡΙΑ</cp:lastModifiedBy>
  <cp:revision>94</cp:revision>
  <dcterms:created xsi:type="dcterms:W3CDTF">2022-06-03T15:25:51Z</dcterms:created>
  <dcterms:modified xsi:type="dcterms:W3CDTF">2023-11-27T14:44:35Z</dcterms:modified>
</cp:coreProperties>
</file>